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8" r:id="rId3"/>
    <p:sldId id="266" r:id="rId4"/>
    <p:sldId id="268" r:id="rId5"/>
    <p:sldId id="274" r:id="rId6"/>
    <p:sldId id="269" r:id="rId7"/>
    <p:sldId id="270" r:id="rId8"/>
    <p:sldId id="271" r:id="rId9"/>
    <p:sldId id="272" r:id="rId10"/>
    <p:sldId id="273" r:id="rId11"/>
    <p:sldId id="275" r:id="rId12"/>
    <p:sldId id="276" r:id="rId13"/>
    <p:sldId id="277" r:id="rId14"/>
    <p:sldId id="256" r:id="rId15"/>
    <p:sldId id="265" r:id="rId16"/>
    <p:sldId id="257" r:id="rId17"/>
    <p:sldId id="258" r:id="rId18"/>
    <p:sldId id="259" r:id="rId19"/>
    <p:sldId id="260" r:id="rId20"/>
    <p:sldId id="262" r:id="rId21"/>
    <p:sldId id="264" r:id="rId22"/>
    <p:sldId id="26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007B-CC23-4DDB-A072-1862F50BB7CA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590-512A-4768-A30A-8D977F02FE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Взаимное исключение критических интервалов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Алгоритм Петерсона</a:t>
            </a:r>
            <a:r>
              <a:rPr lang="en-US" sz="3600" dirty="0" smtClean="0"/>
              <a:t> (198</a:t>
            </a:r>
            <a:r>
              <a:rPr lang="ru-RU" sz="3600" dirty="0" smtClean="0"/>
              <a:t>1</a:t>
            </a:r>
            <a:r>
              <a:rPr lang="en-US" sz="3600" dirty="0" smtClean="0"/>
              <a:t>)</a:t>
            </a:r>
            <a:endParaRPr lang="ru-RU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void </a:t>
            </a:r>
            <a:r>
              <a:rPr lang="en-US" sz="2000" b="1" dirty="0" err="1"/>
              <a:t>enter_region</a:t>
            </a:r>
            <a:r>
              <a:rPr lang="en-US" sz="2000" b="1" dirty="0"/>
              <a:t>(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)</a:t>
            </a:r>
            <a:endParaRPr lang="ru-RU" sz="2000" b="1" dirty="0"/>
          </a:p>
          <a:p>
            <a:pPr>
              <a:buNone/>
            </a:pPr>
            <a:r>
              <a:rPr lang="ru-RU" sz="2000" dirty="0"/>
              <a:t>{</a:t>
            </a:r>
          </a:p>
          <a:p>
            <a:pPr>
              <a:buNone/>
            </a:pPr>
            <a:r>
              <a:rPr lang="ru-RU" sz="2000" dirty="0"/>
              <a:t>      </a:t>
            </a:r>
            <a:r>
              <a:rPr lang="en-US" sz="2000" dirty="0" err="1"/>
              <a:t>int</a:t>
            </a:r>
            <a:r>
              <a:rPr lang="en-US" sz="2000" dirty="0"/>
              <a:t> other</a:t>
            </a:r>
            <a:r>
              <a:rPr lang="ru-RU" sz="2000" dirty="0"/>
              <a:t>;                            /* номер другого процесса */</a:t>
            </a:r>
          </a:p>
          <a:p>
            <a:pPr>
              <a:buNone/>
            </a:pPr>
            <a:r>
              <a:rPr lang="ru-RU" sz="2000" dirty="0"/>
              <a:t>   </a:t>
            </a:r>
            <a:r>
              <a:rPr lang="ru-RU" sz="2000" dirty="0" smtClean="0"/>
              <a:t>   </a:t>
            </a:r>
            <a:r>
              <a:rPr lang="en-US" sz="2000" dirty="0"/>
              <a:t>other = 1 -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  <a:endParaRPr lang="ru-RU" sz="2000" dirty="0"/>
          </a:p>
          <a:p>
            <a:pPr>
              <a:buNone/>
            </a:pPr>
            <a:r>
              <a:rPr lang="en-US" sz="2000" dirty="0"/>
              <a:t>      flag[ </a:t>
            </a:r>
            <a:r>
              <a:rPr lang="en-US" sz="2000" dirty="0" err="1"/>
              <a:t>i</a:t>
            </a:r>
            <a:r>
              <a:rPr lang="en-US" sz="2000" dirty="0"/>
              <a:t> ] = TRUE;</a:t>
            </a:r>
            <a:endParaRPr lang="ru-RU" sz="2000" dirty="0"/>
          </a:p>
          <a:p>
            <a:pPr>
              <a:buNone/>
            </a:pPr>
            <a:r>
              <a:rPr lang="ru-RU" sz="2000" dirty="0" smtClean="0"/>
              <a:t>      </a:t>
            </a:r>
            <a:r>
              <a:rPr lang="en-US" sz="2000" dirty="0" smtClean="0"/>
              <a:t>turn </a:t>
            </a:r>
            <a:r>
              <a:rPr lang="en-US" sz="2000" dirty="0"/>
              <a:t>=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  <a:endParaRPr lang="ru-RU" sz="2000" dirty="0"/>
          </a:p>
          <a:p>
            <a:pPr>
              <a:buNone/>
            </a:pPr>
            <a:r>
              <a:rPr lang="ru-RU" sz="2000" dirty="0" smtClean="0"/>
              <a:t>     </a:t>
            </a:r>
            <a:r>
              <a:rPr lang="en-US" sz="2000" dirty="0" smtClean="0"/>
              <a:t> </a:t>
            </a:r>
            <a:r>
              <a:rPr lang="en-US" sz="2000" dirty="0"/>
              <a:t>while (turn </a:t>
            </a:r>
            <a:r>
              <a:rPr lang="en-US" sz="2000" dirty="0" smtClean="0"/>
              <a:t>== </a:t>
            </a:r>
            <a:r>
              <a:rPr lang="en-US" sz="2000" dirty="0" err="1"/>
              <a:t>i</a:t>
            </a:r>
            <a:r>
              <a:rPr lang="en-US" sz="2000" dirty="0"/>
              <a:t>  &amp;&amp;  flag[ other ] </a:t>
            </a:r>
            <a:r>
              <a:rPr lang="en-US" sz="2000" dirty="0" smtClean="0"/>
              <a:t>==  </a:t>
            </a:r>
            <a:r>
              <a:rPr lang="en-US" sz="2000" dirty="0"/>
              <a:t>TRUE)   /* </a:t>
            </a:r>
            <a:r>
              <a:rPr lang="ru-RU" sz="2000" dirty="0"/>
              <a:t>пустой оператор</a:t>
            </a:r>
            <a:r>
              <a:rPr lang="en-US" sz="2000" dirty="0"/>
              <a:t> */;</a:t>
            </a:r>
            <a:endParaRPr lang="ru-RU" sz="2000" dirty="0"/>
          </a:p>
          <a:p>
            <a:pPr>
              <a:buNone/>
            </a:pPr>
            <a:r>
              <a:rPr lang="en-US" sz="2000" dirty="0"/>
              <a:t>}</a:t>
            </a:r>
            <a:endParaRPr lang="ru-RU" sz="2000" dirty="0"/>
          </a:p>
          <a:p>
            <a:pPr>
              <a:buNone/>
            </a:pPr>
            <a:r>
              <a:rPr lang="en-US" sz="2000" dirty="0"/>
              <a:t> </a:t>
            </a:r>
            <a:endParaRPr lang="ru-RU" sz="2000" dirty="0"/>
          </a:p>
          <a:p>
            <a:pPr>
              <a:buNone/>
            </a:pPr>
            <a:r>
              <a:rPr lang="en-US" sz="2000" dirty="0"/>
              <a:t>void </a:t>
            </a:r>
            <a:r>
              <a:rPr lang="en-US" sz="2000" b="1" dirty="0" err="1"/>
              <a:t>leave_region</a:t>
            </a:r>
            <a:r>
              <a:rPr lang="en-US" sz="2000" b="1" dirty="0"/>
              <a:t>(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)</a:t>
            </a:r>
            <a:endParaRPr lang="ru-RU" sz="2000" b="1" dirty="0"/>
          </a:p>
          <a:p>
            <a:pPr>
              <a:buNone/>
            </a:pPr>
            <a:r>
              <a:rPr lang="en-US" sz="2000" dirty="0"/>
              <a:t>{</a:t>
            </a:r>
            <a:endParaRPr lang="ru-RU" sz="2000" dirty="0"/>
          </a:p>
          <a:p>
            <a:pPr>
              <a:buNone/>
            </a:pPr>
            <a:r>
              <a:rPr lang="ru-RU" sz="2000" dirty="0" smtClean="0"/>
              <a:t>	</a:t>
            </a:r>
            <a:r>
              <a:rPr lang="en-US" sz="2000" dirty="0" smtClean="0"/>
              <a:t>flag</a:t>
            </a:r>
            <a:r>
              <a:rPr lang="en-US" sz="2000" dirty="0"/>
              <a:t>[ </a:t>
            </a:r>
            <a:r>
              <a:rPr lang="en-US" sz="2000" dirty="0" err="1"/>
              <a:t>i</a:t>
            </a:r>
            <a:r>
              <a:rPr lang="en-US" sz="2000" dirty="0"/>
              <a:t> ] =  FALSE;</a:t>
            </a:r>
            <a:endParaRPr lang="ru-RU" sz="2000" dirty="0"/>
          </a:p>
          <a:p>
            <a:pPr>
              <a:buNone/>
            </a:pPr>
            <a:r>
              <a:rPr lang="ru-RU" sz="2000" dirty="0"/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Программное решение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1700" y="2013744"/>
            <a:ext cx="48006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Использование неделимой операции </a:t>
            </a:r>
            <a:r>
              <a:rPr lang="en-US" sz="3600" dirty="0" err="1" smtClean="0"/>
              <a:t>TEST_and_SET_LOCK</a:t>
            </a:r>
            <a:endParaRPr lang="ru-RU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/>
              <a:t>TSL(</a:t>
            </a:r>
            <a:r>
              <a:rPr lang="en-US" sz="2000" b="1" dirty="0" err="1"/>
              <a:t>r,s</a:t>
            </a:r>
            <a:r>
              <a:rPr lang="en-US" sz="2000" b="1" dirty="0"/>
              <a:t>):      [r = s; s = 1</a:t>
            </a:r>
            <a:r>
              <a:rPr lang="en-US" sz="2000" b="1" dirty="0" smtClean="0"/>
              <a:t>]</a:t>
            </a:r>
            <a:endParaRPr lang="ru-RU" sz="2000" b="1" dirty="0" smtClean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</p:txBody>
      </p:sp>
      <p:sp>
        <p:nvSpPr>
          <p:cNvPr id="5" name="Rectangle 4"/>
          <p:cNvSpPr/>
          <p:nvPr/>
        </p:nvSpPr>
        <p:spPr>
          <a:xfrm>
            <a:off x="467544" y="1859340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enter_region</a:t>
            </a:r>
            <a:r>
              <a:rPr lang="en-US" sz="2000" b="1" dirty="0" smtClean="0"/>
              <a:t>: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tsl</a:t>
            </a:r>
            <a:r>
              <a:rPr lang="en-US" sz="2000" dirty="0" smtClean="0"/>
              <a:t>  </a:t>
            </a:r>
            <a:r>
              <a:rPr lang="en-US" sz="2000" dirty="0" err="1" smtClean="0"/>
              <a:t>reg</a:t>
            </a:r>
            <a:r>
              <a:rPr lang="en-US" sz="2000" dirty="0" smtClean="0"/>
              <a:t>, flag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cmp</a:t>
            </a:r>
            <a:r>
              <a:rPr lang="en-US" sz="2000" dirty="0" smtClean="0"/>
              <a:t> </a:t>
            </a:r>
            <a:r>
              <a:rPr lang="en-US" sz="2000" dirty="0" err="1" smtClean="0"/>
              <a:t>reg</a:t>
            </a:r>
            <a:r>
              <a:rPr lang="en-US" sz="2000" dirty="0" smtClean="0"/>
              <a:t>, #0	/* </a:t>
            </a:r>
            <a:r>
              <a:rPr lang="ru-RU" sz="2000" dirty="0" smtClean="0"/>
              <a:t>сравниваем с нулем */</a:t>
            </a:r>
          </a:p>
          <a:p>
            <a:r>
              <a:rPr lang="ru-RU" sz="2000" dirty="0" smtClean="0"/>
              <a:t>	</a:t>
            </a:r>
            <a:r>
              <a:rPr lang="en-US" sz="2000" dirty="0" err="1" smtClean="0"/>
              <a:t>jnz</a:t>
            </a:r>
            <a:r>
              <a:rPr lang="en-US" sz="2000" dirty="0" smtClean="0"/>
              <a:t>  </a:t>
            </a:r>
            <a:r>
              <a:rPr lang="en-US" sz="2000" dirty="0" err="1" smtClean="0"/>
              <a:t>enter_region</a:t>
            </a:r>
            <a:r>
              <a:rPr lang="en-US" sz="2000" dirty="0" smtClean="0"/>
              <a:t>	/* </a:t>
            </a:r>
            <a:r>
              <a:rPr lang="ru-RU" sz="2000" dirty="0" smtClean="0"/>
              <a:t>если не нуль - повторяем попытку */</a:t>
            </a:r>
          </a:p>
          <a:p>
            <a:r>
              <a:rPr lang="ru-RU" sz="2000" dirty="0" smtClean="0"/>
              <a:t>	</a:t>
            </a:r>
            <a:r>
              <a:rPr lang="en-US" sz="2000" dirty="0" smtClean="0"/>
              <a:t>ret</a:t>
            </a:r>
          </a:p>
          <a:p>
            <a:endParaRPr lang="ru-RU" sz="2000" dirty="0" smtClean="0"/>
          </a:p>
          <a:p>
            <a:r>
              <a:rPr lang="en-US" sz="2000" b="1" dirty="0" err="1" smtClean="0"/>
              <a:t>leave_region</a:t>
            </a:r>
            <a:r>
              <a:rPr lang="en-US" sz="2000" b="1" dirty="0" smtClean="0"/>
              <a:t>: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mov</a:t>
            </a:r>
            <a:r>
              <a:rPr lang="en-US" sz="2000" dirty="0" smtClean="0"/>
              <a:t>  flag, #0	/* </a:t>
            </a:r>
            <a:r>
              <a:rPr lang="ru-RU" sz="2000" dirty="0" smtClean="0"/>
              <a:t>присваиваем нуль*/</a:t>
            </a:r>
          </a:p>
          <a:p>
            <a:r>
              <a:rPr lang="ru-RU" sz="2000" dirty="0" smtClean="0"/>
              <a:t>	</a:t>
            </a:r>
            <a:r>
              <a:rPr lang="en-US" sz="2000" dirty="0" smtClean="0"/>
              <a:t>ret</a:t>
            </a:r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r>
              <a:rPr lang="en-US" sz="2000" b="1" dirty="0" err="1" smtClean="0"/>
              <a:t>xchg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reg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mem</a:t>
            </a:r>
            <a:endParaRPr lang="en-US" sz="2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Семафоры Дейкстры (1965</a:t>
            </a:r>
            <a:r>
              <a:rPr lang="ru-RU" sz="3600" b="1" dirty="0" smtClean="0"/>
              <a:t>)</a:t>
            </a:r>
            <a:endParaRPr lang="ru-RU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	C</a:t>
            </a:r>
            <a:r>
              <a:rPr lang="ru-RU" sz="2000" dirty="0" smtClean="0"/>
              <a:t>емафор </a:t>
            </a:r>
            <a:r>
              <a:rPr lang="ru-RU" sz="2000" dirty="0" smtClean="0"/>
              <a:t>- неотрицательная целая переменная,  которая может  изменяться и проверяться только посредством двух функций: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ru-RU" sz="2000" dirty="0" smtClean="0"/>
              <a:t>Функция </a:t>
            </a:r>
            <a:r>
              <a:rPr lang="ru-RU" sz="2000" dirty="0" smtClean="0"/>
              <a:t>запроса семафора </a:t>
            </a:r>
            <a:r>
              <a:rPr lang="ru-RU" sz="2000" b="1" dirty="0" smtClean="0"/>
              <a:t>P(s):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ru-RU" sz="2000" dirty="0" smtClean="0"/>
              <a:t> </a:t>
            </a:r>
            <a:r>
              <a:rPr lang="ru-RU" sz="2000" dirty="0" smtClean="0"/>
              <a:t>[</a:t>
            </a:r>
            <a:r>
              <a:rPr lang="en-US" sz="2000" dirty="0" smtClean="0"/>
              <a:t>if</a:t>
            </a:r>
            <a:r>
              <a:rPr lang="ru-RU" sz="2000" dirty="0" smtClean="0"/>
              <a:t>  (</a:t>
            </a:r>
            <a:r>
              <a:rPr lang="en-US" sz="2000" dirty="0" smtClean="0"/>
              <a:t>s</a:t>
            </a:r>
            <a:r>
              <a:rPr lang="ru-RU" sz="2000" dirty="0" smtClean="0"/>
              <a:t> == 0) &lt;заблокировать текущий процесс&gt;; </a:t>
            </a:r>
            <a:r>
              <a:rPr lang="en-US" sz="2000" dirty="0" smtClean="0"/>
              <a:t>else</a:t>
            </a:r>
            <a:r>
              <a:rPr lang="ru-RU" sz="2000" dirty="0" smtClean="0"/>
              <a:t>  s = s-1;]</a:t>
            </a:r>
          </a:p>
          <a:p>
            <a:pPr>
              <a:buNone/>
            </a:pPr>
            <a:r>
              <a:rPr lang="ru-RU" sz="2000" dirty="0" smtClean="0"/>
              <a:t> </a:t>
            </a:r>
            <a:r>
              <a:rPr lang="en-US" sz="2000" dirty="0" smtClean="0"/>
              <a:t>	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ru-RU" sz="2000" dirty="0" smtClean="0"/>
              <a:t>Функция </a:t>
            </a:r>
            <a:r>
              <a:rPr lang="ru-RU" sz="2000" dirty="0" smtClean="0"/>
              <a:t>освобождения семафора</a:t>
            </a:r>
            <a:r>
              <a:rPr lang="ru-RU" sz="2000" b="1" dirty="0" smtClean="0"/>
              <a:t> V(s):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ru-RU" sz="2000" dirty="0" smtClean="0"/>
              <a:t>[</a:t>
            </a:r>
            <a:r>
              <a:rPr lang="en-US" sz="2000" dirty="0" smtClean="0"/>
              <a:t>if</a:t>
            </a:r>
            <a:r>
              <a:rPr lang="ru-RU" sz="2000" dirty="0" smtClean="0"/>
              <a:t> (</a:t>
            </a:r>
            <a:r>
              <a:rPr lang="en-US" sz="2000" dirty="0" smtClean="0"/>
              <a:t>s</a:t>
            </a:r>
            <a:r>
              <a:rPr lang="ru-RU" sz="2000" dirty="0" smtClean="0"/>
              <a:t> == 0) &lt;разблокировать один из заблокированных процессов&gt;;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ru-RU" sz="2000" dirty="0" smtClean="0"/>
              <a:t> </a:t>
            </a:r>
            <a:r>
              <a:rPr lang="ru-RU" sz="2000" dirty="0" smtClean="0"/>
              <a:t>s = s+1</a:t>
            </a:r>
            <a:r>
              <a:rPr lang="ru-RU" sz="2000" dirty="0" smtClean="0"/>
              <a:t>;]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Классические задачи взаимодействия процессов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Обедающие философы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4712" y="1495325"/>
            <a:ext cx="445457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Обедающие философы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/>
              <a:t>#define N 5 /* количество философов */</a:t>
            </a:r>
          </a:p>
          <a:p>
            <a:pPr>
              <a:buNone/>
            </a:pPr>
            <a:r>
              <a:rPr lang="en-US" b="1" dirty="0"/>
              <a:t>void philosopher(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) /* </a:t>
            </a:r>
            <a:r>
              <a:rPr lang="en-US" b="1" dirty="0" err="1"/>
              <a:t>i</a:t>
            </a:r>
            <a:r>
              <a:rPr lang="en-US" b="1" dirty="0"/>
              <a:t>: </a:t>
            </a:r>
            <a:r>
              <a:rPr lang="ru-RU" b="1" dirty="0"/>
              <a:t>номер философа (от 0 до 4) */</a:t>
            </a:r>
          </a:p>
          <a:p>
            <a:pPr>
              <a:buNone/>
            </a:pPr>
            <a:r>
              <a:rPr lang="ru-RU" b="1" dirty="0"/>
              <a:t>{</a:t>
            </a:r>
          </a:p>
          <a:p>
            <a:pPr>
              <a:buNone/>
            </a:pPr>
            <a:r>
              <a:rPr lang="ru-RU" b="1" dirty="0" smtClean="0"/>
              <a:t>     </a:t>
            </a:r>
            <a:r>
              <a:rPr lang="en-US" b="1" dirty="0" smtClean="0"/>
              <a:t>while </a:t>
            </a:r>
            <a:r>
              <a:rPr lang="en-US" b="1" dirty="0"/>
              <a:t>(TRUE) {</a:t>
            </a:r>
          </a:p>
          <a:p>
            <a:pPr>
              <a:buNone/>
            </a:pPr>
            <a:r>
              <a:rPr lang="ru-RU" b="1" dirty="0" smtClean="0"/>
              <a:t>          </a:t>
            </a:r>
            <a:r>
              <a:rPr lang="en-US" b="1" dirty="0" smtClean="0"/>
              <a:t>think</a:t>
            </a:r>
            <a:r>
              <a:rPr lang="en-US" b="1" dirty="0"/>
              <a:t>( ); /* </a:t>
            </a:r>
            <a:r>
              <a:rPr lang="ru-RU" b="1" dirty="0"/>
              <a:t>философ размышляет */</a:t>
            </a:r>
          </a:p>
          <a:p>
            <a:pPr>
              <a:buNone/>
            </a:pPr>
            <a:r>
              <a:rPr lang="ru-RU" b="1" dirty="0" smtClean="0"/>
              <a:t>          </a:t>
            </a:r>
            <a:r>
              <a:rPr lang="en-US" b="1" dirty="0" err="1" smtClean="0"/>
              <a:t>take_fork</a:t>
            </a:r>
            <a:r>
              <a:rPr lang="en-US" b="1" dirty="0" smtClean="0"/>
              <a:t>(</a:t>
            </a:r>
            <a:r>
              <a:rPr lang="en-US" b="1" dirty="0" err="1" smtClean="0"/>
              <a:t>i</a:t>
            </a:r>
            <a:r>
              <a:rPr lang="en-US" b="1" dirty="0"/>
              <a:t>); /* </a:t>
            </a:r>
            <a:r>
              <a:rPr lang="ru-RU" b="1" dirty="0"/>
              <a:t>берет левую вилку */</a:t>
            </a:r>
          </a:p>
          <a:p>
            <a:pPr>
              <a:buNone/>
            </a:pPr>
            <a:r>
              <a:rPr lang="ru-RU" b="1" dirty="0" smtClean="0"/>
              <a:t>          take_fork</a:t>
            </a:r>
            <a:r>
              <a:rPr lang="ru-RU" b="1" dirty="0"/>
              <a:t>((i+1) % N); /* берет правую вилку; */</a:t>
            </a:r>
          </a:p>
          <a:p>
            <a:pPr>
              <a:buNone/>
            </a:pPr>
            <a:r>
              <a:rPr lang="ru-RU" b="1" dirty="0" smtClean="0"/>
              <a:t>          /* </a:t>
            </a:r>
            <a:r>
              <a:rPr lang="ru-RU" b="1" dirty="0"/>
              <a:t>% - оператор деления по модулю */</a:t>
            </a:r>
          </a:p>
          <a:p>
            <a:pPr>
              <a:buNone/>
            </a:pPr>
            <a:r>
              <a:rPr lang="ru-RU" b="1" dirty="0" smtClean="0"/>
              <a:t>         </a:t>
            </a:r>
            <a:r>
              <a:rPr lang="en-US" b="1" dirty="0" smtClean="0"/>
              <a:t>eat</a:t>
            </a:r>
            <a:r>
              <a:rPr lang="en-US" b="1" dirty="0"/>
              <a:t>(); /* </a:t>
            </a:r>
            <a:r>
              <a:rPr lang="ru-RU" b="1" dirty="0"/>
              <a:t>ест спагетти */</a:t>
            </a:r>
          </a:p>
          <a:p>
            <a:pPr>
              <a:buNone/>
            </a:pPr>
            <a:r>
              <a:rPr lang="ru-RU" b="1" dirty="0" smtClean="0"/>
              <a:t>         put_fork(i</a:t>
            </a:r>
            <a:r>
              <a:rPr lang="ru-RU" b="1" dirty="0"/>
              <a:t>); /* кладет на стол левую вилку */</a:t>
            </a:r>
          </a:p>
          <a:p>
            <a:pPr>
              <a:buNone/>
            </a:pPr>
            <a:r>
              <a:rPr lang="ru-RU" b="1" dirty="0" smtClean="0"/>
              <a:t>         put_fork</a:t>
            </a:r>
            <a:r>
              <a:rPr lang="ru-RU" b="1" dirty="0"/>
              <a:t>((i+1) % N); /* кладет на стол правую вилку */</a:t>
            </a:r>
          </a:p>
          <a:p>
            <a:pPr>
              <a:buNone/>
            </a:pPr>
            <a:r>
              <a:rPr lang="ru-RU" b="1" dirty="0" smtClean="0"/>
              <a:t>     }</a:t>
            </a:r>
            <a:endParaRPr lang="ru-RU" b="1" dirty="0"/>
          </a:p>
          <a:p>
            <a:pPr>
              <a:buNone/>
            </a:pPr>
            <a:r>
              <a:rPr lang="ru-RU" b="1" dirty="0"/>
              <a:t>}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Обедающие философы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/>
              <a:t>#define N 5 /* количество философов </a:t>
            </a:r>
            <a:r>
              <a:rPr lang="ru-RU" b="1" dirty="0" smtClean="0"/>
              <a:t>*/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semaphore </a:t>
            </a:r>
            <a:r>
              <a:rPr lang="en-US" b="1" dirty="0" err="1" smtClean="0"/>
              <a:t>mutex</a:t>
            </a:r>
            <a:r>
              <a:rPr lang="en-US" b="1" dirty="0" smtClean="0"/>
              <a:t>=1;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void </a:t>
            </a:r>
            <a:r>
              <a:rPr lang="en-US" b="1" dirty="0"/>
              <a:t>philosopher(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) /* </a:t>
            </a:r>
            <a:r>
              <a:rPr lang="en-US" b="1" dirty="0" err="1"/>
              <a:t>i</a:t>
            </a:r>
            <a:r>
              <a:rPr lang="en-US" b="1" dirty="0"/>
              <a:t>: </a:t>
            </a:r>
            <a:r>
              <a:rPr lang="ru-RU" b="1" dirty="0"/>
              <a:t>номер философа (от 0 до 4) */</a:t>
            </a:r>
          </a:p>
          <a:p>
            <a:pPr>
              <a:buNone/>
            </a:pPr>
            <a:r>
              <a:rPr lang="ru-RU" b="1" dirty="0"/>
              <a:t>{</a:t>
            </a:r>
          </a:p>
          <a:p>
            <a:pPr>
              <a:buNone/>
            </a:pPr>
            <a:r>
              <a:rPr lang="ru-RU" b="1" dirty="0" smtClean="0"/>
              <a:t>     </a:t>
            </a:r>
            <a:r>
              <a:rPr lang="en-US" b="1" dirty="0" smtClean="0"/>
              <a:t>while </a:t>
            </a:r>
            <a:r>
              <a:rPr lang="en-US" b="1" dirty="0"/>
              <a:t>(TRUE) {</a:t>
            </a:r>
          </a:p>
          <a:p>
            <a:pPr>
              <a:buNone/>
            </a:pPr>
            <a:r>
              <a:rPr lang="ru-RU" b="1" dirty="0" smtClean="0"/>
              <a:t>          </a:t>
            </a:r>
            <a:r>
              <a:rPr lang="en-US" b="1" dirty="0" smtClean="0"/>
              <a:t>think</a:t>
            </a:r>
            <a:r>
              <a:rPr lang="en-US" b="1" dirty="0"/>
              <a:t>( ); /* </a:t>
            </a:r>
            <a:r>
              <a:rPr lang="ru-RU" b="1" dirty="0"/>
              <a:t>философ размышляет </a:t>
            </a:r>
            <a:r>
              <a:rPr lang="ru-RU" b="1" dirty="0" smtClean="0"/>
              <a:t>*/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 </a:t>
            </a:r>
            <a:r>
              <a:rPr lang="en-US" b="1" dirty="0" smtClean="0">
                <a:solidFill>
                  <a:srgbClr val="0070C0"/>
                </a:solidFill>
              </a:rPr>
              <a:t>P(</a:t>
            </a:r>
            <a:r>
              <a:rPr lang="en-US" b="1" dirty="0" err="1" smtClean="0">
                <a:solidFill>
                  <a:srgbClr val="0070C0"/>
                </a:solidFill>
              </a:rPr>
              <a:t>mutex</a:t>
            </a:r>
            <a:r>
              <a:rPr lang="en-US" b="1" dirty="0" smtClean="0">
                <a:solidFill>
                  <a:srgbClr val="0070C0"/>
                </a:solidFill>
              </a:rPr>
              <a:t>);</a:t>
            </a:r>
            <a:endParaRPr lang="ru-RU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/>
              <a:t>          </a:t>
            </a:r>
            <a:r>
              <a:rPr lang="en-US" b="1" dirty="0" err="1" smtClean="0"/>
              <a:t>take_fork</a:t>
            </a:r>
            <a:r>
              <a:rPr lang="en-US" b="1" dirty="0" smtClean="0"/>
              <a:t>(</a:t>
            </a:r>
            <a:r>
              <a:rPr lang="en-US" b="1" dirty="0" err="1" smtClean="0"/>
              <a:t>i</a:t>
            </a:r>
            <a:r>
              <a:rPr lang="en-US" b="1" dirty="0"/>
              <a:t>); /* </a:t>
            </a:r>
            <a:r>
              <a:rPr lang="ru-RU" b="1" dirty="0"/>
              <a:t>берет левую вилку */</a:t>
            </a:r>
          </a:p>
          <a:p>
            <a:pPr>
              <a:buNone/>
            </a:pPr>
            <a:r>
              <a:rPr lang="ru-RU" b="1" dirty="0" smtClean="0"/>
              <a:t>          take_fork</a:t>
            </a:r>
            <a:r>
              <a:rPr lang="ru-RU" b="1" dirty="0"/>
              <a:t>((i+1) % N); /* берет правую вилку; */</a:t>
            </a:r>
          </a:p>
          <a:p>
            <a:pPr>
              <a:buNone/>
            </a:pPr>
            <a:r>
              <a:rPr lang="ru-RU" b="1" dirty="0" smtClean="0"/>
              <a:t>          /* </a:t>
            </a:r>
            <a:r>
              <a:rPr lang="ru-RU" b="1" dirty="0"/>
              <a:t>% - оператор деления по модулю */</a:t>
            </a:r>
          </a:p>
          <a:p>
            <a:pPr>
              <a:buNone/>
            </a:pPr>
            <a:r>
              <a:rPr lang="ru-RU" b="1" dirty="0" smtClean="0"/>
              <a:t>         </a:t>
            </a:r>
            <a:r>
              <a:rPr lang="en-US" b="1" dirty="0" smtClean="0"/>
              <a:t>eat</a:t>
            </a:r>
            <a:r>
              <a:rPr lang="en-US" b="1" dirty="0"/>
              <a:t>(); /* </a:t>
            </a:r>
            <a:r>
              <a:rPr lang="ru-RU" b="1" dirty="0"/>
              <a:t>ест спагетти */</a:t>
            </a:r>
          </a:p>
          <a:p>
            <a:pPr>
              <a:buNone/>
            </a:pPr>
            <a:r>
              <a:rPr lang="ru-RU" b="1" dirty="0" smtClean="0"/>
              <a:t>         put_fork(i</a:t>
            </a:r>
            <a:r>
              <a:rPr lang="ru-RU" b="1" dirty="0"/>
              <a:t>); /* кладет на стол левую вилку */</a:t>
            </a:r>
          </a:p>
          <a:p>
            <a:pPr>
              <a:buNone/>
            </a:pPr>
            <a:r>
              <a:rPr lang="ru-RU" b="1" dirty="0" smtClean="0"/>
              <a:t>         put_fork</a:t>
            </a:r>
            <a:r>
              <a:rPr lang="ru-RU" b="1" dirty="0"/>
              <a:t>((i+1) % N); /* кладет на стол правую вилку </a:t>
            </a:r>
            <a:r>
              <a:rPr lang="ru-RU" b="1" dirty="0" smtClean="0"/>
              <a:t>*/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</a:t>
            </a:r>
            <a:r>
              <a:rPr lang="en-US" b="1" dirty="0" smtClean="0">
                <a:solidFill>
                  <a:srgbClr val="0070C0"/>
                </a:solidFill>
              </a:rPr>
              <a:t>V(</a:t>
            </a:r>
            <a:r>
              <a:rPr lang="en-US" b="1" dirty="0" err="1" smtClean="0">
                <a:solidFill>
                  <a:srgbClr val="0070C0"/>
                </a:solidFill>
              </a:rPr>
              <a:t>mutex</a:t>
            </a:r>
            <a:r>
              <a:rPr lang="en-US" b="1" dirty="0" smtClean="0">
                <a:solidFill>
                  <a:srgbClr val="0070C0"/>
                </a:solidFill>
              </a:rPr>
              <a:t>);</a:t>
            </a:r>
            <a:endParaRPr lang="ru-RU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/>
              <a:t>     }</a:t>
            </a:r>
            <a:endParaRPr lang="ru-RU" b="1" dirty="0"/>
          </a:p>
          <a:p>
            <a:pPr>
              <a:buNone/>
            </a:pPr>
            <a:r>
              <a:rPr lang="ru-RU" b="1" dirty="0"/>
              <a:t>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Обедающие философы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/>
              <a:t>#define N 5 /* количество философов */</a:t>
            </a:r>
          </a:p>
          <a:p>
            <a:pPr>
              <a:buNone/>
            </a:pPr>
            <a:r>
              <a:rPr lang="ru-RU" sz="1600" b="1" dirty="0"/>
              <a:t>#define LEFT (i+N−1) %N /* номер левого соседа для i-го философа */</a:t>
            </a:r>
          </a:p>
          <a:p>
            <a:pPr>
              <a:buNone/>
            </a:pPr>
            <a:r>
              <a:rPr lang="ru-RU" sz="1600" b="1" dirty="0"/>
              <a:t>#define RIGHT (i+1) %N /* номер правого соседа для </a:t>
            </a:r>
            <a:r>
              <a:rPr lang="ru-RU" sz="1600" b="1" dirty="0" smtClean="0"/>
              <a:t>i-го</a:t>
            </a:r>
            <a:r>
              <a:rPr lang="en-US" sz="1600" b="1" dirty="0" smtClean="0"/>
              <a:t> </a:t>
            </a:r>
            <a:r>
              <a:rPr lang="ru-RU" sz="1600" b="1" dirty="0" smtClean="0"/>
              <a:t>философа </a:t>
            </a:r>
            <a:r>
              <a:rPr lang="ru-RU" sz="1600" b="1" dirty="0"/>
              <a:t>*/</a:t>
            </a:r>
          </a:p>
          <a:p>
            <a:pPr>
              <a:buNone/>
            </a:pPr>
            <a:r>
              <a:rPr lang="en-US" sz="1600" b="1" dirty="0"/>
              <a:t>#define THINKING 0 /* </a:t>
            </a:r>
            <a:r>
              <a:rPr lang="en-US" sz="1600" b="1" dirty="0" err="1"/>
              <a:t>философ</a:t>
            </a:r>
            <a:r>
              <a:rPr lang="en-US" sz="1600" b="1" dirty="0"/>
              <a:t> </a:t>
            </a:r>
            <a:r>
              <a:rPr lang="en-US" sz="1600" b="1" dirty="0" err="1"/>
              <a:t>размышляет</a:t>
            </a:r>
            <a:r>
              <a:rPr lang="en-US" sz="1600" b="1" dirty="0"/>
              <a:t> */</a:t>
            </a:r>
          </a:p>
          <a:p>
            <a:pPr>
              <a:buNone/>
            </a:pPr>
            <a:r>
              <a:rPr lang="ru-RU" sz="1600" b="1" dirty="0"/>
              <a:t>#define HUNGRY 1 /* философ пытается взять вилки */</a:t>
            </a:r>
          </a:p>
          <a:p>
            <a:pPr>
              <a:buNone/>
            </a:pPr>
            <a:r>
              <a:rPr lang="en-US" sz="1600" b="1" dirty="0"/>
              <a:t>#define EATING 2 /* </a:t>
            </a:r>
            <a:r>
              <a:rPr lang="ru-RU" sz="1600" b="1" dirty="0"/>
              <a:t>философ ест спагетти */</a:t>
            </a:r>
          </a:p>
          <a:p>
            <a:pPr>
              <a:buNone/>
            </a:pPr>
            <a:r>
              <a:rPr lang="ru-RU" sz="1600" b="1" dirty="0" smtClean="0"/>
              <a:t>int </a:t>
            </a:r>
            <a:r>
              <a:rPr lang="ru-RU" sz="1600" b="1" dirty="0"/>
              <a:t>state[N]; /* массив для отслеживания </a:t>
            </a:r>
            <a:r>
              <a:rPr lang="ru-RU" sz="1600" b="1" dirty="0" smtClean="0"/>
              <a:t>состояния</a:t>
            </a:r>
            <a:r>
              <a:rPr lang="en-US" sz="1600" b="1" dirty="0" smtClean="0"/>
              <a:t> </a:t>
            </a:r>
            <a:r>
              <a:rPr lang="ru-RU" sz="1600" b="1" dirty="0" smtClean="0"/>
              <a:t>каждого </a:t>
            </a:r>
            <a:r>
              <a:rPr lang="ru-RU" sz="1600" b="1" dirty="0"/>
              <a:t>философа */</a:t>
            </a:r>
          </a:p>
          <a:p>
            <a:pPr>
              <a:buNone/>
            </a:pPr>
            <a:r>
              <a:rPr lang="ru-RU" sz="1600" b="1" dirty="0"/>
              <a:t>semaphore mutex = 1; /* Взаимное исключение входа </a:t>
            </a:r>
            <a:r>
              <a:rPr lang="ru-RU" sz="1600" b="1" dirty="0" smtClean="0"/>
              <a:t>в</a:t>
            </a:r>
            <a:r>
              <a:rPr lang="en-US" sz="1600" b="1" dirty="0" smtClean="0"/>
              <a:t> </a:t>
            </a:r>
            <a:r>
              <a:rPr lang="ru-RU" sz="1600" b="1" dirty="0" smtClean="0"/>
              <a:t>критическую </a:t>
            </a:r>
            <a:r>
              <a:rPr lang="ru-RU" sz="1600" b="1" dirty="0"/>
              <a:t>область */</a:t>
            </a:r>
          </a:p>
          <a:p>
            <a:pPr>
              <a:buNone/>
            </a:pPr>
            <a:r>
              <a:rPr lang="ru-RU" sz="1600" b="1" dirty="0"/>
              <a:t>semaphore s[N]; /* по одному семафору на </a:t>
            </a:r>
            <a:r>
              <a:rPr lang="ru-RU" sz="1600" b="1" dirty="0" smtClean="0"/>
              <a:t>каждого</a:t>
            </a:r>
            <a:r>
              <a:rPr lang="en-US" sz="1600" b="1" dirty="0" smtClean="0"/>
              <a:t> </a:t>
            </a:r>
            <a:r>
              <a:rPr lang="ru-RU" sz="1600" b="1" dirty="0" smtClean="0"/>
              <a:t>философа </a:t>
            </a:r>
            <a:r>
              <a:rPr lang="ru-RU" sz="1600" b="1" dirty="0"/>
              <a:t>*/</a:t>
            </a:r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void </a:t>
            </a:r>
            <a:r>
              <a:rPr lang="en-US" sz="1600" b="1" dirty="0"/>
              <a:t>philosopher(</a:t>
            </a:r>
            <a:r>
              <a:rPr lang="en-US" sz="1600" b="1" dirty="0" err="1"/>
              <a:t>int</a:t>
            </a:r>
            <a:r>
              <a:rPr lang="en-US" sz="1600" b="1" dirty="0"/>
              <a:t> </a:t>
            </a:r>
            <a:r>
              <a:rPr lang="en-US" sz="1600" b="1" dirty="0" err="1"/>
              <a:t>i</a:t>
            </a:r>
            <a:r>
              <a:rPr lang="en-US" sz="1600" b="1" dirty="0"/>
              <a:t>) /* </a:t>
            </a:r>
            <a:r>
              <a:rPr lang="en-US" sz="1600" b="1" dirty="0" err="1"/>
              <a:t>i</a:t>
            </a:r>
            <a:r>
              <a:rPr lang="en-US" sz="1600" b="1" dirty="0"/>
              <a:t> – </a:t>
            </a:r>
            <a:r>
              <a:rPr lang="ru-RU" sz="1600" b="1" dirty="0"/>
              <a:t>номер философа (от 0 до </a:t>
            </a:r>
            <a:r>
              <a:rPr lang="en-US" sz="1600" b="1" dirty="0"/>
              <a:t>N−1) */</a:t>
            </a:r>
          </a:p>
          <a:p>
            <a:pPr>
              <a:buNone/>
            </a:pPr>
            <a:r>
              <a:rPr lang="ru-RU" sz="1600" b="1" dirty="0"/>
              <a:t>{</a:t>
            </a:r>
          </a:p>
          <a:p>
            <a:pPr>
              <a:buNone/>
            </a:pPr>
            <a:r>
              <a:rPr lang="en-US" sz="1600" b="1" dirty="0" smtClean="0"/>
              <a:t>        while </a:t>
            </a:r>
            <a:r>
              <a:rPr lang="en-US" sz="1600" b="1" dirty="0"/>
              <a:t>(TRUE) { /* </a:t>
            </a:r>
            <a:r>
              <a:rPr lang="ru-RU" sz="1600" b="1" dirty="0"/>
              <a:t>бесконечный цикл */</a:t>
            </a:r>
          </a:p>
          <a:p>
            <a:pPr>
              <a:buNone/>
            </a:pPr>
            <a:r>
              <a:rPr lang="en-US" sz="1600" b="1" dirty="0" smtClean="0"/>
              <a:t>              think</a:t>
            </a:r>
            <a:r>
              <a:rPr lang="en-US" sz="1600" b="1" dirty="0"/>
              <a:t>(); /* </a:t>
            </a:r>
            <a:r>
              <a:rPr lang="ru-RU" sz="1600" b="1" dirty="0"/>
              <a:t>философ размышляет */</a:t>
            </a:r>
          </a:p>
          <a:p>
            <a:pPr>
              <a:buNone/>
            </a:pPr>
            <a:r>
              <a:rPr lang="en-US" sz="1600" b="1" dirty="0" smtClean="0"/>
              <a:t>              </a:t>
            </a:r>
            <a:r>
              <a:rPr lang="ru-RU" sz="1600" b="1" dirty="0" smtClean="0"/>
              <a:t>take_forks(i</a:t>
            </a:r>
            <a:r>
              <a:rPr lang="ru-RU" sz="1600" b="1" dirty="0"/>
              <a:t>); /* берет две вилки или блокируется */</a:t>
            </a:r>
          </a:p>
          <a:p>
            <a:pPr>
              <a:buNone/>
            </a:pPr>
            <a:r>
              <a:rPr lang="en-US" sz="1600" b="1" dirty="0" smtClean="0"/>
              <a:t>              eat</a:t>
            </a:r>
            <a:r>
              <a:rPr lang="en-US" sz="1600" b="1" dirty="0"/>
              <a:t>(); /* </a:t>
            </a:r>
            <a:r>
              <a:rPr lang="ru-RU" sz="1600" b="1" dirty="0"/>
              <a:t>ест спагетти */</a:t>
            </a:r>
          </a:p>
          <a:p>
            <a:pPr>
              <a:buNone/>
            </a:pPr>
            <a:r>
              <a:rPr lang="en-US" sz="1600" b="1" dirty="0" smtClean="0"/>
              <a:t>              </a:t>
            </a:r>
            <a:r>
              <a:rPr lang="ru-RU" sz="1600" b="1" dirty="0" smtClean="0"/>
              <a:t>put_forks(i</a:t>
            </a:r>
            <a:r>
              <a:rPr lang="ru-RU" sz="1600" b="1" dirty="0"/>
              <a:t>); /* кладет обе вилки на стол */</a:t>
            </a:r>
          </a:p>
          <a:p>
            <a:pPr>
              <a:buNone/>
            </a:pPr>
            <a:r>
              <a:rPr lang="en-US" sz="1600" b="1" dirty="0" smtClean="0"/>
              <a:t>        </a:t>
            </a:r>
            <a:r>
              <a:rPr lang="ru-RU" sz="1600" b="1" dirty="0" smtClean="0"/>
              <a:t>}</a:t>
            </a:r>
            <a:endParaRPr lang="ru-RU" sz="1600" b="1" dirty="0"/>
          </a:p>
          <a:p>
            <a:pPr>
              <a:buNone/>
            </a:pPr>
            <a:r>
              <a:rPr lang="ru-RU" sz="1600" b="1" dirty="0"/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smtClean="0"/>
              <a:t>Обедающие философы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/>
              <a:t>void </a:t>
            </a:r>
            <a:r>
              <a:rPr lang="en-US" sz="1600" b="1" dirty="0" err="1"/>
              <a:t>take_forks</a:t>
            </a:r>
            <a:r>
              <a:rPr lang="en-US" sz="1600" b="1" dirty="0"/>
              <a:t>(</a:t>
            </a:r>
            <a:r>
              <a:rPr lang="en-US" sz="1600" b="1" dirty="0" err="1"/>
              <a:t>int</a:t>
            </a:r>
            <a:r>
              <a:rPr lang="en-US" sz="1600" b="1" dirty="0"/>
              <a:t> </a:t>
            </a:r>
            <a:r>
              <a:rPr lang="en-US" sz="1600" b="1" dirty="0" err="1"/>
              <a:t>i</a:t>
            </a:r>
            <a:r>
              <a:rPr lang="en-US" sz="1600" b="1" dirty="0"/>
              <a:t>) /* </a:t>
            </a:r>
            <a:r>
              <a:rPr lang="en-US" sz="1600" b="1" dirty="0" err="1"/>
              <a:t>i</a:t>
            </a:r>
            <a:r>
              <a:rPr lang="en-US" sz="1600" b="1" dirty="0"/>
              <a:t> – </a:t>
            </a:r>
            <a:r>
              <a:rPr lang="ru-RU" sz="1600" b="1" dirty="0"/>
              <a:t>номер философа (от 0 до </a:t>
            </a:r>
            <a:r>
              <a:rPr lang="en-US" sz="1600" b="1" dirty="0"/>
              <a:t>N−1) </a:t>
            </a:r>
            <a:r>
              <a:rPr lang="en-US" sz="1600" b="1" dirty="0" smtClean="0"/>
              <a:t>*/  </a:t>
            </a:r>
            <a:r>
              <a:rPr lang="ru-RU" sz="1600" b="1" dirty="0" smtClean="0"/>
              <a:t>{</a:t>
            </a:r>
            <a:endParaRPr lang="ru-RU" sz="1600" b="1" dirty="0"/>
          </a:p>
          <a:p>
            <a:pPr>
              <a:buNone/>
            </a:pPr>
            <a:r>
              <a:rPr lang="en-US" sz="1600" b="1" dirty="0" smtClean="0"/>
              <a:t>        P</a:t>
            </a:r>
            <a:r>
              <a:rPr lang="ru-RU" sz="1600" b="1" dirty="0" smtClean="0"/>
              <a:t>(mutex</a:t>
            </a:r>
            <a:r>
              <a:rPr lang="ru-RU" sz="1600" b="1" dirty="0"/>
              <a:t>); /* вход в критическую область */</a:t>
            </a:r>
          </a:p>
          <a:p>
            <a:pPr>
              <a:buNone/>
            </a:pPr>
            <a:r>
              <a:rPr lang="en-US" sz="1600" b="1" dirty="0" smtClean="0"/>
              <a:t>        </a:t>
            </a:r>
            <a:r>
              <a:rPr lang="ru-RU" sz="1600" b="1" dirty="0" smtClean="0"/>
              <a:t>state[i</a:t>
            </a:r>
            <a:r>
              <a:rPr lang="ru-RU" sz="1600" b="1" dirty="0"/>
              <a:t>] = HUNGRY; /* запись факта стремления </a:t>
            </a:r>
            <a:r>
              <a:rPr lang="ru-RU" sz="1600" b="1" dirty="0" smtClean="0"/>
              <a:t>философа</a:t>
            </a:r>
            <a:r>
              <a:rPr lang="en-US" sz="1600" b="1" dirty="0" smtClean="0"/>
              <a:t> </a:t>
            </a:r>
            <a:r>
              <a:rPr lang="ru-RU" sz="1600" b="1" dirty="0" smtClean="0"/>
              <a:t>поесть </a:t>
            </a:r>
            <a:r>
              <a:rPr lang="ru-RU" sz="1600" b="1" dirty="0"/>
              <a:t>*/</a:t>
            </a:r>
          </a:p>
          <a:p>
            <a:pPr>
              <a:buNone/>
            </a:pPr>
            <a:r>
              <a:rPr lang="en-US" sz="1600" b="1" dirty="0" smtClean="0"/>
              <a:t>        </a:t>
            </a:r>
            <a:r>
              <a:rPr lang="ru-RU" sz="1600" b="1" dirty="0" smtClean="0"/>
              <a:t>test(i</a:t>
            </a:r>
            <a:r>
              <a:rPr lang="ru-RU" sz="1600" b="1" dirty="0"/>
              <a:t>); /* попытка взять две вилки */</a:t>
            </a:r>
          </a:p>
          <a:p>
            <a:pPr>
              <a:buNone/>
            </a:pPr>
            <a:r>
              <a:rPr lang="en-US" sz="1600" b="1" dirty="0" smtClean="0"/>
              <a:t>        </a:t>
            </a:r>
            <a:r>
              <a:rPr lang="en-US" sz="1600" b="1" dirty="0"/>
              <a:t>V</a:t>
            </a:r>
            <a:r>
              <a:rPr lang="ru-RU" sz="1600" b="1" dirty="0" smtClean="0"/>
              <a:t>(mutex</a:t>
            </a:r>
            <a:r>
              <a:rPr lang="ru-RU" sz="1600" b="1" dirty="0"/>
              <a:t>); /* выход из критической области */</a:t>
            </a:r>
          </a:p>
          <a:p>
            <a:pPr>
              <a:buNone/>
            </a:pPr>
            <a:r>
              <a:rPr lang="en-US" sz="1600" b="1" dirty="0" smtClean="0"/>
              <a:t>        P</a:t>
            </a:r>
            <a:r>
              <a:rPr lang="ru-RU" sz="1600" b="1" dirty="0" smtClean="0"/>
              <a:t>(s[i</a:t>
            </a:r>
            <a:r>
              <a:rPr lang="ru-RU" sz="1600" b="1" dirty="0"/>
              <a:t>]); /* блокирование, если вилки взять </a:t>
            </a:r>
            <a:r>
              <a:rPr lang="ru-RU" sz="1600" b="1" dirty="0" smtClean="0"/>
              <a:t>не</a:t>
            </a:r>
            <a:r>
              <a:rPr lang="en-US" sz="1600" b="1" dirty="0" smtClean="0"/>
              <a:t> </a:t>
            </a:r>
            <a:r>
              <a:rPr lang="ru-RU" sz="1600" b="1" dirty="0" smtClean="0"/>
              <a:t>удалось </a:t>
            </a:r>
            <a:r>
              <a:rPr lang="ru-RU" sz="1600" b="1" dirty="0"/>
              <a:t>*/</a:t>
            </a:r>
          </a:p>
          <a:p>
            <a:pPr>
              <a:buNone/>
            </a:pPr>
            <a:r>
              <a:rPr lang="ru-RU" sz="1600" b="1" dirty="0" smtClean="0"/>
              <a:t>}</a:t>
            </a:r>
            <a:endParaRPr lang="en-US" sz="1600" b="1" dirty="0" smtClean="0"/>
          </a:p>
          <a:p>
            <a:pPr>
              <a:buNone/>
            </a:pPr>
            <a:r>
              <a:rPr lang="ru-RU" sz="1600" b="1" dirty="0"/>
              <a:t>void put_forks(i) /* i – номер философа (от 0 до N−1) </a:t>
            </a:r>
            <a:r>
              <a:rPr lang="ru-RU" sz="1600" b="1" dirty="0" smtClean="0"/>
              <a:t>*/</a:t>
            </a:r>
            <a:r>
              <a:rPr lang="en-US" sz="1600" b="1" dirty="0" smtClean="0"/>
              <a:t> </a:t>
            </a:r>
            <a:r>
              <a:rPr lang="ru-RU" sz="1600" b="1" dirty="0" smtClean="0"/>
              <a:t>{</a:t>
            </a:r>
            <a:endParaRPr lang="ru-RU" sz="1600" b="1" dirty="0"/>
          </a:p>
          <a:p>
            <a:pPr>
              <a:buNone/>
            </a:pPr>
            <a:r>
              <a:rPr lang="en-US" sz="1600" b="1" dirty="0" smtClean="0"/>
              <a:t>	P</a:t>
            </a:r>
            <a:r>
              <a:rPr lang="ru-RU" sz="1600" b="1" dirty="0" smtClean="0"/>
              <a:t>(mutex</a:t>
            </a:r>
            <a:r>
              <a:rPr lang="ru-RU" sz="1600" b="1" dirty="0"/>
              <a:t>); /* вход в критическую область */</a:t>
            </a:r>
          </a:p>
          <a:p>
            <a:pPr>
              <a:buNone/>
            </a:pPr>
            <a:r>
              <a:rPr lang="en-US" sz="1600" b="1" dirty="0" smtClean="0"/>
              <a:t>	state[</a:t>
            </a:r>
            <a:r>
              <a:rPr lang="en-US" sz="1600" b="1" dirty="0" err="1" smtClean="0"/>
              <a:t>i</a:t>
            </a:r>
            <a:r>
              <a:rPr lang="en-US" sz="1600" b="1" dirty="0"/>
              <a:t>] = THINKING; /* </a:t>
            </a:r>
            <a:r>
              <a:rPr lang="ru-RU" sz="1600" b="1" dirty="0"/>
              <a:t>философ наелся */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ru-RU" sz="1600" b="1" dirty="0" smtClean="0"/>
              <a:t>test(LEFT</a:t>
            </a:r>
            <a:r>
              <a:rPr lang="ru-RU" sz="1600" b="1" dirty="0"/>
              <a:t>); /* проверка готовности к еде </a:t>
            </a:r>
            <a:r>
              <a:rPr lang="ru-RU" sz="1600" b="1" dirty="0" smtClean="0"/>
              <a:t>соседа</a:t>
            </a:r>
            <a:r>
              <a:rPr lang="en-US" sz="1600" b="1" dirty="0" smtClean="0"/>
              <a:t> </a:t>
            </a:r>
            <a:r>
              <a:rPr lang="ru-RU" sz="1600" b="1" dirty="0" smtClean="0"/>
              <a:t>слева </a:t>
            </a:r>
            <a:r>
              <a:rPr lang="ru-RU" sz="1600" b="1" dirty="0"/>
              <a:t>*/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ru-RU" sz="1600" b="1" dirty="0" smtClean="0"/>
              <a:t>test(RIGHT</a:t>
            </a:r>
            <a:r>
              <a:rPr lang="ru-RU" sz="1600" b="1" dirty="0"/>
              <a:t>); /* проверка готовности к еде </a:t>
            </a:r>
            <a:r>
              <a:rPr lang="ru-RU" sz="1600" b="1" dirty="0" smtClean="0"/>
              <a:t>соседа</a:t>
            </a:r>
            <a:r>
              <a:rPr lang="en-US" sz="1600" b="1" dirty="0" smtClean="0"/>
              <a:t> </a:t>
            </a:r>
            <a:r>
              <a:rPr lang="ru-RU" sz="1600" b="1" dirty="0" smtClean="0"/>
              <a:t>справа </a:t>
            </a:r>
            <a:r>
              <a:rPr lang="ru-RU" sz="1600" b="1" dirty="0"/>
              <a:t>*/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/>
              <a:t>V</a:t>
            </a:r>
            <a:r>
              <a:rPr lang="ru-RU" sz="1600" b="1" dirty="0" smtClean="0"/>
              <a:t>(mutex</a:t>
            </a:r>
            <a:r>
              <a:rPr lang="ru-RU" sz="1600" b="1" dirty="0"/>
              <a:t>); /* выход из критической области */</a:t>
            </a:r>
          </a:p>
          <a:p>
            <a:pPr>
              <a:buNone/>
            </a:pPr>
            <a:r>
              <a:rPr lang="en-US" sz="1600" b="1" dirty="0" smtClean="0"/>
              <a:t>}</a:t>
            </a:r>
            <a:endParaRPr lang="ru-RU" sz="1600" b="1" dirty="0"/>
          </a:p>
          <a:p>
            <a:pPr>
              <a:buNone/>
            </a:pPr>
            <a:r>
              <a:rPr lang="ru-RU" sz="1600" b="1" dirty="0"/>
              <a:t>void test(i) /* i – номер философа (от 0 до N−1) */</a:t>
            </a:r>
          </a:p>
          <a:p>
            <a:pPr>
              <a:buNone/>
            </a:pPr>
            <a:r>
              <a:rPr lang="ru-RU" sz="1600" b="1" dirty="0"/>
              <a:t>{</a:t>
            </a:r>
          </a:p>
          <a:p>
            <a:pPr>
              <a:buNone/>
            </a:pPr>
            <a:r>
              <a:rPr lang="en-US" sz="1600" b="1" dirty="0" smtClean="0"/>
              <a:t>	if </a:t>
            </a:r>
            <a:r>
              <a:rPr lang="en-US" sz="1600" b="1" dirty="0"/>
              <a:t>(state[</a:t>
            </a:r>
            <a:r>
              <a:rPr lang="en-US" sz="1600" b="1" dirty="0" err="1"/>
              <a:t>i</a:t>
            </a:r>
            <a:r>
              <a:rPr lang="en-US" sz="1600" b="1" dirty="0"/>
              <a:t>] == HUNGRY &amp;&amp; state[LEFT] != EATING &amp;&amp; state[RIGHT] != EATING) {</a:t>
            </a:r>
          </a:p>
          <a:p>
            <a:pPr>
              <a:buNone/>
            </a:pPr>
            <a:r>
              <a:rPr lang="en-US" sz="1600" b="1" dirty="0" smtClean="0"/>
              <a:t>		state[</a:t>
            </a:r>
            <a:r>
              <a:rPr lang="en-US" sz="1600" b="1" dirty="0" err="1" smtClean="0"/>
              <a:t>i</a:t>
            </a:r>
            <a:r>
              <a:rPr lang="en-US" sz="1600" b="1" dirty="0"/>
              <a:t>] = EATING</a:t>
            </a:r>
            <a:r>
              <a:rPr lang="en-US" sz="1600" b="1" dirty="0" smtClean="0"/>
              <a:t>;  V(s[</a:t>
            </a:r>
            <a:r>
              <a:rPr lang="en-US" sz="1600" b="1" dirty="0" err="1" smtClean="0"/>
              <a:t>i</a:t>
            </a:r>
            <a:r>
              <a:rPr lang="en-US" sz="1600" b="1" dirty="0"/>
              <a:t>]);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ru-RU" sz="1600" b="1" dirty="0" smtClean="0"/>
              <a:t>}</a:t>
            </a:r>
            <a:endParaRPr lang="ru-RU" sz="1600" b="1" dirty="0"/>
          </a:p>
          <a:p>
            <a:pPr>
              <a:buNone/>
            </a:pPr>
            <a:r>
              <a:rPr lang="ru-RU" sz="1600" b="1" dirty="0"/>
              <a:t>}</a:t>
            </a:r>
            <a:endParaRPr lang="en-US" sz="16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Взаимное исключение критических интервалов</a:t>
            </a:r>
            <a:endParaRPr lang="ru-RU" dirty="0"/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395536" y="1629171"/>
            <a:ext cx="9147175" cy="5256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l"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Arial" charset="0"/>
              </a:rPr>
              <a:t>При взаимодействии через общую память нити должны  синхронизовать свое 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выполнение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. 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Arial" charset="0"/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		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Thread0: pi = pi 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charset="0"/>
              </a:rPr>
              <a:t>val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;</a:t>
            </a:r>
            <a:r>
              <a:rPr lang="en-US" b="1" dirty="0">
                <a:solidFill>
                  <a:schemeClr val="tx1"/>
                </a:solidFill>
                <a:latin typeface="Arial" charset="0"/>
              </a:rPr>
              <a:t>  &amp;&amp;  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Thread1: pi = pi 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+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charset="0"/>
              </a:rPr>
              <a:t>val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Arial" charset="0"/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5" name="Таблица 1"/>
          <p:cNvGraphicFramePr>
            <a:graphicFrameLocks noGrp="1"/>
          </p:cNvGraphicFramePr>
          <p:nvPr/>
        </p:nvGraphicFramePr>
        <p:xfrm>
          <a:off x="1115616" y="2852936"/>
          <a:ext cx="6605058" cy="25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686"/>
                <a:gridCol w="2201686"/>
                <a:gridCol w="2201686"/>
              </a:tblGrid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Время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Thread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 Thread 1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LOAD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R1,pi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LOAD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R2,val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ADD R1,R2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LOAD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R3,pi</a:t>
                      </a:r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STORE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R1,pi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LOAD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R4,val</a:t>
                      </a:r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ADD R3,R4</a:t>
                      </a:r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STORE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R3,pi</a:t>
                      </a:r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5" marR="91455" marT="45725" marB="45725"/>
                </a:tc>
              </a:tr>
            </a:tbl>
          </a:graphicData>
        </a:graphic>
      </p:graphicFrame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631825" y="5589588"/>
            <a:ext cx="874395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l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ru-RU" b="1" dirty="0">
                <a:solidFill>
                  <a:srgbClr val="000000"/>
                </a:solidFill>
                <a:latin typeface="Arial" charset="0"/>
              </a:rPr>
              <a:t>Результат зависит от порядка выполнения команд. Требуется взаимное исключение критических интервалов.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Читатели и писатели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400" b="1" dirty="0"/>
              <a:t>semaphore mutex = 1; /* управляет доступом к 'rc' */</a:t>
            </a:r>
          </a:p>
          <a:p>
            <a:pPr>
              <a:buNone/>
            </a:pPr>
            <a:r>
              <a:rPr lang="ru-RU" sz="1400" b="1" dirty="0"/>
              <a:t>semaphore </a:t>
            </a:r>
            <a:r>
              <a:rPr lang="ru-RU" sz="1400" b="1" dirty="0" smtClean="0"/>
              <a:t>db </a:t>
            </a:r>
            <a:r>
              <a:rPr lang="ru-RU" sz="1400" b="1" dirty="0"/>
              <a:t>= 1; /* управляет доступом к базе данных */</a:t>
            </a:r>
          </a:p>
          <a:p>
            <a:pPr>
              <a:buNone/>
            </a:pPr>
            <a:r>
              <a:rPr lang="ru-RU" sz="1400" b="1" dirty="0"/>
              <a:t>int rc = 0; /* количество читающих или </a:t>
            </a:r>
            <a:r>
              <a:rPr lang="ru-RU" sz="1400" b="1" dirty="0" smtClean="0"/>
              <a:t>желающих читать </a:t>
            </a:r>
            <a:r>
              <a:rPr lang="ru-RU" sz="1400" b="1" dirty="0"/>
              <a:t>процессов */</a:t>
            </a:r>
          </a:p>
          <a:p>
            <a:pPr>
              <a:buNone/>
            </a:pPr>
            <a:r>
              <a:rPr lang="en-US" sz="1400" b="1" dirty="0"/>
              <a:t>void reader(void)</a:t>
            </a:r>
          </a:p>
          <a:p>
            <a:pPr>
              <a:buNone/>
            </a:pPr>
            <a:r>
              <a:rPr lang="ru-RU" sz="1400" b="1" dirty="0"/>
              <a:t>{</a:t>
            </a:r>
          </a:p>
          <a:p>
            <a:pPr>
              <a:buNone/>
            </a:pPr>
            <a:r>
              <a:rPr lang="ru-RU" sz="1400" b="1" dirty="0" smtClean="0"/>
              <a:t>	</a:t>
            </a:r>
            <a:r>
              <a:rPr lang="en-US" sz="1400" b="1" dirty="0" smtClean="0"/>
              <a:t>while </a:t>
            </a:r>
            <a:r>
              <a:rPr lang="en-US" sz="1400" b="1" dirty="0"/>
              <a:t>(TRUE) { /* </a:t>
            </a:r>
            <a:r>
              <a:rPr lang="ru-RU" sz="1400" b="1" dirty="0"/>
              <a:t>бесконечный цикл */</a:t>
            </a:r>
          </a:p>
          <a:p>
            <a:pPr>
              <a:buNone/>
            </a:pPr>
            <a:r>
              <a:rPr lang="ru-RU" sz="1400" b="1" dirty="0" smtClean="0"/>
              <a:t>		</a:t>
            </a:r>
            <a:r>
              <a:rPr lang="en-US" sz="1400" b="1" dirty="0" smtClean="0"/>
              <a:t>P</a:t>
            </a:r>
            <a:r>
              <a:rPr lang="ru-RU" sz="1400" b="1" dirty="0" smtClean="0"/>
              <a:t>(mutex</a:t>
            </a:r>
            <a:r>
              <a:rPr lang="ru-RU" sz="1400" b="1" dirty="0"/>
              <a:t>); /* получение исключительного доступа к ‘rc’ */</a:t>
            </a:r>
          </a:p>
          <a:p>
            <a:pPr>
              <a:buNone/>
            </a:pPr>
            <a:r>
              <a:rPr lang="ru-RU" sz="1400" b="1" dirty="0" smtClean="0"/>
              <a:t>		rc </a:t>
            </a:r>
            <a:r>
              <a:rPr lang="ru-RU" sz="1400" b="1" dirty="0"/>
              <a:t>= rc + 1; /* теперь на одного читателя больше */</a:t>
            </a:r>
          </a:p>
          <a:p>
            <a:pPr>
              <a:buNone/>
            </a:pPr>
            <a:r>
              <a:rPr lang="ru-RU" sz="1400" b="1" dirty="0" smtClean="0"/>
              <a:t>		if </a:t>
            </a:r>
            <a:r>
              <a:rPr lang="ru-RU" sz="1400" b="1" dirty="0"/>
              <a:t>(rc == 1) </a:t>
            </a:r>
            <a:r>
              <a:rPr lang="en-US" sz="1400" b="1" dirty="0" smtClean="0"/>
              <a:t>P</a:t>
            </a:r>
            <a:r>
              <a:rPr lang="ru-RU" sz="1400" b="1" dirty="0" smtClean="0"/>
              <a:t>(db</a:t>
            </a:r>
            <a:r>
              <a:rPr lang="ru-RU" sz="1400" b="1" dirty="0"/>
              <a:t>); /* если это первый читатель... */</a:t>
            </a:r>
          </a:p>
          <a:p>
            <a:pPr>
              <a:buNone/>
            </a:pPr>
            <a:r>
              <a:rPr lang="ru-RU" sz="1400" b="1" dirty="0" smtClean="0"/>
              <a:t>		</a:t>
            </a:r>
            <a:r>
              <a:rPr lang="en-US" sz="1400" b="1" dirty="0" smtClean="0"/>
              <a:t>V</a:t>
            </a:r>
            <a:r>
              <a:rPr lang="ru-RU" sz="1400" b="1" dirty="0" smtClean="0"/>
              <a:t>(mutex</a:t>
            </a:r>
            <a:r>
              <a:rPr lang="ru-RU" sz="1400" b="1" dirty="0"/>
              <a:t>); /* завершение исключительного </a:t>
            </a:r>
            <a:r>
              <a:rPr lang="ru-RU" sz="1400" b="1" dirty="0" smtClean="0"/>
              <a:t>доступа к </a:t>
            </a:r>
            <a:r>
              <a:rPr lang="ru-RU" sz="1400" b="1" dirty="0"/>
              <a:t>‘</a:t>
            </a:r>
            <a:r>
              <a:rPr lang="en-US" sz="1400" b="1" dirty="0" err="1"/>
              <a:t>rc</a:t>
            </a:r>
            <a:r>
              <a:rPr lang="en-US" sz="1400" b="1" dirty="0"/>
              <a:t>’ */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ru-RU" sz="1400" b="1" dirty="0" smtClean="0"/>
              <a:t>		</a:t>
            </a:r>
            <a:r>
              <a:rPr lang="en-US" sz="1400" b="1" dirty="0" err="1" smtClean="0"/>
              <a:t>read_data_base</a:t>
            </a:r>
            <a:r>
              <a:rPr lang="en-US" sz="1400" b="1" dirty="0"/>
              <a:t>( ); /* </a:t>
            </a:r>
            <a:r>
              <a:rPr lang="ru-RU" sz="1400" b="1" dirty="0"/>
              <a:t>доступ к данным */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ru-RU" sz="1400" b="1" dirty="0" smtClean="0"/>
              <a:t>		</a:t>
            </a:r>
            <a:r>
              <a:rPr lang="en-US" sz="1400" b="1" dirty="0" smtClean="0"/>
              <a:t>P</a:t>
            </a:r>
            <a:r>
              <a:rPr lang="ru-RU" sz="1400" b="1" dirty="0" smtClean="0"/>
              <a:t>(mutex</a:t>
            </a:r>
            <a:r>
              <a:rPr lang="ru-RU" sz="1400" b="1" dirty="0"/>
              <a:t>); /* получение исключительного доступа к ‘rc’ */</a:t>
            </a:r>
          </a:p>
          <a:p>
            <a:pPr>
              <a:buNone/>
            </a:pPr>
            <a:r>
              <a:rPr lang="ru-RU" sz="1400" b="1" dirty="0" smtClean="0"/>
              <a:t>		rc </a:t>
            </a:r>
            <a:r>
              <a:rPr lang="ru-RU" sz="1400" b="1" dirty="0"/>
              <a:t>= rc − 1; /* теперь на одного читателя меньше */</a:t>
            </a:r>
          </a:p>
          <a:p>
            <a:pPr>
              <a:buNone/>
            </a:pPr>
            <a:r>
              <a:rPr lang="ru-RU" sz="1400" b="1" dirty="0" smtClean="0"/>
              <a:t>		if </a:t>
            </a:r>
            <a:r>
              <a:rPr lang="ru-RU" sz="1400" b="1" dirty="0"/>
              <a:t>(rc == 0) </a:t>
            </a:r>
            <a:r>
              <a:rPr lang="en-US" sz="1400" b="1" dirty="0"/>
              <a:t>V</a:t>
            </a:r>
            <a:r>
              <a:rPr lang="ru-RU" sz="1400" b="1" dirty="0" smtClean="0"/>
              <a:t>(db</a:t>
            </a:r>
            <a:r>
              <a:rPr lang="ru-RU" sz="1400" b="1" dirty="0"/>
              <a:t>); /* если это последний читатель... */</a:t>
            </a:r>
          </a:p>
          <a:p>
            <a:pPr>
              <a:buNone/>
            </a:pPr>
            <a:r>
              <a:rPr lang="ru-RU" sz="1400" b="1" dirty="0" smtClean="0"/>
              <a:t>		</a:t>
            </a:r>
            <a:r>
              <a:rPr lang="en-US" sz="1400" b="1" dirty="0" smtClean="0"/>
              <a:t>V</a:t>
            </a:r>
            <a:r>
              <a:rPr lang="ru-RU" sz="1400" b="1" dirty="0" smtClean="0"/>
              <a:t>(mutex</a:t>
            </a:r>
            <a:r>
              <a:rPr lang="ru-RU" sz="1400" b="1" dirty="0"/>
              <a:t>); /* завершение исключительного доступа к ‘rc</a:t>
            </a:r>
            <a:r>
              <a:rPr lang="ru-RU" sz="1400" b="1" dirty="0" smtClean="0"/>
              <a:t>’*/</a:t>
            </a:r>
            <a:endParaRPr lang="ru-RU" sz="1400" b="1" dirty="0"/>
          </a:p>
          <a:p>
            <a:pPr>
              <a:buNone/>
            </a:pPr>
            <a:r>
              <a:rPr lang="ru-RU" sz="1400" b="1" dirty="0" smtClean="0"/>
              <a:t>		</a:t>
            </a:r>
            <a:r>
              <a:rPr lang="en-US" sz="1400" b="1" dirty="0" err="1" smtClean="0"/>
              <a:t>use_data_read</a:t>
            </a:r>
            <a:r>
              <a:rPr lang="en-US" sz="1400" b="1" dirty="0"/>
              <a:t>(); /* </a:t>
            </a:r>
            <a:r>
              <a:rPr lang="ru-RU" sz="1400" b="1" dirty="0"/>
              <a:t>некритическая область */</a:t>
            </a:r>
          </a:p>
          <a:p>
            <a:pPr>
              <a:buNone/>
            </a:pPr>
            <a:r>
              <a:rPr lang="ru-RU" sz="1400" b="1" dirty="0" smtClean="0"/>
              <a:t>	}</a:t>
            </a:r>
            <a:endParaRPr lang="ru-RU" sz="1400" b="1" dirty="0"/>
          </a:p>
          <a:p>
            <a:pPr>
              <a:buNone/>
            </a:pPr>
            <a:r>
              <a:rPr lang="ru-RU" sz="1400" b="1" dirty="0"/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Читатели и писатели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400" b="1" dirty="0"/>
              <a:t>void writer(void)</a:t>
            </a:r>
          </a:p>
          <a:p>
            <a:pPr>
              <a:buNone/>
            </a:pPr>
            <a:r>
              <a:rPr lang="ru-RU" sz="1400" b="1" dirty="0"/>
              <a:t>{</a:t>
            </a:r>
          </a:p>
          <a:p>
            <a:pPr>
              <a:buNone/>
            </a:pPr>
            <a:r>
              <a:rPr lang="en-US" sz="1400" b="1" dirty="0" smtClean="0"/>
              <a:t>	while </a:t>
            </a:r>
            <a:r>
              <a:rPr lang="en-US" sz="1400" b="1" dirty="0"/>
              <a:t>(TRUE) { /* </a:t>
            </a:r>
            <a:r>
              <a:rPr lang="ru-RU" sz="1400" b="1" dirty="0"/>
              <a:t>бесконечный цикл */</a:t>
            </a:r>
          </a:p>
          <a:p>
            <a:pPr>
              <a:buNone/>
            </a:pPr>
            <a:r>
              <a:rPr lang="en-US" sz="1400" b="1" dirty="0" smtClean="0"/>
              <a:t>		</a:t>
            </a:r>
            <a:r>
              <a:rPr lang="en-US" sz="1400" b="1" dirty="0" err="1" smtClean="0"/>
              <a:t>think_up_data</a:t>
            </a:r>
            <a:r>
              <a:rPr lang="en-US" sz="1400" b="1" dirty="0"/>
              <a:t>( ); /* </a:t>
            </a:r>
            <a:r>
              <a:rPr lang="ru-RU" sz="1400" b="1" dirty="0"/>
              <a:t>некритическая область */</a:t>
            </a:r>
          </a:p>
          <a:p>
            <a:pPr>
              <a:buNone/>
            </a:pPr>
            <a:r>
              <a:rPr lang="en-US" sz="1400" b="1" dirty="0" smtClean="0"/>
              <a:t>		</a:t>
            </a:r>
            <a:r>
              <a:rPr lang="en-US" sz="1400" b="1" dirty="0"/>
              <a:t>P</a:t>
            </a:r>
            <a:r>
              <a:rPr lang="ru-RU" sz="1400" b="1" dirty="0" smtClean="0"/>
              <a:t>(db</a:t>
            </a:r>
            <a:r>
              <a:rPr lang="ru-RU" sz="1400" b="1" dirty="0"/>
              <a:t>); /* получение исключительного доступа */</a:t>
            </a:r>
          </a:p>
          <a:p>
            <a:pPr>
              <a:buNone/>
            </a:pPr>
            <a:r>
              <a:rPr lang="en-US" sz="1400" b="1" dirty="0" smtClean="0"/>
              <a:t>		</a:t>
            </a:r>
            <a:r>
              <a:rPr lang="en-US" sz="1400" b="1" dirty="0" err="1" smtClean="0"/>
              <a:t>write_data_base</a:t>
            </a:r>
            <a:r>
              <a:rPr lang="en-US" sz="1400" b="1" dirty="0"/>
              <a:t>( ); /* </a:t>
            </a:r>
            <a:r>
              <a:rPr lang="ru-RU" sz="1400" b="1" dirty="0"/>
              <a:t>обновление данных */</a:t>
            </a:r>
          </a:p>
          <a:p>
            <a:pPr>
              <a:buNone/>
            </a:pPr>
            <a:r>
              <a:rPr lang="en-US" sz="1400" b="1" dirty="0" smtClean="0"/>
              <a:t>		</a:t>
            </a:r>
            <a:r>
              <a:rPr lang="en-US" sz="1400" b="1" dirty="0"/>
              <a:t>V</a:t>
            </a:r>
            <a:r>
              <a:rPr lang="ru-RU" sz="1400" b="1" dirty="0" smtClean="0"/>
              <a:t>(db</a:t>
            </a:r>
            <a:r>
              <a:rPr lang="ru-RU" sz="1400" b="1" dirty="0"/>
              <a:t>); /* завершение исключительного доступа */</a:t>
            </a:r>
          </a:p>
          <a:p>
            <a:pPr>
              <a:buNone/>
            </a:pPr>
            <a:r>
              <a:rPr lang="en-US" sz="1400" b="1" dirty="0" smtClean="0"/>
              <a:t>	</a:t>
            </a:r>
            <a:r>
              <a:rPr lang="ru-RU" sz="1400" b="1" dirty="0" smtClean="0"/>
              <a:t>}</a:t>
            </a:r>
            <a:endParaRPr lang="ru-RU" sz="1400" b="1" dirty="0"/>
          </a:p>
          <a:p>
            <a:pPr>
              <a:buNone/>
            </a:pPr>
            <a:r>
              <a:rPr lang="ru-RU" sz="1400" b="1" dirty="0"/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smtClean="0"/>
              <a:t>Производитель-потребитель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/>
              <a:t>semaphore  </a:t>
            </a:r>
            <a:r>
              <a:rPr lang="en-US" sz="1800" b="1" dirty="0" err="1" smtClean="0"/>
              <a:t>mutex</a:t>
            </a:r>
            <a:r>
              <a:rPr lang="en-US" sz="1800" b="1" dirty="0" smtClean="0"/>
              <a:t> </a:t>
            </a:r>
            <a:r>
              <a:rPr lang="en-US" sz="1800" b="1" dirty="0"/>
              <a:t>= 1;</a:t>
            </a:r>
            <a:endParaRPr lang="ru-RU" sz="1800" b="1" dirty="0"/>
          </a:p>
          <a:p>
            <a:pPr>
              <a:buNone/>
            </a:pPr>
            <a:r>
              <a:rPr lang="en-US" sz="1800" b="1" dirty="0"/>
              <a:t>semaphore  full = 0;</a:t>
            </a:r>
            <a:endParaRPr lang="ru-RU" sz="1800" b="1" dirty="0"/>
          </a:p>
          <a:p>
            <a:pPr>
              <a:buNone/>
            </a:pPr>
            <a:r>
              <a:rPr lang="en-US" sz="1800" b="1" dirty="0"/>
              <a:t>semaphore  empty = N;</a:t>
            </a:r>
            <a:endParaRPr lang="ru-RU" sz="1800" b="1" dirty="0"/>
          </a:p>
          <a:p>
            <a:pPr>
              <a:buNone/>
            </a:pPr>
            <a:endParaRPr lang="en-US" sz="18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2" y="2161376"/>
          <a:ext cx="8784976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producer()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{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item;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while (TRUE)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{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produce_item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(&amp;item);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P(empty);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P(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mutex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enter_item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(item);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V(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mutex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V(full)</a:t>
                      </a:r>
                    </a:p>
                    <a:p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}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consumer()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{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item;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while (TRUE)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{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P(full);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P(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mutex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remove_item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(&amp;item);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V(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mutex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V(empty);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consume_item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(item);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}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Взаимное исключение критических интервалов в однопроцессорной ЭВМ.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Блокировка внешних  прерываний  (может  нарушаться  управление внешними устройствами, возможны внутренние прерывания при работе с виртуальной памятью).</a:t>
            </a:r>
          </a:p>
          <a:p>
            <a:pPr marL="457200" indent="-457200">
              <a:buAutoNum type="arabicPeriod"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2.	Блокировка переключения на другие процессы (MONO, MULTI).</a:t>
            </a:r>
            <a:endParaRPr lang="ru-RU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7661" y="4340123"/>
            <a:ext cx="3830563" cy="175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Программные решения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788" y="2172642"/>
            <a:ext cx="8730708" cy="29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Требования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/>
            <a:r>
              <a:rPr lang="ru-RU" sz="2400" dirty="0" smtClean="0"/>
              <a:t>в  любой  момент времени только один процесс может находиться внутри критического интервала;</a:t>
            </a:r>
          </a:p>
          <a:p>
            <a:pPr marL="457200" indent="-457200"/>
            <a:r>
              <a:rPr lang="ru-RU" sz="2400" dirty="0" smtClean="0"/>
              <a:t>если ни один процесс не находится в критическом интервале, то любой процесс, желающий войти в критический интервал, должен получить разрешение без какой либо задержки;</a:t>
            </a:r>
          </a:p>
          <a:p>
            <a:pPr marL="457200" indent="-457200"/>
            <a:r>
              <a:rPr lang="ru-RU" sz="2400" dirty="0" smtClean="0"/>
              <a:t>ни  один процесс не должен бесконечно долго ждать разрешения на вход в критический интервал (если ни  один  процесс не будет находиться внутри критического интервала бесконечно долго);</a:t>
            </a:r>
          </a:p>
          <a:p>
            <a:pPr marL="457200" indent="-457200"/>
            <a:r>
              <a:rPr lang="ru-RU" sz="2400" dirty="0" smtClean="0"/>
              <a:t>не должно существовать никаких предположений о скоростях  процессоров.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Программные решения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092250"/>
            <a:ext cx="8684364" cy="2920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Программные решения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2132856"/>
            <a:ext cx="8969046" cy="279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Алгоритм Деккера</a:t>
            </a:r>
            <a:r>
              <a:rPr lang="en-US" sz="3600" dirty="0" smtClean="0"/>
              <a:t> (1968)</a:t>
            </a:r>
            <a:endParaRPr lang="ru-RU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/>
              <a:t>turn;</a:t>
            </a:r>
            <a:endParaRPr lang="ru-RU" dirty="0"/>
          </a:p>
          <a:p>
            <a:pPr>
              <a:buNone/>
            </a:pPr>
            <a:r>
              <a:rPr lang="en-US" dirty="0" err="1"/>
              <a:t>boolean</a:t>
            </a:r>
            <a:r>
              <a:rPr lang="en-US" dirty="0"/>
              <a:t>  flag[2 ];</a:t>
            </a:r>
            <a:endParaRPr lang="ru-RU" dirty="0"/>
          </a:p>
          <a:p>
            <a:pPr>
              <a:buNone/>
            </a:pPr>
            <a:r>
              <a:rPr lang="en-US" dirty="0"/>
              <a:t>proc(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)</a:t>
            </a:r>
            <a:endParaRPr lang="ru-RU" dirty="0"/>
          </a:p>
          <a:p>
            <a:pPr>
              <a:buNone/>
            </a:pPr>
            <a:r>
              <a:rPr lang="en-US" dirty="0"/>
              <a:t>{</a:t>
            </a:r>
            <a:endParaRPr lang="ru-RU" dirty="0"/>
          </a:p>
          <a:p>
            <a:pPr>
              <a:buNone/>
            </a:pPr>
            <a:r>
              <a:rPr lang="en-US" dirty="0" smtClean="0"/>
              <a:t>	while </a:t>
            </a:r>
            <a:r>
              <a:rPr lang="en-US" dirty="0"/>
              <a:t>(TRUE)</a:t>
            </a:r>
            <a:endParaRPr lang="ru-RU" dirty="0"/>
          </a:p>
          <a:p>
            <a:pPr>
              <a:buNone/>
            </a:pPr>
            <a:r>
              <a:rPr lang="en-US" dirty="0"/>
              <a:t>         {</a:t>
            </a:r>
            <a:endParaRPr lang="ru-RU" dirty="0"/>
          </a:p>
          <a:p>
            <a:pPr>
              <a:buNone/>
            </a:pPr>
            <a:r>
              <a:rPr lang="en-US" dirty="0" smtClean="0"/>
              <a:t>	        &lt;</a:t>
            </a:r>
            <a:r>
              <a:rPr lang="ru-RU" dirty="0"/>
              <a:t>вычисления</a:t>
            </a:r>
            <a:r>
              <a:rPr lang="en-US" dirty="0"/>
              <a:t>&gt;;</a:t>
            </a:r>
            <a:endParaRPr lang="ru-RU" dirty="0"/>
          </a:p>
          <a:p>
            <a:pPr>
              <a:buNone/>
            </a:pPr>
            <a:r>
              <a:rPr lang="en-US" b="1" dirty="0" smtClean="0"/>
              <a:t>	        </a:t>
            </a:r>
            <a:r>
              <a:rPr lang="en-US" b="1" dirty="0" err="1" smtClean="0"/>
              <a:t>enter_region</a:t>
            </a:r>
            <a:r>
              <a:rPr lang="en-US" b="1" dirty="0"/>
              <a:t>( </a:t>
            </a:r>
            <a:r>
              <a:rPr lang="en-US" b="1" dirty="0" err="1"/>
              <a:t>i</a:t>
            </a:r>
            <a:r>
              <a:rPr lang="en-US" b="1" dirty="0"/>
              <a:t> );	</a:t>
            </a:r>
            <a:endParaRPr lang="ru-RU" dirty="0"/>
          </a:p>
          <a:p>
            <a:pPr>
              <a:buNone/>
            </a:pPr>
            <a:r>
              <a:rPr lang="en-US" dirty="0" smtClean="0"/>
              <a:t>	        </a:t>
            </a:r>
            <a:r>
              <a:rPr lang="ru-RU" dirty="0" smtClean="0"/>
              <a:t>&lt;</a:t>
            </a:r>
            <a:r>
              <a:rPr lang="ru-RU" dirty="0"/>
              <a:t>критический интервал&gt;;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b="1" dirty="0" smtClean="0"/>
              <a:t>leave</a:t>
            </a:r>
            <a:r>
              <a:rPr lang="ru-RU" b="1" dirty="0"/>
              <a:t>_</a:t>
            </a:r>
            <a:r>
              <a:rPr lang="en-US" b="1" dirty="0"/>
              <a:t>region</a:t>
            </a:r>
            <a:r>
              <a:rPr lang="ru-RU" b="1" dirty="0"/>
              <a:t>( </a:t>
            </a:r>
            <a:r>
              <a:rPr lang="en-US" b="1" dirty="0" err="1"/>
              <a:t>i</a:t>
            </a:r>
            <a:r>
              <a:rPr lang="ru-RU" b="1" dirty="0"/>
              <a:t> </a:t>
            </a:r>
            <a:r>
              <a:rPr lang="ru-RU" b="1" dirty="0" smtClean="0"/>
              <a:t>);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}</a:t>
            </a:r>
            <a:endParaRPr lang="ru-RU" dirty="0"/>
          </a:p>
          <a:p>
            <a:pPr>
              <a:buNone/>
            </a:pPr>
            <a:r>
              <a:rPr lang="en-US" dirty="0"/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Алгоритм Деккера</a:t>
            </a:r>
            <a:r>
              <a:rPr lang="en-US" sz="3600" dirty="0" smtClean="0"/>
              <a:t> (1968)</a:t>
            </a:r>
            <a:endParaRPr lang="ru-RU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/>
              <a:t>void </a:t>
            </a:r>
            <a:r>
              <a:rPr lang="en-US" sz="1600" b="1" dirty="0" err="1"/>
              <a:t>enter_region</a:t>
            </a:r>
            <a:r>
              <a:rPr lang="en-US" sz="1600" b="1" dirty="0"/>
              <a:t>( </a:t>
            </a:r>
            <a:r>
              <a:rPr lang="en-US" sz="1600" b="1" dirty="0" err="1"/>
              <a:t>int</a:t>
            </a:r>
            <a:r>
              <a:rPr lang="en-US" sz="1600" b="1" dirty="0"/>
              <a:t> </a:t>
            </a:r>
            <a:r>
              <a:rPr lang="en-US" sz="1600" b="1" dirty="0" err="1"/>
              <a:t>i</a:t>
            </a:r>
            <a:r>
              <a:rPr lang="en-US" sz="1600" b="1" dirty="0"/>
              <a:t> )</a:t>
            </a:r>
            <a:endParaRPr lang="ru-RU" sz="1600" dirty="0"/>
          </a:p>
          <a:p>
            <a:pPr>
              <a:buNone/>
            </a:pPr>
            <a:r>
              <a:rPr lang="en-US" sz="1600" dirty="0"/>
              <a:t>{</a:t>
            </a:r>
            <a:endParaRPr lang="ru-RU" sz="1600" dirty="0"/>
          </a:p>
          <a:p>
            <a:pPr>
              <a:buNone/>
            </a:pPr>
            <a:r>
              <a:rPr lang="en-US" sz="1600" dirty="0" smtClean="0"/>
              <a:t>try</a:t>
            </a:r>
            <a:r>
              <a:rPr lang="en-US" sz="1600" dirty="0"/>
              <a:t>:  flag[ </a:t>
            </a:r>
            <a:r>
              <a:rPr lang="en-US" sz="1600" dirty="0" err="1"/>
              <a:t>i</a:t>
            </a:r>
            <a:r>
              <a:rPr lang="en-US" sz="1600" dirty="0"/>
              <a:t> ]=TRUE;</a:t>
            </a:r>
            <a:endParaRPr lang="ru-RU" sz="1600" dirty="0"/>
          </a:p>
          <a:p>
            <a:pPr>
              <a:buNone/>
            </a:pPr>
            <a:r>
              <a:rPr lang="en-US" sz="1600" dirty="0" smtClean="0"/>
              <a:t>       while </a:t>
            </a:r>
            <a:r>
              <a:rPr lang="en-US" sz="1600" dirty="0"/>
              <a:t>(flag [( i+1 ) % 2])</a:t>
            </a:r>
            <a:endParaRPr lang="ru-RU" sz="1600" dirty="0"/>
          </a:p>
          <a:p>
            <a:pPr>
              <a:buNone/>
            </a:pPr>
            <a:r>
              <a:rPr lang="en-US" sz="1600" dirty="0" smtClean="0"/>
              <a:t>	{</a:t>
            </a:r>
            <a:endParaRPr lang="ru-RU" sz="1600" dirty="0"/>
          </a:p>
          <a:p>
            <a:pPr>
              <a:buNone/>
            </a:pPr>
            <a:r>
              <a:rPr lang="en-US" sz="1600" dirty="0" smtClean="0"/>
              <a:t>		if </a:t>
            </a:r>
            <a:r>
              <a:rPr lang="en-US" sz="1600" dirty="0"/>
              <a:t>( turn </a:t>
            </a:r>
            <a:r>
              <a:rPr lang="en-US" sz="1600" dirty="0" smtClean="0"/>
              <a:t>== </a:t>
            </a:r>
            <a:r>
              <a:rPr lang="en-US" sz="1600" dirty="0" err="1"/>
              <a:t>i</a:t>
            </a:r>
            <a:r>
              <a:rPr lang="en-US" sz="1600" dirty="0"/>
              <a:t> ) continue;</a:t>
            </a:r>
            <a:endParaRPr lang="ru-RU" sz="1600" dirty="0"/>
          </a:p>
          <a:p>
            <a:pPr>
              <a:buNone/>
            </a:pPr>
            <a:r>
              <a:rPr lang="en-US" sz="1600" dirty="0" smtClean="0"/>
              <a:t>		flag</a:t>
            </a:r>
            <a:r>
              <a:rPr lang="en-US" sz="1600" dirty="0"/>
              <a:t>[ </a:t>
            </a:r>
            <a:r>
              <a:rPr lang="en-US" sz="1600" dirty="0" err="1"/>
              <a:t>i</a:t>
            </a:r>
            <a:r>
              <a:rPr lang="en-US" sz="1600" dirty="0"/>
              <a:t> ] = FALSE;</a:t>
            </a:r>
            <a:endParaRPr lang="ru-RU" sz="1600" dirty="0"/>
          </a:p>
          <a:p>
            <a:pPr>
              <a:buNone/>
            </a:pPr>
            <a:r>
              <a:rPr lang="en-US" sz="1600" dirty="0" smtClean="0"/>
              <a:t>		while </a:t>
            </a:r>
            <a:r>
              <a:rPr lang="en-US" sz="1600" dirty="0"/>
              <a:t>( turn !=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smtClean="0"/>
              <a:t>);  /* </a:t>
            </a:r>
            <a:r>
              <a:rPr lang="ru-RU" sz="1600" dirty="0" smtClean="0"/>
              <a:t>Цикл ожидания</a:t>
            </a:r>
            <a:r>
              <a:rPr lang="en-US" sz="1600" dirty="0" smtClean="0"/>
              <a:t>*/</a:t>
            </a:r>
            <a:endParaRPr lang="ru-RU" sz="1600" dirty="0"/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goto</a:t>
            </a:r>
            <a:r>
              <a:rPr lang="en-US" sz="1600" dirty="0" smtClean="0"/>
              <a:t> </a:t>
            </a:r>
            <a:r>
              <a:rPr lang="en-US" sz="1600" dirty="0"/>
              <a:t>try;</a:t>
            </a:r>
            <a:endParaRPr lang="ru-RU" sz="1600" dirty="0"/>
          </a:p>
          <a:p>
            <a:pPr>
              <a:buNone/>
            </a:pPr>
            <a:r>
              <a:rPr lang="en-US" sz="1600" dirty="0"/>
              <a:t>         }</a:t>
            </a:r>
            <a:endParaRPr lang="ru-RU" sz="1600" dirty="0"/>
          </a:p>
          <a:p>
            <a:pPr>
              <a:buNone/>
            </a:pPr>
            <a:r>
              <a:rPr lang="en-US" sz="1600" dirty="0" smtClean="0"/>
              <a:t>}</a:t>
            </a:r>
            <a:endParaRPr lang="ru-RU" sz="1600" dirty="0"/>
          </a:p>
          <a:p>
            <a:pPr>
              <a:buNone/>
            </a:pPr>
            <a:r>
              <a:rPr lang="en-US" sz="1600" dirty="0" smtClean="0"/>
              <a:t>void </a:t>
            </a:r>
            <a:r>
              <a:rPr lang="en-US" sz="1600" b="1" dirty="0" err="1"/>
              <a:t>leave_region</a:t>
            </a:r>
            <a:r>
              <a:rPr lang="en-US" sz="1600" b="1" dirty="0"/>
              <a:t>( </a:t>
            </a:r>
            <a:r>
              <a:rPr lang="en-US" sz="1600" b="1" dirty="0" err="1"/>
              <a:t>int</a:t>
            </a:r>
            <a:r>
              <a:rPr lang="en-US" sz="1600" b="1" dirty="0"/>
              <a:t> </a:t>
            </a:r>
            <a:r>
              <a:rPr lang="en-US" sz="1600" b="1" dirty="0" err="1"/>
              <a:t>i</a:t>
            </a:r>
            <a:r>
              <a:rPr lang="en-US" sz="1600" b="1" dirty="0"/>
              <a:t> )</a:t>
            </a:r>
            <a:endParaRPr lang="ru-RU" sz="1600" dirty="0"/>
          </a:p>
          <a:p>
            <a:pPr>
              <a:buNone/>
            </a:pPr>
            <a:r>
              <a:rPr lang="en-US" sz="1600" dirty="0"/>
              <a:t>{</a:t>
            </a:r>
            <a:endParaRPr lang="ru-RU" sz="1600" dirty="0"/>
          </a:p>
          <a:p>
            <a:pPr>
              <a:buNone/>
            </a:pPr>
            <a:r>
              <a:rPr lang="en-US" sz="1600" dirty="0" smtClean="0"/>
              <a:t>	turn </a:t>
            </a:r>
            <a:r>
              <a:rPr lang="en-US" sz="1600" dirty="0"/>
              <a:t>= ( </a:t>
            </a:r>
            <a:r>
              <a:rPr lang="en-US" sz="1600" dirty="0" err="1"/>
              <a:t>i</a:t>
            </a:r>
            <a:r>
              <a:rPr lang="en-US" sz="1600" dirty="0"/>
              <a:t> +1 )  % 2;</a:t>
            </a:r>
            <a:endParaRPr lang="ru-RU" sz="1600" dirty="0"/>
          </a:p>
          <a:p>
            <a:pPr>
              <a:buNone/>
            </a:pPr>
            <a:r>
              <a:rPr lang="en-US" sz="1600" dirty="0" smtClean="0"/>
              <a:t>	flag[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/>
              <a:t>] = FALSE;</a:t>
            </a:r>
            <a:endParaRPr lang="ru-RU" sz="1600" dirty="0"/>
          </a:p>
          <a:p>
            <a:pPr>
              <a:buNone/>
            </a:pPr>
            <a:r>
              <a:rPr lang="en-US" sz="1600" dirty="0"/>
              <a:t>}</a:t>
            </a:r>
            <a:endParaRPr lang="ru-RU" sz="1600" dirty="0"/>
          </a:p>
          <a:p>
            <a:pPr>
              <a:buNone/>
            </a:pPr>
            <a:r>
              <a:rPr lang="en-US" sz="1600" dirty="0"/>
              <a:t> </a:t>
            </a:r>
            <a:r>
              <a:rPr lang="en-US" sz="1600" dirty="0" smtClean="0"/>
              <a:t>turn </a:t>
            </a:r>
            <a:r>
              <a:rPr lang="en-US" sz="1600" dirty="0"/>
              <a:t>= 0</a:t>
            </a:r>
            <a:r>
              <a:rPr lang="en-US" sz="1600" dirty="0" smtClean="0"/>
              <a:t>;  flag</a:t>
            </a:r>
            <a:r>
              <a:rPr lang="en-US" sz="1600" dirty="0"/>
              <a:t>[ 0 ] = FALSE</a:t>
            </a:r>
            <a:r>
              <a:rPr lang="en-US" sz="1600" dirty="0" smtClean="0"/>
              <a:t>; flag</a:t>
            </a:r>
            <a:r>
              <a:rPr lang="en-US" sz="1600" dirty="0"/>
              <a:t>[ 1 ] = FALSE;</a:t>
            </a:r>
            <a:endParaRPr lang="ru-RU" sz="1600" dirty="0"/>
          </a:p>
          <a:p>
            <a:pPr>
              <a:buNone/>
            </a:pPr>
            <a:r>
              <a:rPr lang="en-US" sz="1600" dirty="0"/>
              <a:t>proc( 0 ) AND proc( 1 )  /* </a:t>
            </a:r>
            <a:r>
              <a:rPr lang="ru-RU" sz="1600" dirty="0"/>
              <a:t>запустили</a:t>
            </a:r>
            <a:r>
              <a:rPr lang="en-US" sz="1600" dirty="0"/>
              <a:t> 2 </a:t>
            </a:r>
            <a:r>
              <a:rPr lang="ru-RU" sz="1600" dirty="0"/>
              <a:t>процесса</a:t>
            </a:r>
            <a:r>
              <a:rPr lang="en-US" sz="1600" dirty="0"/>
              <a:t> */</a:t>
            </a: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949</Words>
  <Application>Microsoft Office PowerPoint</Application>
  <PresentationFormat>On-screen Show (4:3)</PresentationFormat>
  <Paragraphs>242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Взаимное исключение критических интервалов</vt:lpstr>
      <vt:lpstr>Взаимное исключение критических интервалов</vt:lpstr>
      <vt:lpstr>Взаимное исключение критических интервалов в однопроцессорной ЭВМ.</vt:lpstr>
      <vt:lpstr>Программные решения</vt:lpstr>
      <vt:lpstr>Требования</vt:lpstr>
      <vt:lpstr>Программные решения</vt:lpstr>
      <vt:lpstr>Программные решения</vt:lpstr>
      <vt:lpstr>Алгоритм Деккера (1968)</vt:lpstr>
      <vt:lpstr>Алгоритм Деккера (1968)</vt:lpstr>
      <vt:lpstr>Алгоритм Петерсона (1981)</vt:lpstr>
      <vt:lpstr>Программное решение</vt:lpstr>
      <vt:lpstr>Использование неделимой операции TEST_and_SET_LOCK</vt:lpstr>
      <vt:lpstr>Семафоры Дейкстры (1965)</vt:lpstr>
      <vt:lpstr>Классические задачи взаимодействия процессов</vt:lpstr>
      <vt:lpstr>Обедающие философы</vt:lpstr>
      <vt:lpstr>Обедающие философы</vt:lpstr>
      <vt:lpstr>Обедающие философы</vt:lpstr>
      <vt:lpstr>Обедающие философы</vt:lpstr>
      <vt:lpstr>Обедающие философы</vt:lpstr>
      <vt:lpstr>Читатели и писатели</vt:lpstr>
      <vt:lpstr>Читатели и писатели</vt:lpstr>
      <vt:lpstr>Производитель-потребитель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Vladimir Bakhtin</dc:creator>
  <cp:lastModifiedBy>Vladimir Bakhtin</cp:lastModifiedBy>
  <cp:revision>12</cp:revision>
  <dcterms:created xsi:type="dcterms:W3CDTF">2018-09-14T06:23:52Z</dcterms:created>
  <dcterms:modified xsi:type="dcterms:W3CDTF">2021-09-10T14:52:45Z</dcterms:modified>
</cp:coreProperties>
</file>