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1" r:id="rId3"/>
    <p:sldId id="275" r:id="rId4"/>
    <p:sldId id="276" r:id="rId5"/>
    <p:sldId id="280" r:id="rId6"/>
    <p:sldId id="281" r:id="rId7"/>
    <p:sldId id="282" r:id="rId8"/>
    <p:sldId id="283" r:id="rId9"/>
    <p:sldId id="284" r:id="rId10"/>
    <p:sldId id="285" r:id="rId11"/>
    <p:sldId id="277" r:id="rId12"/>
    <p:sldId id="278" r:id="rId13"/>
    <p:sldId id="279" r:id="rId14"/>
    <p:sldId id="270" r:id="rId15"/>
    <p:sldId id="273" r:id="rId16"/>
    <p:sldId id="274" r:id="rId17"/>
    <p:sldId id="272" r:id="rId18"/>
    <p:sldId id="263" r:id="rId19"/>
    <p:sldId id="268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007B-CC23-4DDB-A072-1862F50BB7CA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Синхронизация процессов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Консистентность памяти в </a:t>
            </a:r>
            <a:r>
              <a:rPr lang="en-US" sz="3200" dirty="0" err="1" smtClean="0">
                <a:latin typeface="Calibri" pitchFamily="34" charset="0"/>
                <a:ea typeface="Times New Roman"/>
              </a:rPr>
              <a:t>OpenMP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1560" y="1412775"/>
            <a:ext cx="8064896" cy="4226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2288" indent="-522288">
              <a:spcBef>
                <a:spcPts val="500"/>
              </a:spcBef>
              <a:buSzPct val="80000"/>
              <a:buFont typeface="Times New Roman" pitchFamily="18" charset="0"/>
              <a:buAutoNum type="arabicPeriod"/>
              <a:tabLst>
                <a:tab pos="522288" algn="l"/>
                <a:tab pos="969963" algn="l"/>
                <a:tab pos="1419225" algn="l"/>
                <a:tab pos="1868488" algn="l"/>
                <a:tab pos="2317750" algn="l"/>
                <a:tab pos="2767013" algn="l"/>
                <a:tab pos="3216275" algn="l"/>
                <a:tab pos="3665538" algn="l"/>
                <a:tab pos="4114800" algn="l"/>
                <a:tab pos="4564063" algn="l"/>
                <a:tab pos="5013325" algn="l"/>
                <a:tab pos="5462588" algn="l"/>
                <a:tab pos="5911850" algn="l"/>
                <a:tab pos="6361113" algn="l"/>
                <a:tab pos="6810375" algn="l"/>
                <a:tab pos="7259638" algn="l"/>
                <a:tab pos="7708900" algn="l"/>
                <a:tab pos="8158163" algn="l"/>
                <a:tab pos="8607425" algn="l"/>
                <a:tab pos="9056688" algn="l"/>
                <a:tab pos="9505950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Если пересечение множеств переменных, указанных в операциях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flush</a:t>
            </a: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, выполняемых различными нитями не пустое, то результат выполнения операций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flush </a:t>
            </a: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будет таким, как если бы эти операции выполнялись в некоторой последовательности (единой для всех нитей).</a:t>
            </a:r>
          </a:p>
          <a:p>
            <a:pPr marL="522288" indent="-522288">
              <a:spcBef>
                <a:spcPts val="500"/>
              </a:spcBef>
              <a:buSzPct val="80000"/>
              <a:buFont typeface="Times New Roman" pitchFamily="18" charset="0"/>
              <a:buAutoNum type="arabicPeriod"/>
              <a:tabLst>
                <a:tab pos="522288" algn="l"/>
                <a:tab pos="969963" algn="l"/>
                <a:tab pos="1419225" algn="l"/>
                <a:tab pos="1868488" algn="l"/>
                <a:tab pos="2317750" algn="l"/>
                <a:tab pos="2767013" algn="l"/>
                <a:tab pos="3216275" algn="l"/>
                <a:tab pos="3665538" algn="l"/>
                <a:tab pos="4114800" algn="l"/>
                <a:tab pos="4564063" algn="l"/>
                <a:tab pos="5013325" algn="l"/>
                <a:tab pos="5462588" algn="l"/>
                <a:tab pos="5911850" algn="l"/>
                <a:tab pos="6361113" algn="l"/>
                <a:tab pos="6810375" algn="l"/>
                <a:tab pos="7259638" algn="l"/>
                <a:tab pos="7708900" algn="l"/>
                <a:tab pos="8158163" algn="l"/>
                <a:tab pos="8607425" algn="l"/>
                <a:tab pos="9056688" algn="l"/>
                <a:tab pos="9505950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Если пересечение множеств переменных, указанных в операциях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flush</a:t>
            </a: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, выполняемых одной нитью не пустое, то результат выполнения операций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flush, </a:t>
            </a: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будет таким, как если бы эти операции выполнялись в порядке определяемом программой.</a:t>
            </a:r>
          </a:p>
          <a:p>
            <a:pPr marL="522288" indent="-522288">
              <a:spcBef>
                <a:spcPts val="500"/>
              </a:spcBef>
              <a:buSzPct val="80000"/>
              <a:buFont typeface="Times New Roman" pitchFamily="18" charset="0"/>
              <a:buAutoNum type="arabicPeriod"/>
              <a:tabLst>
                <a:tab pos="522288" algn="l"/>
                <a:tab pos="969963" algn="l"/>
                <a:tab pos="1419225" algn="l"/>
                <a:tab pos="1868488" algn="l"/>
                <a:tab pos="2317750" algn="l"/>
                <a:tab pos="2767013" algn="l"/>
                <a:tab pos="3216275" algn="l"/>
                <a:tab pos="3665538" algn="l"/>
                <a:tab pos="4114800" algn="l"/>
                <a:tab pos="4564063" algn="l"/>
                <a:tab pos="5013325" algn="l"/>
                <a:tab pos="5462588" algn="l"/>
                <a:tab pos="5911850" algn="l"/>
                <a:tab pos="6361113" algn="l"/>
                <a:tab pos="6810375" algn="l"/>
                <a:tab pos="7259638" algn="l"/>
                <a:tab pos="7708900" algn="l"/>
                <a:tab pos="8158163" algn="l"/>
                <a:tab pos="8607425" algn="l"/>
                <a:tab pos="9056688" algn="l"/>
                <a:tab pos="9505950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Если пересечение множеств переменных, указанных в операциях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flush</a:t>
            </a: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, пустое, то операции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flush </a:t>
            </a: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могут выполняться независимо (в любом порядке).</a:t>
            </a:r>
          </a:p>
          <a:p>
            <a:pPr marL="522288" indent="-522288">
              <a:spcBef>
                <a:spcPts val="500"/>
              </a:spcBef>
              <a:tabLst>
                <a:tab pos="522288" algn="l"/>
                <a:tab pos="969963" algn="l"/>
                <a:tab pos="1419225" algn="l"/>
                <a:tab pos="1868488" algn="l"/>
                <a:tab pos="2317750" algn="l"/>
                <a:tab pos="2767013" algn="l"/>
                <a:tab pos="3216275" algn="l"/>
                <a:tab pos="3665538" algn="l"/>
                <a:tab pos="4114800" algn="l"/>
                <a:tab pos="4564063" algn="l"/>
                <a:tab pos="5013325" algn="l"/>
                <a:tab pos="5462588" algn="l"/>
                <a:tab pos="5911850" algn="l"/>
                <a:tab pos="6361113" algn="l"/>
                <a:tab pos="6810375" algn="l"/>
                <a:tab pos="7259638" algn="l"/>
                <a:tab pos="7708900" algn="l"/>
                <a:tab pos="8158163" algn="l"/>
                <a:tab pos="8607425" algn="l"/>
                <a:tab pos="9056688" algn="l"/>
                <a:tab pos="9505950" algn="l"/>
              </a:tabLst>
            </a:pPr>
            <a:endParaRPr lang="ru-RU" dirty="0" smtClean="0">
              <a:solidFill>
                <a:srgbClr val="000000"/>
              </a:solidFill>
              <a:latin typeface="Arial" charset="0"/>
            </a:endParaRPr>
          </a:p>
          <a:p>
            <a:pPr marL="522288" indent="-522288">
              <a:spcBef>
                <a:spcPts val="500"/>
              </a:spcBef>
              <a:tabLst>
                <a:tab pos="522288" algn="l"/>
                <a:tab pos="969963" algn="l"/>
                <a:tab pos="1419225" algn="l"/>
                <a:tab pos="1868488" algn="l"/>
                <a:tab pos="2317750" algn="l"/>
                <a:tab pos="2767013" algn="l"/>
                <a:tab pos="3216275" algn="l"/>
                <a:tab pos="3665538" algn="l"/>
                <a:tab pos="4114800" algn="l"/>
                <a:tab pos="4564063" algn="l"/>
                <a:tab pos="5013325" algn="l"/>
                <a:tab pos="5462588" algn="l"/>
                <a:tab pos="5911850" algn="l"/>
                <a:tab pos="6361113" algn="l"/>
                <a:tab pos="6810375" algn="l"/>
                <a:tab pos="7259638" algn="l"/>
                <a:tab pos="7708900" algn="l"/>
                <a:tab pos="8158163" algn="l"/>
                <a:tab pos="8607425" algn="l"/>
                <a:tab pos="9056688" algn="l"/>
                <a:tab pos="9505950" algn="l"/>
              </a:tabLst>
            </a:pPr>
            <a:endParaRPr lang="ru-RU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Метод последовательной верхней релаксации </a:t>
            </a:r>
            <a:r>
              <a:rPr lang="en-US" sz="3200" dirty="0" smtClean="0">
                <a:latin typeface="Calibri" pitchFamily="34" charset="0"/>
                <a:ea typeface="Times New Roman"/>
              </a:rPr>
              <a:t>(SOR)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graphicFrame>
        <p:nvGraphicFramePr>
          <p:cNvPr id="6" name="Group 308"/>
          <p:cNvGraphicFramePr>
            <a:graphicFrameLocks noGrp="1"/>
          </p:cNvGraphicFramePr>
          <p:nvPr/>
        </p:nvGraphicFramePr>
        <p:xfrm>
          <a:off x="200025" y="1125538"/>
          <a:ext cx="8943975" cy="5583936"/>
        </p:xfrm>
        <a:graphic>
          <a:graphicData uri="http://schemas.openxmlformats.org/drawingml/2006/table">
            <a:tbl>
              <a:tblPr/>
              <a:tblGrid>
                <a:gridCol w="4249014"/>
                <a:gridCol w="4694961"/>
              </a:tblGrid>
              <a:tr h="4402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 iam, numt, limit;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sync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[NUM_THREADS]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;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#pragma omp parallel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private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iam,numt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,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imit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=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omp_get_thread_num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numt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=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omp_get_num_threads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limit=min(numt-1,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L2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isync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=0;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#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pragma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omp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barrier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for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i=1; i&lt;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L1-1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; i++)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if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((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&gt;0) &amp;&amp; (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&lt;=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limit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for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(;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isync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[iam-1]==0;)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#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pragma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omp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flush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isync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}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isync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[iam-1]=0;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#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pragma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omp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flush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isync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}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#pragma omp for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schedule(static)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nowait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for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j=1; j&lt;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L2-1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; j++)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[i][j]=(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[i-1][j] +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[i][j-1] +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[i+1][j] +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   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[i][j+1])/4;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if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&lt;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limit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for (;isync[iam]==1;)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    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#pragma omp flush (isync)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}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isync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]=1;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#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pragma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omp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flush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isync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}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Метод последовательной верхней релаксации </a:t>
            </a:r>
            <a:r>
              <a:rPr lang="en-US" sz="3200" dirty="0" smtClean="0">
                <a:latin typeface="Calibri" pitchFamily="34" charset="0"/>
                <a:ea typeface="Times New Roman"/>
              </a:rPr>
              <a:t>(SOR)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95300" y="1196975"/>
            <a:ext cx="8915400" cy="496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#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pragma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omp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parallel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{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int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iam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=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omp_get_thread_num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();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int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numt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=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omp_get_num_threads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();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   for (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int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newi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=1; </a:t>
            </a:r>
            <a:r>
              <a:rPr lang="en-US" sz="1700" b="1" dirty="0" err="1" smtClean="0">
                <a:solidFill>
                  <a:srgbClr val="000000"/>
                </a:solidFill>
                <a:latin typeface="Arial" charset="0"/>
              </a:rPr>
              <a:t>newi</a:t>
            </a:r>
            <a:r>
              <a:rPr lang="en-US" sz="1700" b="1" dirty="0" smtClean="0">
                <a:solidFill>
                  <a:srgbClr val="000000"/>
                </a:solidFill>
                <a:latin typeface="Arial" charset="0"/>
              </a:rPr>
              <a:t>&lt;L1 -1 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+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numt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- 1;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newi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++) {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int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=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newi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-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iam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      #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pragma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omp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for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         for (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int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j=1; </a:t>
            </a:r>
            <a:r>
              <a:rPr lang="en-US" sz="1700" b="1" dirty="0" smtClean="0">
                <a:solidFill>
                  <a:srgbClr val="000000"/>
                </a:solidFill>
                <a:latin typeface="Arial" charset="0"/>
              </a:rPr>
              <a:t>j&lt;L2 - 1; 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j++) {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  	         if ((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&gt;= 1) &amp;&amp; (</a:t>
            </a:r>
            <a:r>
              <a:rPr lang="en-US" sz="1700" b="1" dirty="0" err="1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&lt; </a:t>
            </a:r>
            <a:r>
              <a:rPr lang="en-US" sz="1700" b="1" dirty="0" smtClean="0">
                <a:solidFill>
                  <a:srgbClr val="000000"/>
                </a:solidFill>
                <a:latin typeface="Arial" charset="0"/>
              </a:rPr>
              <a:t>L1-1)) 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{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               </a:t>
            </a:r>
            <a:r>
              <a:rPr lang="en-US" sz="1700" b="1" dirty="0" smtClean="0">
                <a:solidFill>
                  <a:srgbClr val="000000"/>
                </a:solidFill>
                <a:latin typeface="Arial" charset="0"/>
              </a:rPr>
              <a:t>A[</a:t>
            </a:r>
            <a:r>
              <a:rPr lang="en-US" sz="1700" b="1" dirty="0" err="1" smtClean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][j</a:t>
            </a:r>
            <a:r>
              <a:rPr lang="en-US" sz="1700" b="1" dirty="0" smtClean="0">
                <a:solidFill>
                  <a:srgbClr val="000000"/>
                </a:solidFill>
                <a:latin typeface="Arial" charset="0"/>
              </a:rPr>
              <a:t>]=(A[i-1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][j] + </a:t>
            </a:r>
            <a:r>
              <a:rPr lang="en-US" sz="1700" b="1" dirty="0" smtClean="0">
                <a:solidFill>
                  <a:srgbClr val="000000"/>
                </a:solidFill>
                <a:latin typeface="Arial" charset="0"/>
              </a:rPr>
              <a:t>A[</a:t>
            </a:r>
            <a:r>
              <a:rPr lang="en-US" sz="1700" b="1" dirty="0" err="1" smtClean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][j-1] + </a:t>
            </a:r>
            <a:r>
              <a:rPr lang="en-US" sz="1700" b="1" dirty="0" smtClean="0">
                <a:solidFill>
                  <a:srgbClr val="000000"/>
                </a:solidFill>
                <a:latin typeface="Arial" charset="0"/>
              </a:rPr>
              <a:t>A[i+1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][j] + </a:t>
            </a:r>
            <a:r>
              <a:rPr lang="en-US" sz="1700" b="1" dirty="0" smtClean="0">
                <a:solidFill>
                  <a:srgbClr val="000000"/>
                </a:solidFill>
                <a:latin typeface="Arial" charset="0"/>
              </a:rPr>
              <a:t>A[</a:t>
            </a:r>
            <a:r>
              <a:rPr lang="en-US" sz="1700" b="1" dirty="0" err="1" smtClean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][j+1])/4;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            }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        }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   }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   }</a:t>
            </a: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endParaRPr lang="en-US" sz="1700" b="1" dirty="0">
              <a:solidFill>
                <a:srgbClr val="000000"/>
              </a:solidFill>
              <a:latin typeface="Arial" charset="0"/>
            </a:endParaRPr>
          </a:p>
          <a:p>
            <a:pPr marL="338138" indent="-338138" algn="l">
              <a:spcBef>
                <a:spcPts val="575"/>
              </a:spcBef>
              <a:buClr>
                <a:srgbClr val="000092"/>
              </a:buCl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endParaRPr lang="ru-RU" sz="14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Метод последовательной верхней релаксации </a:t>
            </a:r>
            <a:r>
              <a:rPr lang="en-US" sz="3200" dirty="0" smtClean="0">
                <a:latin typeface="Calibri" pitchFamily="34" charset="0"/>
                <a:ea typeface="Times New Roman"/>
              </a:rPr>
              <a:t>(SOR)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95300" y="1196975"/>
            <a:ext cx="8915400" cy="496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spcBef>
                <a:spcPts val="575"/>
              </a:spcBef>
              <a:buClr>
                <a:srgbClr val="000092"/>
              </a:buClr>
              <a:buFont typeface="Wingdings 2" pitchFamily="18" charset="2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n-US" sz="2000" b="1" dirty="0" smtClean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338138" indent="-338138">
              <a:spcBef>
                <a:spcPts val="575"/>
              </a:spcBef>
              <a:buClr>
                <a:srgbClr val="000092"/>
              </a:buClr>
              <a:buFont typeface="Wingdings 2" pitchFamily="18" charset="2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	#</a:t>
            </a:r>
            <a:r>
              <a:rPr lang="en-US" sz="2000" b="1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pragma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omp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parallel for ordered(2) shared(a)</a:t>
            </a:r>
          </a:p>
          <a:p>
            <a:pPr marL="338138" indent="-338138">
              <a:spcBef>
                <a:spcPts val="575"/>
              </a:spcBef>
              <a:buClr>
                <a:srgbClr val="000092"/>
              </a:buClr>
              <a:buFont typeface="Wingdings 2" pitchFamily="18" charset="2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      for (</a:t>
            </a:r>
            <a:r>
              <a:rPr lang="en-US" sz="2000" b="1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=1; </a:t>
            </a:r>
            <a:r>
              <a:rPr lang="en-US" sz="2000" b="1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&lt;L1-1; </a:t>
            </a:r>
            <a:r>
              <a:rPr lang="en-US" sz="2000" b="1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++)</a:t>
            </a:r>
          </a:p>
          <a:p>
            <a:pPr marL="338138" indent="-338138">
              <a:spcBef>
                <a:spcPts val="575"/>
              </a:spcBef>
              <a:buClr>
                <a:srgbClr val="000092"/>
              </a:buClr>
              <a:buFont typeface="Wingdings 2" pitchFamily="18" charset="2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           for (</a:t>
            </a:r>
            <a:r>
              <a:rPr lang="en-US" sz="2000" b="1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j=1; j&lt;L2-1; j++) {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marL="338138" indent="-338138">
              <a:spcBef>
                <a:spcPts val="575"/>
              </a:spcBef>
              <a:buClr>
                <a:srgbClr val="000092"/>
              </a:buClr>
              <a:buFont typeface="Wingdings 2" pitchFamily="18" charset="2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n-US" sz="2000" b="1" dirty="0" smtClean="0">
                <a:latin typeface="Calibri" pitchFamily="34" charset="0"/>
                <a:cs typeface="Arial" pitchFamily="34" charset="0"/>
              </a:rPr>
              <a:t>                 #</a:t>
            </a:r>
            <a:r>
              <a:rPr lang="en-US" sz="2000" b="1" dirty="0" err="1" smtClean="0">
                <a:latin typeface="Calibri" pitchFamily="34" charset="0"/>
                <a:cs typeface="Arial" pitchFamily="34" charset="0"/>
              </a:rPr>
              <a:t>pragma</a:t>
            </a:r>
            <a:r>
              <a:rPr lang="en-US" sz="20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Calibri" pitchFamily="34" charset="0"/>
                <a:cs typeface="Arial" pitchFamily="34" charset="0"/>
              </a:rPr>
              <a:t>omp</a:t>
            </a:r>
            <a:r>
              <a:rPr lang="en-US" sz="2000" b="1" dirty="0" smtClean="0">
                <a:latin typeface="Calibri" pitchFamily="34" charset="0"/>
                <a:cs typeface="Arial" pitchFamily="34" charset="0"/>
              </a:rPr>
              <a:t> ordered depend (sink: </a:t>
            </a:r>
            <a:r>
              <a:rPr lang="en-US" sz="2000" b="1" dirty="0" err="1" smtClean="0">
                <a:latin typeface="Calibri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latin typeface="Calibri" pitchFamily="34" charset="0"/>
                <a:cs typeface="Arial" pitchFamily="34" charset="0"/>
              </a:rPr>
              <a:t> - 1, j) depend (sink: </a:t>
            </a:r>
            <a:r>
              <a:rPr lang="en-US" sz="2000" b="1" dirty="0" err="1" smtClean="0">
                <a:latin typeface="Calibri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latin typeface="Calibri" pitchFamily="34" charset="0"/>
                <a:cs typeface="Arial" pitchFamily="34" charset="0"/>
              </a:rPr>
              <a:t>, j - 1)</a:t>
            </a:r>
          </a:p>
          <a:p>
            <a:pPr marL="338138" indent="-338138">
              <a:spcBef>
                <a:spcPts val="575"/>
              </a:spcBef>
              <a:buClr>
                <a:srgbClr val="000092"/>
              </a:buClr>
              <a:buFont typeface="Wingdings 2" pitchFamily="18" charset="2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                      A</a:t>
            </a:r>
            <a:r>
              <a:rPr lang="pl-PL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[i][j] = (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pl-PL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[i-1][j]+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pl-PL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[i+1][j]+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pl-PL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[i][j-1]+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pl-PL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[i][j+1])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/4;</a:t>
            </a:r>
          </a:p>
          <a:p>
            <a:pPr marL="338138" indent="-338138">
              <a:spcBef>
                <a:spcPts val="575"/>
              </a:spcBef>
              <a:buClr>
                <a:srgbClr val="000092"/>
              </a:buClr>
              <a:buFont typeface="Wingdings 2" pitchFamily="18" charset="2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n-US" sz="2000" b="1" dirty="0" smtClean="0">
                <a:latin typeface="Calibri" pitchFamily="34" charset="0"/>
                <a:cs typeface="Arial" pitchFamily="34" charset="0"/>
              </a:rPr>
              <a:t>                 #</a:t>
            </a:r>
            <a:r>
              <a:rPr lang="en-US" sz="2000" b="1" dirty="0" err="1" smtClean="0">
                <a:latin typeface="Calibri" pitchFamily="34" charset="0"/>
                <a:cs typeface="Arial" pitchFamily="34" charset="0"/>
              </a:rPr>
              <a:t>pragma</a:t>
            </a:r>
            <a:r>
              <a:rPr lang="en-US" sz="20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Calibri" pitchFamily="34" charset="0"/>
                <a:cs typeface="Arial" pitchFamily="34" charset="0"/>
              </a:rPr>
              <a:t>omp</a:t>
            </a:r>
            <a:r>
              <a:rPr lang="en-US" sz="2000" b="1" dirty="0" smtClean="0">
                <a:latin typeface="Calibri" pitchFamily="34" charset="0"/>
                <a:cs typeface="Arial" pitchFamily="34" charset="0"/>
              </a:rPr>
              <a:t> ordered depend (source)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marL="338138" indent="-338138">
              <a:spcBef>
                <a:spcPts val="575"/>
              </a:spcBef>
              <a:buClr>
                <a:srgbClr val="000092"/>
              </a:buClr>
              <a:buFont typeface="Wingdings 2" pitchFamily="18" charset="2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           }</a:t>
            </a:r>
          </a:p>
          <a:p>
            <a:pPr marL="338138" indent="-338138">
              <a:spcBef>
                <a:spcPts val="575"/>
              </a:spcBef>
              <a:buClr>
                <a:srgbClr val="000092"/>
              </a:buClr>
              <a:buFont typeface="Wingdings 2" pitchFamily="18" charset="2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n-US" sz="2000" b="1" dirty="0" smtClean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338138" indent="-338138">
              <a:spcBef>
                <a:spcPts val="575"/>
              </a:spcBef>
              <a:buClr>
                <a:srgbClr val="000092"/>
              </a:buClr>
              <a:buFont typeface="Wingdings 2" pitchFamily="18" charset="2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          /* </a:t>
            </a:r>
            <a:r>
              <a:rPr lang="en-US" sz="2000" b="1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OpenMP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4.5</a:t>
            </a:r>
            <a:r>
              <a:rPr lang="ru-RU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*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/</a:t>
            </a:r>
          </a:p>
          <a:p>
            <a:pPr marL="338138" indent="-338138">
              <a:spcBef>
                <a:spcPts val="575"/>
              </a:spcBef>
              <a:buClr>
                <a:srgbClr val="000092"/>
              </a:buClr>
              <a:buFont typeface="Wingdings 2" pitchFamily="18" charset="2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n-US" sz="2000" b="1" dirty="0" smtClean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b="1" dirty="0" smtClean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</a:rPr>
              <a:t>Механизм событий</a:t>
            </a:r>
            <a:endParaRPr lang="ru-RU" sz="28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	События – это переменные, показывающие, что произошли определенные события.</a:t>
            </a:r>
          </a:p>
          <a:p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Для объявления события служит оператор </a:t>
            </a:r>
          </a:p>
          <a:p>
            <a:pPr>
              <a:buNone/>
            </a:pPr>
            <a:r>
              <a:rPr lang="ru-RU" sz="1800" dirty="0" smtClean="0"/>
              <a:t>	</a:t>
            </a:r>
            <a:r>
              <a:rPr lang="ru-RU" sz="2000" b="1" dirty="0" smtClean="0"/>
              <a:t>POST(имя переменной)</a:t>
            </a:r>
            <a:r>
              <a:rPr lang="ru-RU" sz="1800" dirty="0" smtClean="0"/>
              <a:t>, </a:t>
            </a:r>
          </a:p>
          <a:p>
            <a:pPr>
              <a:buNone/>
            </a:pPr>
            <a:r>
              <a:rPr lang="ru-RU" sz="1800" dirty="0" smtClean="0"/>
              <a:t>для ожидания события – </a:t>
            </a:r>
          </a:p>
          <a:p>
            <a:pPr>
              <a:buNone/>
            </a:pPr>
            <a:r>
              <a:rPr lang="ru-RU" sz="2000" b="1" dirty="0" smtClean="0"/>
              <a:t>	WAIT (имя  переменной),</a:t>
            </a:r>
          </a:p>
          <a:p>
            <a:pPr>
              <a:buNone/>
            </a:pPr>
            <a:r>
              <a:rPr lang="ru-RU" sz="1800" dirty="0" smtClean="0"/>
              <a:t>для чистки (присваивания нулевого значения) - оператор </a:t>
            </a:r>
          </a:p>
          <a:p>
            <a:pPr>
              <a:buNone/>
            </a:pPr>
            <a:r>
              <a:rPr lang="ru-RU" sz="1800" dirty="0" smtClean="0"/>
              <a:t>	</a:t>
            </a:r>
            <a:r>
              <a:rPr lang="en-US" sz="2000" b="1" dirty="0" smtClean="0"/>
              <a:t>CLEAR</a:t>
            </a:r>
            <a:r>
              <a:rPr lang="ru-RU" sz="2000" b="1" dirty="0" smtClean="0"/>
              <a:t>(имя переменной)</a:t>
            </a:r>
            <a:r>
              <a:rPr lang="ru-RU" sz="1800" dirty="0" smtClean="0"/>
              <a:t>.</a:t>
            </a:r>
          </a:p>
          <a:p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Варианты реализации   -     не хранящие информацию (по оператору </a:t>
            </a:r>
            <a:r>
              <a:rPr lang="en-US" sz="1800" dirty="0" smtClean="0"/>
              <a:t>POST</a:t>
            </a:r>
            <a:r>
              <a:rPr lang="ru-RU" sz="1800" dirty="0" smtClean="0"/>
              <a:t> из ожидания выводятся только те процессы, которые уже выдали  </a:t>
            </a:r>
            <a:r>
              <a:rPr lang="en-US" sz="1800" dirty="0" smtClean="0"/>
              <a:t>WAIT</a:t>
            </a:r>
            <a:r>
              <a:rPr lang="ru-RU" sz="1800" dirty="0" smtClean="0"/>
              <a:t>), однократно объявляемые (нет оператора чистки).</a:t>
            </a:r>
          </a:p>
          <a:p>
            <a:pPr algn="just">
              <a:spcAft>
                <a:spcPts val="0"/>
              </a:spcAft>
              <a:buNone/>
            </a:pPr>
            <a:endParaRPr lang="ru-RU" sz="1800" dirty="0"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Метод последовательной верхней релаксации </a:t>
            </a:r>
            <a:r>
              <a:rPr lang="en-US" sz="3200" dirty="0" smtClean="0">
                <a:latin typeface="Calibri" pitchFamily="34" charset="0"/>
                <a:ea typeface="Times New Roman"/>
              </a:rPr>
              <a:t>(SOR)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float  A[ L1 ][ L2 ];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err="1" smtClean="0"/>
              <a:t>struct</a:t>
            </a:r>
            <a:r>
              <a:rPr lang="en-US" sz="2000" b="1" dirty="0" smtClean="0"/>
              <a:t> event  s[ L1 ][ L2 ];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for (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= 0;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&lt; L1;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++)   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	for ( j = 0; j &lt; L2; j++)   { clear( s[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][ j ]) };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for ( j = 0; j &lt; L2; j++)   { post( s[ 0 ][ j ]) };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..............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..............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err="1" smtClean="0"/>
              <a:t>parfor</a:t>
            </a:r>
            <a:r>
              <a:rPr lang="en-US" sz="2000" b="1" dirty="0" smtClean="0"/>
              <a:t> (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= 1;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&lt; L1-1;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++)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 	for ( j = 1; j &lt; L2-1; j++) 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	{	</a:t>
            </a:r>
          </a:p>
          <a:p>
            <a:pPr>
              <a:buNone/>
            </a:pPr>
            <a:r>
              <a:rPr lang="en-US" sz="2000" b="1" dirty="0" smtClean="0"/>
              <a:t>		wait( s[ i-1 ][ j ]);</a:t>
            </a:r>
          </a:p>
          <a:p>
            <a:pPr>
              <a:buNone/>
            </a:pPr>
            <a:r>
              <a:rPr lang="en-US" sz="2000" b="1" dirty="0" smtClean="0"/>
              <a:t>		</a:t>
            </a:r>
            <a:r>
              <a:rPr lang="pl-PL" sz="2000" b="1" dirty="0" smtClean="0"/>
              <a:t>A[ i ][ j ] = (A[ i-1 ][ j ] + A[ i+1][ j ] + A[ i ][ j-1 ] + A[ i ][ j+1 ]) / 4;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		post( s[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][ j ]);</a:t>
            </a:r>
          </a:p>
          <a:p>
            <a:pPr>
              <a:buNone/>
            </a:pPr>
            <a:r>
              <a:rPr lang="en-US" sz="2000" b="1" dirty="0" smtClean="0"/>
              <a:t>	</a:t>
            </a:r>
            <a:r>
              <a:rPr lang="ru-RU" sz="2000" b="1" dirty="0" smtClean="0"/>
              <a:t>}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Метод последовательной верхней релаксации </a:t>
            </a:r>
            <a:r>
              <a:rPr lang="en-US" sz="3200" dirty="0" smtClean="0">
                <a:latin typeface="Calibri" pitchFamily="34" charset="0"/>
                <a:ea typeface="Times New Roman"/>
              </a:rPr>
              <a:t>(SOR)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float  A[ L1 ][ L2 ];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semaphore  s[ L1 ][ L2 ];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for (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= 0;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&lt; L1;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++)   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	for ( j = 0; j &lt; L2; j++)   { P( s[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][ j ]) };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for ( j = 0; j &lt; L2; j++)   { V( s[ 0 ][ j ]) };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..............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..............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err="1" smtClean="0"/>
              <a:t>parfor</a:t>
            </a:r>
            <a:r>
              <a:rPr lang="en-US" sz="2000" b="1" dirty="0" smtClean="0"/>
              <a:t> (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= 1;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&lt; L1-1;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++)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 	for ( j = 1; j &lt; L2-1; j++) 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	{	</a:t>
            </a:r>
          </a:p>
          <a:p>
            <a:pPr>
              <a:buNone/>
            </a:pPr>
            <a:r>
              <a:rPr lang="en-US" sz="2000" b="1" dirty="0" smtClean="0"/>
              <a:t>		P( s[ i-1 ][ j ]);</a:t>
            </a:r>
          </a:p>
          <a:p>
            <a:pPr>
              <a:buNone/>
            </a:pPr>
            <a:r>
              <a:rPr lang="en-US" sz="2000" b="1" dirty="0" smtClean="0"/>
              <a:t>		</a:t>
            </a:r>
            <a:r>
              <a:rPr lang="pl-PL" sz="2000" b="1" dirty="0" smtClean="0"/>
              <a:t>A[ i ][ j ] = (A[ i-1 ][ j ] + A[ i+1][ j ] + A[ i ][ j-1 ] + A[ i ][ j+1 ]) / 4;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		V( s[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][ j ]);</a:t>
            </a:r>
          </a:p>
          <a:p>
            <a:pPr>
              <a:buNone/>
            </a:pPr>
            <a:r>
              <a:rPr lang="en-US" sz="2000" b="1" dirty="0" smtClean="0"/>
              <a:t>	</a:t>
            </a:r>
            <a:r>
              <a:rPr lang="ru-RU" sz="2000" b="1" dirty="0" smtClean="0"/>
              <a:t>}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Метод последовательной верхней релаксации </a:t>
            </a:r>
            <a:r>
              <a:rPr lang="en-US" sz="3200" dirty="0" smtClean="0">
                <a:latin typeface="Calibri" pitchFamily="34" charset="0"/>
                <a:ea typeface="Times New Roman"/>
              </a:rPr>
              <a:t>(SOR)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float  A[ L1 ][ L2 ];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err="1" smtClean="0"/>
              <a:t>struct</a:t>
            </a:r>
            <a:r>
              <a:rPr lang="en-US" sz="2000" b="1" dirty="0" smtClean="0"/>
              <a:t> event  s[ L1 ][ L2 ];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for (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= 0;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&lt; L1;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++)   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	for ( j = 0; j &lt; L2; j++)   { clear( s[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][ j ]) };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for ( j = 0; j &lt; L2; j++)   { post( s[ 0 ][ j ]) };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for (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= 0;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&lt; L1;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++)   { post( s[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][ 0 ]) };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..............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..............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err="1" smtClean="0"/>
              <a:t>parfor</a:t>
            </a:r>
            <a:r>
              <a:rPr lang="en-US" sz="2000" b="1" dirty="0" smtClean="0"/>
              <a:t> (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= 1;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&lt; L1-1;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++)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 	</a:t>
            </a:r>
            <a:r>
              <a:rPr lang="en-US" sz="2000" b="1" dirty="0" err="1" smtClean="0"/>
              <a:t>parfor</a:t>
            </a:r>
            <a:r>
              <a:rPr lang="en-US" sz="2000" b="1" dirty="0" smtClean="0"/>
              <a:t> ( j = 1; j &lt; L2-1; j++) 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	{	</a:t>
            </a:r>
          </a:p>
          <a:p>
            <a:pPr>
              <a:buNone/>
            </a:pPr>
            <a:r>
              <a:rPr lang="en-US" sz="2000" b="1" dirty="0" smtClean="0"/>
              <a:t>		wait( s[ i-1 ][ j ]);</a:t>
            </a:r>
          </a:p>
          <a:p>
            <a:pPr>
              <a:buNone/>
            </a:pPr>
            <a:r>
              <a:rPr lang="en-US" sz="2000" b="1" dirty="0" smtClean="0"/>
              <a:t>		wait( s[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][ j-1 ]);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		</a:t>
            </a:r>
            <a:r>
              <a:rPr lang="pl-PL" sz="2000" b="1" dirty="0" smtClean="0"/>
              <a:t>A[ i ][ j ] = (A[ i-1 ][ j ] + A[ i+1][ j ] + A[ i ][ j-1 ] + A[ i ][ j+1 ]) / 4;</a:t>
            </a: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		post( s[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][ j ]);</a:t>
            </a:r>
          </a:p>
          <a:p>
            <a:pPr>
              <a:buNone/>
            </a:pPr>
            <a:r>
              <a:rPr lang="en-US" sz="2000" b="1" dirty="0" smtClean="0"/>
              <a:t>	</a:t>
            </a:r>
            <a:r>
              <a:rPr lang="ru-RU" sz="2000" b="1" dirty="0" smtClean="0"/>
              <a:t>}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</a:rPr>
              <a:t>Обмен сообщениями </a:t>
            </a:r>
            <a:r>
              <a:rPr lang="en-US" dirty="0" smtClean="0">
                <a:latin typeface="Calibri" pitchFamily="34" charset="0"/>
                <a:ea typeface="Times New Roman"/>
              </a:rPr>
              <a:t/>
            </a:r>
            <a:br>
              <a:rPr lang="en-US" dirty="0" smtClean="0">
                <a:latin typeface="Calibri" pitchFamily="34" charset="0"/>
                <a:ea typeface="Times New Roman"/>
              </a:rPr>
            </a:br>
            <a:r>
              <a:rPr lang="ru-RU" dirty="0" smtClean="0">
                <a:latin typeface="Calibri" pitchFamily="34" charset="0"/>
                <a:ea typeface="Times New Roman"/>
              </a:rPr>
              <a:t>(</a:t>
            </a:r>
            <a:r>
              <a:rPr lang="en-US" dirty="0" smtClean="0">
                <a:latin typeface="Calibri" pitchFamily="34" charset="0"/>
                <a:ea typeface="Times New Roman"/>
              </a:rPr>
              <a:t>message passing</a:t>
            </a:r>
            <a:r>
              <a:rPr lang="ru-RU" dirty="0" smtClean="0">
                <a:latin typeface="Calibri" pitchFamily="34" charset="0"/>
                <a:ea typeface="Times New Roman"/>
              </a:rPr>
              <a:t>)</a:t>
            </a:r>
            <a:endParaRPr lang="ru-RU" sz="28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  <a:buNone/>
            </a:pPr>
            <a:endParaRPr lang="ru-RU" sz="1100" dirty="0" smtClean="0"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en-US" sz="1800" b="1" dirty="0" smtClean="0"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b="1" dirty="0" smtClean="0">
                <a:ea typeface="Times New Roman"/>
              </a:rPr>
              <a:t>Хоар</a:t>
            </a:r>
            <a:r>
              <a:rPr lang="ru-RU" sz="1800" dirty="0" smtClean="0">
                <a:ea typeface="Times New Roman"/>
              </a:rPr>
              <a:t> (</a:t>
            </a:r>
            <a:r>
              <a:rPr lang="en-US" sz="1800" dirty="0" err="1" smtClean="0">
                <a:ea typeface="Times New Roman"/>
              </a:rPr>
              <a:t>Xoare</a:t>
            </a:r>
            <a:r>
              <a:rPr lang="ru-RU" sz="1800" dirty="0" smtClean="0">
                <a:ea typeface="Times New Roman"/>
              </a:rPr>
              <a:t>) 1978 год, "Взаимодействующие последовательные процессы". Цели - избавиться от проблем разделения памяти и предложить модель взаимодействия процессов для распределенных систем.</a:t>
            </a:r>
            <a:r>
              <a:rPr lang="ru-RU" sz="1800" b="1" dirty="0" smtClean="0">
                <a:ea typeface="Times New Roman"/>
              </a:rPr>
              <a:t> </a:t>
            </a:r>
            <a:endParaRPr lang="ru-RU" sz="1100" dirty="0" smtClean="0">
              <a:ea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sz="1800" b="1" dirty="0" smtClean="0">
                <a:ea typeface="Times New Roman"/>
              </a:rPr>
              <a:t>	</a:t>
            </a:r>
          </a:p>
          <a:p>
            <a:pPr algn="just">
              <a:spcAft>
                <a:spcPts val="0"/>
              </a:spcAft>
              <a:buNone/>
            </a:pPr>
            <a:r>
              <a:rPr lang="en-US" sz="2000" b="1" dirty="0" smtClean="0">
                <a:ea typeface="Times New Roman"/>
              </a:rPr>
              <a:t>	send </a:t>
            </a:r>
            <a:r>
              <a:rPr lang="en-US" sz="2000" dirty="0" smtClean="0">
                <a:ea typeface="Times New Roman"/>
              </a:rPr>
              <a:t>(destination, &amp;message, </a:t>
            </a:r>
            <a:r>
              <a:rPr lang="en-US" sz="2000" dirty="0" err="1" smtClean="0">
                <a:ea typeface="Times New Roman"/>
              </a:rPr>
              <a:t>msize</a:t>
            </a:r>
            <a:r>
              <a:rPr lang="en-US" sz="2000" dirty="0" smtClean="0">
                <a:ea typeface="Times New Roman"/>
              </a:rPr>
              <a:t>);</a:t>
            </a:r>
            <a:endParaRPr lang="ru-RU" sz="2000" dirty="0" smtClean="0">
              <a:ea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sz="2000" b="1" dirty="0" smtClean="0">
                <a:ea typeface="Times New Roman"/>
              </a:rPr>
              <a:t>	receive </a:t>
            </a:r>
            <a:r>
              <a:rPr lang="en-US" sz="2000" dirty="0" smtClean="0">
                <a:ea typeface="Times New Roman"/>
              </a:rPr>
              <a:t>([source], &amp;message, </a:t>
            </a:r>
            <a:r>
              <a:rPr lang="en-US" sz="2000" dirty="0" err="1" smtClean="0">
                <a:ea typeface="Times New Roman"/>
              </a:rPr>
              <a:t>msize</a:t>
            </a:r>
            <a:r>
              <a:rPr lang="en-US" sz="2000" dirty="0" smtClean="0">
                <a:ea typeface="Times New Roman"/>
              </a:rPr>
              <a:t>);</a:t>
            </a:r>
          </a:p>
          <a:p>
            <a:pPr algn="just">
              <a:spcAft>
                <a:spcPts val="0"/>
              </a:spcAft>
              <a:buNone/>
            </a:pPr>
            <a:endParaRPr lang="ru-RU" sz="2000" dirty="0" smtClean="0"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 smtClean="0">
                <a:ea typeface="Times New Roman"/>
              </a:rPr>
              <a:t>Адресат - процесс. </a:t>
            </a:r>
            <a:endParaRPr lang="en-US" sz="1800" dirty="0" smtClean="0"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 smtClean="0">
                <a:ea typeface="Times New Roman"/>
              </a:rPr>
              <a:t>Отправитель - может не специфицироваться (любой).</a:t>
            </a:r>
            <a:endParaRPr lang="ru-RU" sz="1100" dirty="0" smtClean="0"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 smtClean="0">
                <a:ea typeface="Times New Roman"/>
              </a:rPr>
              <a:t>С буферизацией (почтовые ящики) или нет (рандеву - Ада, Оккам).</a:t>
            </a:r>
            <a:endParaRPr lang="ru-RU" sz="1100" dirty="0" smtClean="0">
              <a:ea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sz="1800" dirty="0" smtClean="0">
                <a:ea typeface="Times New Roman"/>
              </a:rPr>
              <a:t>	</a:t>
            </a:r>
          </a:p>
          <a:p>
            <a:pPr algn="just">
              <a:spcAft>
                <a:spcPts val="0"/>
              </a:spcAft>
              <a:buNone/>
            </a:pPr>
            <a:r>
              <a:rPr lang="en-US" sz="1800" dirty="0" smtClean="0">
                <a:ea typeface="Times New Roman"/>
              </a:rPr>
              <a:t>	</a:t>
            </a:r>
            <a:r>
              <a:rPr lang="ru-RU" sz="1800" dirty="0" smtClean="0">
                <a:ea typeface="Times New Roman"/>
              </a:rPr>
              <a:t>Пайпы  ОС </a:t>
            </a:r>
            <a:r>
              <a:rPr lang="en-US" sz="1800" dirty="0" smtClean="0">
                <a:ea typeface="Times New Roman"/>
              </a:rPr>
              <a:t>UNIX</a:t>
            </a:r>
            <a:r>
              <a:rPr lang="ru-RU" sz="1800" dirty="0" smtClean="0">
                <a:ea typeface="Times New Roman"/>
              </a:rPr>
              <a:t> - почтовые ящики, заменяют файлы  и  не хранят границы сообщений (все сообщения объединяются в одно большое, которое можно читать произвольными порциями).</a:t>
            </a:r>
            <a:endParaRPr lang="ru-RU" sz="1100" dirty="0"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smtClean="0"/>
              <a:t>Производитель-потребитель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/>
              <a:t>semaphore  </a:t>
            </a:r>
            <a:r>
              <a:rPr lang="en-US" sz="1800" b="1" dirty="0" err="1" smtClean="0"/>
              <a:t>mutex</a:t>
            </a:r>
            <a:r>
              <a:rPr lang="en-US" sz="1800" b="1" dirty="0" smtClean="0"/>
              <a:t> </a:t>
            </a:r>
            <a:r>
              <a:rPr lang="en-US" sz="1800" b="1" dirty="0"/>
              <a:t>= 1;</a:t>
            </a:r>
            <a:endParaRPr lang="ru-RU" sz="1800" b="1" dirty="0"/>
          </a:p>
          <a:p>
            <a:pPr>
              <a:buNone/>
            </a:pPr>
            <a:r>
              <a:rPr lang="en-US" sz="1800" b="1" dirty="0"/>
              <a:t>semaphore  full = 0;</a:t>
            </a:r>
            <a:endParaRPr lang="ru-RU" sz="1800" b="1" dirty="0"/>
          </a:p>
          <a:p>
            <a:pPr>
              <a:buNone/>
            </a:pPr>
            <a:r>
              <a:rPr lang="en-US" sz="1800" b="1" dirty="0"/>
              <a:t>semaphore  empty = N;</a:t>
            </a:r>
            <a:endParaRPr lang="ru-RU" sz="1800" b="1" dirty="0"/>
          </a:p>
          <a:p>
            <a:pPr>
              <a:buNone/>
            </a:pPr>
            <a:endParaRPr lang="en-US" sz="18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2" y="2161376"/>
          <a:ext cx="8784976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producer()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{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item;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while (TRUE)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{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produce_item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(&amp;item);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P(empty);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P(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mutex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enter_item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(item);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V(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mutex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V(full)</a:t>
                      </a:r>
                    </a:p>
                    <a:p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}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consumer()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{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item;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while (TRUE)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{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P(full);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P(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mutex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remove_item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(&amp;item);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V(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mutex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V(empty);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consume_item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(item);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}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Метод последовательной верхней релаксации </a:t>
            </a:r>
            <a:r>
              <a:rPr lang="en-US" sz="3200" dirty="0" smtClean="0">
                <a:latin typeface="Calibri" pitchFamily="34" charset="0"/>
                <a:ea typeface="Times New Roman"/>
              </a:rPr>
              <a:t>(SOR)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 dirty="0" smtClean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b="1" dirty="0" smtClean="0">
                <a:latin typeface="+mj-lt"/>
              </a:rPr>
              <a:t>float  A[ L1 ][ L2 ];</a:t>
            </a:r>
            <a:endParaRPr lang="ru-RU" sz="2000" b="1" dirty="0" smtClean="0">
              <a:latin typeface="+mj-lt"/>
            </a:endParaRPr>
          </a:p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 dirty="0" smtClean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for(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= 1; 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&lt; L1-1; 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++) </a:t>
            </a:r>
          </a:p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    for(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j = 1; j &lt; L2-1; j++) </a:t>
            </a:r>
          </a:p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        A[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][j] = (A[i-1][j] + A[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][j-1] + A[i+1][j] + A[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][j+1]) / 4;</a:t>
            </a:r>
            <a:endParaRPr lang="ru-RU" sz="2000" b="1" dirty="0" smtClean="0">
              <a:solidFill>
                <a:srgbClr val="000000"/>
              </a:solidFill>
              <a:latin typeface="+mj-lt"/>
            </a:endParaRPr>
          </a:p>
          <a:p>
            <a:pPr algn="just">
              <a:spcAft>
                <a:spcPts val="0"/>
              </a:spcAft>
              <a:buNone/>
            </a:pPr>
            <a:endParaRPr lang="ru-RU" sz="2000" dirty="0">
              <a:latin typeface="+mj-lt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smtClean="0"/>
              <a:t>Производитель-потребитель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/>
              <a:t>#</a:t>
            </a:r>
            <a:r>
              <a:rPr lang="en-US" sz="1800" b="1" dirty="0" smtClean="0"/>
              <a:t>define</a:t>
            </a:r>
            <a:r>
              <a:rPr lang="ru-RU" sz="1800" b="1" dirty="0" smtClean="0"/>
              <a:t>  </a:t>
            </a:r>
            <a:r>
              <a:rPr lang="en-US" sz="1800" b="1" dirty="0" smtClean="0"/>
              <a:t>N</a:t>
            </a:r>
            <a:r>
              <a:rPr lang="ru-RU" sz="1800" b="1" dirty="0" smtClean="0"/>
              <a:t>   100			/* максимальное число сообщений */</a:t>
            </a:r>
          </a:p>
          <a:p>
            <a:pPr>
              <a:buNone/>
            </a:pPr>
            <a:r>
              <a:rPr lang="ru-RU" sz="1800" b="1" dirty="0" smtClean="0"/>
              <a:t>#</a:t>
            </a:r>
            <a:r>
              <a:rPr lang="en-US" sz="1800" b="1" dirty="0" smtClean="0"/>
              <a:t>define</a:t>
            </a:r>
            <a:r>
              <a:rPr lang="ru-RU" sz="1800" b="1" dirty="0" smtClean="0"/>
              <a:t>  </a:t>
            </a:r>
            <a:r>
              <a:rPr lang="en-US" sz="1800" b="1" dirty="0" err="1" smtClean="0"/>
              <a:t>msize</a:t>
            </a:r>
            <a:r>
              <a:rPr lang="ru-RU" sz="1800" b="1" dirty="0" smtClean="0"/>
              <a:t>  4			/* размер сообщения*/</a:t>
            </a:r>
          </a:p>
          <a:p>
            <a:pPr>
              <a:buNone/>
            </a:pPr>
            <a:r>
              <a:rPr lang="en-US" sz="1800" b="1" dirty="0" err="1" smtClean="0"/>
              <a:t>typedef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message[</a:t>
            </a:r>
            <a:r>
              <a:rPr lang="en-US" sz="1800" b="1" dirty="0" err="1" smtClean="0"/>
              <a:t>msize</a:t>
            </a:r>
            <a:r>
              <a:rPr lang="en-US" sz="1800" b="1" dirty="0" smtClean="0"/>
              <a:t>];  </a:t>
            </a:r>
            <a:endParaRPr lang="ru-RU" sz="1800" b="1" dirty="0" smtClean="0"/>
          </a:p>
          <a:p>
            <a:pPr>
              <a:buNone/>
            </a:pPr>
            <a:endParaRPr lang="en-US" sz="18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2" y="2161376"/>
          <a:ext cx="8784976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producer()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{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message m;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item;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while (TRUE)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{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produce_item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(&amp;item);	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receive(consumer, &amp;m,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msize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build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message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(&amp;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send(consumer, &amp;m,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msize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	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}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consumer()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{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message m;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item,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for (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0;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&lt; N;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++)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send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producer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&amp;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msize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while (TRUE)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{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receive(producer, &amp;m,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msize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extract_item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(&amp;m, item);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send(producer, &amp;m,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msize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consume_item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(item);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}	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}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producer() AND consumer()</a:t>
                      </a:r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/*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запустили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процесса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*/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Метод последовательной верхней релаксации </a:t>
            </a:r>
            <a:r>
              <a:rPr lang="en-US" sz="3200" dirty="0" smtClean="0">
                <a:latin typeface="Calibri" pitchFamily="34" charset="0"/>
                <a:ea typeface="Times New Roman"/>
              </a:rPr>
              <a:t>(SOR)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 dirty="0" smtClean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for(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= 1; 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&lt; L1-1; 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++) </a:t>
            </a:r>
          </a:p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    for(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j = 1; j &lt; L2-1; j++) </a:t>
            </a:r>
          </a:p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       A[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][j] = (A[i-1][j] + A[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][j-1] + A[i+1][j] + A[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][j+1]) / 4;</a:t>
            </a:r>
            <a:endParaRPr lang="ru-RU" sz="2000" b="1" dirty="0" smtClean="0">
              <a:solidFill>
                <a:srgbClr val="000000"/>
              </a:solidFill>
              <a:latin typeface="+mj-lt"/>
            </a:endParaRPr>
          </a:p>
          <a:p>
            <a:pPr algn="just">
              <a:spcAft>
                <a:spcPts val="0"/>
              </a:spcAft>
              <a:buNone/>
            </a:pPr>
            <a:endParaRPr lang="ru-RU" sz="2000" dirty="0">
              <a:latin typeface="+mj-lt"/>
              <a:ea typeface="Times New Roman"/>
            </a:endParaRPr>
          </a:p>
        </p:txBody>
      </p:sp>
      <p:grpSp>
        <p:nvGrpSpPr>
          <p:cNvPr id="4" name="Group 317"/>
          <p:cNvGrpSpPr>
            <a:grpSpLocks noChangeAspect="1"/>
          </p:cNvGrpSpPr>
          <p:nvPr/>
        </p:nvGrpSpPr>
        <p:grpSpPr bwMode="auto">
          <a:xfrm>
            <a:off x="2483768" y="2470299"/>
            <a:ext cx="4491038" cy="3983037"/>
            <a:chOff x="1532" y="1375"/>
            <a:chExt cx="2829" cy="2509"/>
          </a:xfrm>
        </p:grpSpPr>
        <p:sp>
          <p:nvSpPr>
            <p:cNvPr id="5" name="AutoShape 316"/>
            <p:cNvSpPr>
              <a:spLocks noChangeAspect="1" noChangeArrowheads="1" noTextEdit="1"/>
            </p:cNvSpPr>
            <p:nvPr/>
          </p:nvSpPr>
          <p:spPr bwMode="auto">
            <a:xfrm>
              <a:off x="1532" y="1375"/>
              <a:ext cx="2829" cy="2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Rectangle 318"/>
            <p:cNvSpPr>
              <a:spLocks noChangeArrowheads="1"/>
            </p:cNvSpPr>
            <p:nvPr/>
          </p:nvSpPr>
          <p:spPr bwMode="auto">
            <a:xfrm>
              <a:off x="4093" y="3648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Rectangle 319"/>
            <p:cNvSpPr>
              <a:spLocks noChangeArrowheads="1"/>
            </p:cNvSpPr>
            <p:nvPr/>
          </p:nvSpPr>
          <p:spPr bwMode="auto">
            <a:xfrm>
              <a:off x="3814" y="3648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Rectangle 320"/>
            <p:cNvSpPr>
              <a:spLocks noChangeArrowheads="1"/>
            </p:cNvSpPr>
            <p:nvPr/>
          </p:nvSpPr>
          <p:spPr bwMode="auto">
            <a:xfrm>
              <a:off x="3583" y="3648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Rectangle 321"/>
            <p:cNvSpPr>
              <a:spLocks noChangeArrowheads="1"/>
            </p:cNvSpPr>
            <p:nvPr/>
          </p:nvSpPr>
          <p:spPr bwMode="auto">
            <a:xfrm>
              <a:off x="2815" y="3648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Rectangle 322"/>
            <p:cNvSpPr>
              <a:spLocks noChangeArrowheads="1"/>
            </p:cNvSpPr>
            <p:nvPr/>
          </p:nvSpPr>
          <p:spPr bwMode="auto">
            <a:xfrm>
              <a:off x="2560" y="3648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Rectangle 323"/>
            <p:cNvSpPr>
              <a:spLocks noChangeArrowheads="1"/>
            </p:cNvSpPr>
            <p:nvPr/>
          </p:nvSpPr>
          <p:spPr bwMode="auto">
            <a:xfrm>
              <a:off x="2304" y="3648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Rectangle 324"/>
            <p:cNvSpPr>
              <a:spLocks noChangeArrowheads="1"/>
            </p:cNvSpPr>
            <p:nvPr/>
          </p:nvSpPr>
          <p:spPr bwMode="auto">
            <a:xfrm>
              <a:off x="2049" y="3648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Rectangle 325"/>
            <p:cNvSpPr>
              <a:spLocks noChangeArrowheads="1"/>
            </p:cNvSpPr>
            <p:nvPr/>
          </p:nvSpPr>
          <p:spPr bwMode="auto">
            <a:xfrm>
              <a:off x="1794" y="3648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Rectangle 326"/>
            <p:cNvSpPr>
              <a:spLocks noChangeArrowheads="1"/>
            </p:cNvSpPr>
            <p:nvPr/>
          </p:nvSpPr>
          <p:spPr bwMode="auto">
            <a:xfrm>
              <a:off x="1538" y="3648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Rectangle 327"/>
            <p:cNvSpPr>
              <a:spLocks noChangeArrowheads="1"/>
            </p:cNvSpPr>
            <p:nvPr/>
          </p:nvSpPr>
          <p:spPr bwMode="auto">
            <a:xfrm>
              <a:off x="4093" y="3424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Rectangle 328"/>
            <p:cNvSpPr>
              <a:spLocks noChangeArrowheads="1"/>
            </p:cNvSpPr>
            <p:nvPr/>
          </p:nvSpPr>
          <p:spPr bwMode="auto">
            <a:xfrm>
              <a:off x="3814" y="3424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Rectangle 329"/>
            <p:cNvSpPr>
              <a:spLocks noChangeArrowheads="1"/>
            </p:cNvSpPr>
            <p:nvPr/>
          </p:nvSpPr>
          <p:spPr bwMode="auto">
            <a:xfrm>
              <a:off x="3583" y="3424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Rectangle 330"/>
            <p:cNvSpPr>
              <a:spLocks noChangeArrowheads="1"/>
            </p:cNvSpPr>
            <p:nvPr/>
          </p:nvSpPr>
          <p:spPr bwMode="auto">
            <a:xfrm>
              <a:off x="2815" y="3424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Rectangle 331"/>
            <p:cNvSpPr>
              <a:spLocks noChangeArrowheads="1"/>
            </p:cNvSpPr>
            <p:nvPr/>
          </p:nvSpPr>
          <p:spPr bwMode="auto">
            <a:xfrm>
              <a:off x="2560" y="3424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Rectangle 332"/>
            <p:cNvSpPr>
              <a:spLocks noChangeArrowheads="1"/>
            </p:cNvSpPr>
            <p:nvPr/>
          </p:nvSpPr>
          <p:spPr bwMode="auto">
            <a:xfrm>
              <a:off x="2304" y="3424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Rectangle 333"/>
            <p:cNvSpPr>
              <a:spLocks noChangeArrowheads="1"/>
            </p:cNvSpPr>
            <p:nvPr/>
          </p:nvSpPr>
          <p:spPr bwMode="auto">
            <a:xfrm>
              <a:off x="2049" y="3424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Rectangle 334"/>
            <p:cNvSpPr>
              <a:spLocks noChangeArrowheads="1"/>
            </p:cNvSpPr>
            <p:nvPr/>
          </p:nvSpPr>
          <p:spPr bwMode="auto">
            <a:xfrm>
              <a:off x="1794" y="3424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Rectangle 335"/>
            <p:cNvSpPr>
              <a:spLocks noChangeArrowheads="1"/>
            </p:cNvSpPr>
            <p:nvPr/>
          </p:nvSpPr>
          <p:spPr bwMode="auto">
            <a:xfrm>
              <a:off x="1538" y="3424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Rectangle 336"/>
            <p:cNvSpPr>
              <a:spLocks noChangeArrowheads="1"/>
            </p:cNvSpPr>
            <p:nvPr/>
          </p:nvSpPr>
          <p:spPr bwMode="auto">
            <a:xfrm>
              <a:off x="4093" y="3200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Rectangle 337"/>
            <p:cNvSpPr>
              <a:spLocks noChangeArrowheads="1"/>
            </p:cNvSpPr>
            <p:nvPr/>
          </p:nvSpPr>
          <p:spPr bwMode="auto">
            <a:xfrm>
              <a:off x="3814" y="3200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Rectangle 338"/>
            <p:cNvSpPr>
              <a:spLocks noChangeArrowheads="1"/>
            </p:cNvSpPr>
            <p:nvPr/>
          </p:nvSpPr>
          <p:spPr bwMode="auto">
            <a:xfrm>
              <a:off x="3583" y="3200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Rectangle 339"/>
            <p:cNvSpPr>
              <a:spLocks noChangeArrowheads="1"/>
            </p:cNvSpPr>
            <p:nvPr/>
          </p:nvSpPr>
          <p:spPr bwMode="auto">
            <a:xfrm>
              <a:off x="2815" y="3200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Rectangle 340"/>
            <p:cNvSpPr>
              <a:spLocks noChangeArrowheads="1"/>
            </p:cNvSpPr>
            <p:nvPr/>
          </p:nvSpPr>
          <p:spPr bwMode="auto">
            <a:xfrm>
              <a:off x="2560" y="3200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Rectangle 341"/>
            <p:cNvSpPr>
              <a:spLocks noChangeArrowheads="1"/>
            </p:cNvSpPr>
            <p:nvPr/>
          </p:nvSpPr>
          <p:spPr bwMode="auto">
            <a:xfrm>
              <a:off x="2304" y="3200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Rectangle 342"/>
            <p:cNvSpPr>
              <a:spLocks noChangeArrowheads="1"/>
            </p:cNvSpPr>
            <p:nvPr/>
          </p:nvSpPr>
          <p:spPr bwMode="auto">
            <a:xfrm>
              <a:off x="2049" y="3200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Rectangle 343"/>
            <p:cNvSpPr>
              <a:spLocks noChangeArrowheads="1"/>
            </p:cNvSpPr>
            <p:nvPr/>
          </p:nvSpPr>
          <p:spPr bwMode="auto">
            <a:xfrm>
              <a:off x="1794" y="3200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Rectangle 344"/>
            <p:cNvSpPr>
              <a:spLocks noChangeArrowheads="1"/>
            </p:cNvSpPr>
            <p:nvPr/>
          </p:nvSpPr>
          <p:spPr bwMode="auto">
            <a:xfrm>
              <a:off x="1538" y="3200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Rectangle 345"/>
            <p:cNvSpPr>
              <a:spLocks noChangeArrowheads="1"/>
            </p:cNvSpPr>
            <p:nvPr/>
          </p:nvSpPr>
          <p:spPr bwMode="auto">
            <a:xfrm>
              <a:off x="4093" y="2975"/>
              <a:ext cx="256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Rectangle 346"/>
            <p:cNvSpPr>
              <a:spLocks noChangeArrowheads="1"/>
            </p:cNvSpPr>
            <p:nvPr/>
          </p:nvSpPr>
          <p:spPr bwMode="auto">
            <a:xfrm>
              <a:off x="3814" y="2975"/>
              <a:ext cx="279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Rectangle 347"/>
            <p:cNvSpPr>
              <a:spLocks noChangeArrowheads="1"/>
            </p:cNvSpPr>
            <p:nvPr/>
          </p:nvSpPr>
          <p:spPr bwMode="auto">
            <a:xfrm>
              <a:off x="3583" y="2975"/>
              <a:ext cx="231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Rectangle 348"/>
            <p:cNvSpPr>
              <a:spLocks noChangeArrowheads="1"/>
            </p:cNvSpPr>
            <p:nvPr/>
          </p:nvSpPr>
          <p:spPr bwMode="auto">
            <a:xfrm>
              <a:off x="2815" y="2975"/>
              <a:ext cx="257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Rectangle 349"/>
            <p:cNvSpPr>
              <a:spLocks noChangeArrowheads="1"/>
            </p:cNvSpPr>
            <p:nvPr/>
          </p:nvSpPr>
          <p:spPr bwMode="auto">
            <a:xfrm>
              <a:off x="2560" y="2975"/>
              <a:ext cx="255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Rectangle 350"/>
            <p:cNvSpPr>
              <a:spLocks noChangeArrowheads="1"/>
            </p:cNvSpPr>
            <p:nvPr/>
          </p:nvSpPr>
          <p:spPr bwMode="auto">
            <a:xfrm>
              <a:off x="2304" y="2975"/>
              <a:ext cx="256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Rectangle 351"/>
            <p:cNvSpPr>
              <a:spLocks noChangeArrowheads="1"/>
            </p:cNvSpPr>
            <p:nvPr/>
          </p:nvSpPr>
          <p:spPr bwMode="auto">
            <a:xfrm>
              <a:off x="2049" y="2975"/>
              <a:ext cx="255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Rectangle 352"/>
            <p:cNvSpPr>
              <a:spLocks noChangeArrowheads="1"/>
            </p:cNvSpPr>
            <p:nvPr/>
          </p:nvSpPr>
          <p:spPr bwMode="auto">
            <a:xfrm>
              <a:off x="1794" y="2975"/>
              <a:ext cx="255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Rectangle 353"/>
            <p:cNvSpPr>
              <a:spLocks noChangeArrowheads="1"/>
            </p:cNvSpPr>
            <p:nvPr/>
          </p:nvSpPr>
          <p:spPr bwMode="auto">
            <a:xfrm>
              <a:off x="1538" y="2975"/>
              <a:ext cx="256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Rectangle 354"/>
            <p:cNvSpPr>
              <a:spLocks noChangeArrowheads="1"/>
            </p:cNvSpPr>
            <p:nvPr/>
          </p:nvSpPr>
          <p:spPr bwMode="auto">
            <a:xfrm>
              <a:off x="4093" y="2751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Rectangle 355"/>
            <p:cNvSpPr>
              <a:spLocks noChangeArrowheads="1"/>
            </p:cNvSpPr>
            <p:nvPr/>
          </p:nvSpPr>
          <p:spPr bwMode="auto">
            <a:xfrm>
              <a:off x="3814" y="2751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Rectangle 356"/>
            <p:cNvSpPr>
              <a:spLocks noChangeArrowheads="1"/>
            </p:cNvSpPr>
            <p:nvPr/>
          </p:nvSpPr>
          <p:spPr bwMode="auto">
            <a:xfrm>
              <a:off x="3583" y="2751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Rectangle 357"/>
            <p:cNvSpPr>
              <a:spLocks noChangeArrowheads="1"/>
            </p:cNvSpPr>
            <p:nvPr/>
          </p:nvSpPr>
          <p:spPr bwMode="auto">
            <a:xfrm>
              <a:off x="2815" y="2751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Rectangle 358"/>
            <p:cNvSpPr>
              <a:spLocks noChangeArrowheads="1"/>
            </p:cNvSpPr>
            <p:nvPr/>
          </p:nvSpPr>
          <p:spPr bwMode="auto">
            <a:xfrm>
              <a:off x="2560" y="2751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Rectangle 359"/>
            <p:cNvSpPr>
              <a:spLocks noChangeArrowheads="1"/>
            </p:cNvSpPr>
            <p:nvPr/>
          </p:nvSpPr>
          <p:spPr bwMode="auto">
            <a:xfrm>
              <a:off x="2304" y="2751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Rectangle 360"/>
            <p:cNvSpPr>
              <a:spLocks noChangeArrowheads="1"/>
            </p:cNvSpPr>
            <p:nvPr/>
          </p:nvSpPr>
          <p:spPr bwMode="auto">
            <a:xfrm>
              <a:off x="2049" y="2751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Rectangle 361"/>
            <p:cNvSpPr>
              <a:spLocks noChangeArrowheads="1"/>
            </p:cNvSpPr>
            <p:nvPr/>
          </p:nvSpPr>
          <p:spPr bwMode="auto">
            <a:xfrm>
              <a:off x="1794" y="2751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Rectangle 362"/>
            <p:cNvSpPr>
              <a:spLocks noChangeArrowheads="1"/>
            </p:cNvSpPr>
            <p:nvPr/>
          </p:nvSpPr>
          <p:spPr bwMode="auto">
            <a:xfrm>
              <a:off x="1538" y="2751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Rectangle 363"/>
            <p:cNvSpPr>
              <a:spLocks noChangeArrowheads="1"/>
            </p:cNvSpPr>
            <p:nvPr/>
          </p:nvSpPr>
          <p:spPr bwMode="auto">
            <a:xfrm>
              <a:off x="4093" y="2527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Rectangle 364"/>
            <p:cNvSpPr>
              <a:spLocks noChangeArrowheads="1"/>
            </p:cNvSpPr>
            <p:nvPr/>
          </p:nvSpPr>
          <p:spPr bwMode="auto">
            <a:xfrm>
              <a:off x="3814" y="2527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Rectangle 365"/>
            <p:cNvSpPr>
              <a:spLocks noChangeArrowheads="1"/>
            </p:cNvSpPr>
            <p:nvPr/>
          </p:nvSpPr>
          <p:spPr bwMode="auto">
            <a:xfrm>
              <a:off x="3583" y="2527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Rectangle 366"/>
            <p:cNvSpPr>
              <a:spLocks noChangeArrowheads="1"/>
            </p:cNvSpPr>
            <p:nvPr/>
          </p:nvSpPr>
          <p:spPr bwMode="auto">
            <a:xfrm>
              <a:off x="2815" y="2527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Rectangle 367"/>
            <p:cNvSpPr>
              <a:spLocks noChangeArrowheads="1"/>
            </p:cNvSpPr>
            <p:nvPr/>
          </p:nvSpPr>
          <p:spPr bwMode="auto">
            <a:xfrm>
              <a:off x="2560" y="2527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Rectangle 368"/>
            <p:cNvSpPr>
              <a:spLocks noChangeArrowheads="1"/>
            </p:cNvSpPr>
            <p:nvPr/>
          </p:nvSpPr>
          <p:spPr bwMode="auto">
            <a:xfrm>
              <a:off x="2304" y="2527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Rectangle 369"/>
            <p:cNvSpPr>
              <a:spLocks noChangeArrowheads="1"/>
            </p:cNvSpPr>
            <p:nvPr/>
          </p:nvSpPr>
          <p:spPr bwMode="auto">
            <a:xfrm>
              <a:off x="2049" y="2527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Rectangle 370"/>
            <p:cNvSpPr>
              <a:spLocks noChangeArrowheads="1"/>
            </p:cNvSpPr>
            <p:nvPr/>
          </p:nvSpPr>
          <p:spPr bwMode="auto">
            <a:xfrm>
              <a:off x="1794" y="2527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Rectangle 371"/>
            <p:cNvSpPr>
              <a:spLocks noChangeArrowheads="1"/>
            </p:cNvSpPr>
            <p:nvPr/>
          </p:nvSpPr>
          <p:spPr bwMode="auto">
            <a:xfrm>
              <a:off x="1538" y="2527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Rectangle 372"/>
            <p:cNvSpPr>
              <a:spLocks noChangeArrowheads="1"/>
            </p:cNvSpPr>
            <p:nvPr/>
          </p:nvSpPr>
          <p:spPr bwMode="auto">
            <a:xfrm>
              <a:off x="4093" y="2303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Rectangle 373"/>
            <p:cNvSpPr>
              <a:spLocks noChangeArrowheads="1"/>
            </p:cNvSpPr>
            <p:nvPr/>
          </p:nvSpPr>
          <p:spPr bwMode="auto">
            <a:xfrm>
              <a:off x="3814" y="2303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Rectangle 374"/>
            <p:cNvSpPr>
              <a:spLocks noChangeArrowheads="1"/>
            </p:cNvSpPr>
            <p:nvPr/>
          </p:nvSpPr>
          <p:spPr bwMode="auto">
            <a:xfrm>
              <a:off x="3583" y="2303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" name="Rectangle 375"/>
            <p:cNvSpPr>
              <a:spLocks noChangeArrowheads="1"/>
            </p:cNvSpPr>
            <p:nvPr/>
          </p:nvSpPr>
          <p:spPr bwMode="auto">
            <a:xfrm>
              <a:off x="2815" y="2303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" name="Rectangle 376"/>
            <p:cNvSpPr>
              <a:spLocks noChangeArrowheads="1"/>
            </p:cNvSpPr>
            <p:nvPr/>
          </p:nvSpPr>
          <p:spPr bwMode="auto">
            <a:xfrm>
              <a:off x="2560" y="2303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" name="Rectangle 377"/>
            <p:cNvSpPr>
              <a:spLocks noChangeArrowheads="1"/>
            </p:cNvSpPr>
            <p:nvPr/>
          </p:nvSpPr>
          <p:spPr bwMode="auto">
            <a:xfrm>
              <a:off x="2304" y="2303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6" name="Rectangle 378"/>
            <p:cNvSpPr>
              <a:spLocks noChangeArrowheads="1"/>
            </p:cNvSpPr>
            <p:nvPr/>
          </p:nvSpPr>
          <p:spPr bwMode="auto">
            <a:xfrm>
              <a:off x="2049" y="2303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" name="Rectangle 379"/>
            <p:cNvSpPr>
              <a:spLocks noChangeArrowheads="1"/>
            </p:cNvSpPr>
            <p:nvPr/>
          </p:nvSpPr>
          <p:spPr bwMode="auto">
            <a:xfrm>
              <a:off x="1794" y="2303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" name="Rectangle 380"/>
            <p:cNvSpPr>
              <a:spLocks noChangeArrowheads="1"/>
            </p:cNvSpPr>
            <p:nvPr/>
          </p:nvSpPr>
          <p:spPr bwMode="auto">
            <a:xfrm>
              <a:off x="1538" y="2303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" name="Rectangle 381"/>
            <p:cNvSpPr>
              <a:spLocks noChangeArrowheads="1"/>
            </p:cNvSpPr>
            <p:nvPr/>
          </p:nvSpPr>
          <p:spPr bwMode="auto">
            <a:xfrm>
              <a:off x="4093" y="2079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" name="Rectangle 382"/>
            <p:cNvSpPr>
              <a:spLocks noChangeArrowheads="1"/>
            </p:cNvSpPr>
            <p:nvPr/>
          </p:nvSpPr>
          <p:spPr bwMode="auto">
            <a:xfrm>
              <a:off x="3814" y="2079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Rectangle 383"/>
            <p:cNvSpPr>
              <a:spLocks noChangeArrowheads="1"/>
            </p:cNvSpPr>
            <p:nvPr/>
          </p:nvSpPr>
          <p:spPr bwMode="auto">
            <a:xfrm>
              <a:off x="3583" y="2079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" name="Rectangle 384"/>
            <p:cNvSpPr>
              <a:spLocks noChangeArrowheads="1"/>
            </p:cNvSpPr>
            <p:nvPr/>
          </p:nvSpPr>
          <p:spPr bwMode="auto">
            <a:xfrm>
              <a:off x="2815" y="2079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Rectangle 385"/>
            <p:cNvSpPr>
              <a:spLocks noChangeArrowheads="1"/>
            </p:cNvSpPr>
            <p:nvPr/>
          </p:nvSpPr>
          <p:spPr bwMode="auto">
            <a:xfrm>
              <a:off x="2560" y="2079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Rectangle 386"/>
            <p:cNvSpPr>
              <a:spLocks noChangeArrowheads="1"/>
            </p:cNvSpPr>
            <p:nvPr/>
          </p:nvSpPr>
          <p:spPr bwMode="auto">
            <a:xfrm>
              <a:off x="2304" y="2079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Rectangle 387"/>
            <p:cNvSpPr>
              <a:spLocks noChangeArrowheads="1"/>
            </p:cNvSpPr>
            <p:nvPr/>
          </p:nvSpPr>
          <p:spPr bwMode="auto">
            <a:xfrm>
              <a:off x="2049" y="2079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" name="Rectangle 388"/>
            <p:cNvSpPr>
              <a:spLocks noChangeArrowheads="1"/>
            </p:cNvSpPr>
            <p:nvPr/>
          </p:nvSpPr>
          <p:spPr bwMode="auto">
            <a:xfrm>
              <a:off x="1794" y="2079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Rectangle 389"/>
            <p:cNvSpPr>
              <a:spLocks noChangeArrowheads="1"/>
            </p:cNvSpPr>
            <p:nvPr/>
          </p:nvSpPr>
          <p:spPr bwMode="auto">
            <a:xfrm>
              <a:off x="1538" y="2079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" name="Rectangle 390"/>
            <p:cNvSpPr>
              <a:spLocks noChangeArrowheads="1"/>
            </p:cNvSpPr>
            <p:nvPr/>
          </p:nvSpPr>
          <p:spPr bwMode="auto">
            <a:xfrm>
              <a:off x="4093" y="1855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" name="Rectangle 391"/>
            <p:cNvSpPr>
              <a:spLocks noChangeArrowheads="1"/>
            </p:cNvSpPr>
            <p:nvPr/>
          </p:nvSpPr>
          <p:spPr bwMode="auto">
            <a:xfrm>
              <a:off x="3814" y="1855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" name="Rectangle 392"/>
            <p:cNvSpPr>
              <a:spLocks noChangeArrowheads="1"/>
            </p:cNvSpPr>
            <p:nvPr/>
          </p:nvSpPr>
          <p:spPr bwMode="auto">
            <a:xfrm>
              <a:off x="3583" y="1855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" name="Rectangle 393"/>
            <p:cNvSpPr>
              <a:spLocks noChangeArrowheads="1"/>
            </p:cNvSpPr>
            <p:nvPr/>
          </p:nvSpPr>
          <p:spPr bwMode="auto">
            <a:xfrm>
              <a:off x="2815" y="1855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Rectangle 394"/>
            <p:cNvSpPr>
              <a:spLocks noChangeArrowheads="1"/>
            </p:cNvSpPr>
            <p:nvPr/>
          </p:nvSpPr>
          <p:spPr bwMode="auto">
            <a:xfrm>
              <a:off x="2560" y="1855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" name="Rectangle 395"/>
            <p:cNvSpPr>
              <a:spLocks noChangeArrowheads="1"/>
            </p:cNvSpPr>
            <p:nvPr/>
          </p:nvSpPr>
          <p:spPr bwMode="auto">
            <a:xfrm>
              <a:off x="2304" y="1855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" name="Rectangle 396"/>
            <p:cNvSpPr>
              <a:spLocks noChangeArrowheads="1"/>
            </p:cNvSpPr>
            <p:nvPr/>
          </p:nvSpPr>
          <p:spPr bwMode="auto">
            <a:xfrm>
              <a:off x="2049" y="1855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" name="Rectangle 397"/>
            <p:cNvSpPr>
              <a:spLocks noChangeArrowheads="1"/>
            </p:cNvSpPr>
            <p:nvPr/>
          </p:nvSpPr>
          <p:spPr bwMode="auto">
            <a:xfrm>
              <a:off x="1794" y="1855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" name="Rectangle 398"/>
            <p:cNvSpPr>
              <a:spLocks noChangeArrowheads="1"/>
            </p:cNvSpPr>
            <p:nvPr/>
          </p:nvSpPr>
          <p:spPr bwMode="auto">
            <a:xfrm>
              <a:off x="1538" y="1855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7" name="Rectangle 399"/>
            <p:cNvSpPr>
              <a:spLocks noChangeArrowheads="1"/>
            </p:cNvSpPr>
            <p:nvPr/>
          </p:nvSpPr>
          <p:spPr bwMode="auto">
            <a:xfrm>
              <a:off x="4093" y="1630"/>
              <a:ext cx="256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Rectangle 400"/>
            <p:cNvSpPr>
              <a:spLocks noChangeArrowheads="1"/>
            </p:cNvSpPr>
            <p:nvPr/>
          </p:nvSpPr>
          <p:spPr bwMode="auto">
            <a:xfrm>
              <a:off x="3814" y="1630"/>
              <a:ext cx="279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" name="Rectangle 401"/>
            <p:cNvSpPr>
              <a:spLocks noChangeArrowheads="1"/>
            </p:cNvSpPr>
            <p:nvPr/>
          </p:nvSpPr>
          <p:spPr bwMode="auto">
            <a:xfrm>
              <a:off x="3583" y="1630"/>
              <a:ext cx="231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Rectangle 402"/>
            <p:cNvSpPr>
              <a:spLocks noChangeArrowheads="1"/>
            </p:cNvSpPr>
            <p:nvPr/>
          </p:nvSpPr>
          <p:spPr bwMode="auto">
            <a:xfrm>
              <a:off x="2815" y="1630"/>
              <a:ext cx="257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" name="Rectangle 403"/>
            <p:cNvSpPr>
              <a:spLocks noChangeArrowheads="1"/>
            </p:cNvSpPr>
            <p:nvPr/>
          </p:nvSpPr>
          <p:spPr bwMode="auto">
            <a:xfrm>
              <a:off x="2560" y="1630"/>
              <a:ext cx="255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" name="Rectangle 404"/>
            <p:cNvSpPr>
              <a:spLocks noChangeArrowheads="1"/>
            </p:cNvSpPr>
            <p:nvPr/>
          </p:nvSpPr>
          <p:spPr bwMode="auto">
            <a:xfrm>
              <a:off x="2304" y="1630"/>
              <a:ext cx="256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Rectangle 405"/>
            <p:cNvSpPr>
              <a:spLocks noChangeArrowheads="1"/>
            </p:cNvSpPr>
            <p:nvPr/>
          </p:nvSpPr>
          <p:spPr bwMode="auto">
            <a:xfrm>
              <a:off x="2049" y="1630"/>
              <a:ext cx="255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Rectangle 406"/>
            <p:cNvSpPr>
              <a:spLocks noChangeArrowheads="1"/>
            </p:cNvSpPr>
            <p:nvPr/>
          </p:nvSpPr>
          <p:spPr bwMode="auto">
            <a:xfrm>
              <a:off x="1794" y="1630"/>
              <a:ext cx="255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" name="Rectangle 407"/>
            <p:cNvSpPr>
              <a:spLocks noChangeArrowheads="1"/>
            </p:cNvSpPr>
            <p:nvPr/>
          </p:nvSpPr>
          <p:spPr bwMode="auto">
            <a:xfrm>
              <a:off x="1538" y="1630"/>
              <a:ext cx="256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" name="Rectangle 408"/>
            <p:cNvSpPr>
              <a:spLocks noChangeArrowheads="1"/>
            </p:cNvSpPr>
            <p:nvPr/>
          </p:nvSpPr>
          <p:spPr bwMode="auto">
            <a:xfrm>
              <a:off x="4093" y="1381"/>
              <a:ext cx="256" cy="249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7" name="Rectangle 409"/>
            <p:cNvSpPr>
              <a:spLocks noChangeArrowheads="1"/>
            </p:cNvSpPr>
            <p:nvPr/>
          </p:nvSpPr>
          <p:spPr bwMode="auto">
            <a:xfrm>
              <a:off x="3814" y="1381"/>
              <a:ext cx="279" cy="249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8" name="Rectangle 410"/>
            <p:cNvSpPr>
              <a:spLocks noChangeArrowheads="1"/>
            </p:cNvSpPr>
            <p:nvPr/>
          </p:nvSpPr>
          <p:spPr bwMode="auto">
            <a:xfrm>
              <a:off x="3583" y="1381"/>
              <a:ext cx="231" cy="249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" name="Rectangle 411"/>
            <p:cNvSpPr>
              <a:spLocks noChangeArrowheads="1"/>
            </p:cNvSpPr>
            <p:nvPr/>
          </p:nvSpPr>
          <p:spPr bwMode="auto">
            <a:xfrm>
              <a:off x="2815" y="1381"/>
              <a:ext cx="257" cy="249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Rectangle 412"/>
            <p:cNvSpPr>
              <a:spLocks noChangeArrowheads="1"/>
            </p:cNvSpPr>
            <p:nvPr/>
          </p:nvSpPr>
          <p:spPr bwMode="auto">
            <a:xfrm>
              <a:off x="2560" y="1381"/>
              <a:ext cx="255" cy="249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1" name="Rectangle 413"/>
            <p:cNvSpPr>
              <a:spLocks noChangeArrowheads="1"/>
            </p:cNvSpPr>
            <p:nvPr/>
          </p:nvSpPr>
          <p:spPr bwMode="auto">
            <a:xfrm>
              <a:off x="2304" y="1381"/>
              <a:ext cx="256" cy="249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" name="Rectangle 414"/>
            <p:cNvSpPr>
              <a:spLocks noChangeArrowheads="1"/>
            </p:cNvSpPr>
            <p:nvPr/>
          </p:nvSpPr>
          <p:spPr bwMode="auto">
            <a:xfrm>
              <a:off x="2049" y="1381"/>
              <a:ext cx="255" cy="249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" name="Rectangle 415"/>
            <p:cNvSpPr>
              <a:spLocks noChangeArrowheads="1"/>
            </p:cNvSpPr>
            <p:nvPr/>
          </p:nvSpPr>
          <p:spPr bwMode="auto">
            <a:xfrm>
              <a:off x="1794" y="1381"/>
              <a:ext cx="255" cy="249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" name="Rectangle 416"/>
            <p:cNvSpPr>
              <a:spLocks noChangeArrowheads="1"/>
            </p:cNvSpPr>
            <p:nvPr/>
          </p:nvSpPr>
          <p:spPr bwMode="auto">
            <a:xfrm>
              <a:off x="1538" y="1381"/>
              <a:ext cx="256" cy="249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" name="Line 417"/>
            <p:cNvSpPr>
              <a:spLocks noChangeShapeType="1"/>
            </p:cNvSpPr>
            <p:nvPr/>
          </p:nvSpPr>
          <p:spPr bwMode="auto">
            <a:xfrm>
              <a:off x="1538" y="1381"/>
              <a:ext cx="2811" cy="0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" name="Line 418"/>
            <p:cNvSpPr>
              <a:spLocks noChangeShapeType="1"/>
            </p:cNvSpPr>
            <p:nvPr/>
          </p:nvSpPr>
          <p:spPr bwMode="auto">
            <a:xfrm>
              <a:off x="1538" y="1630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" name="Line 419"/>
            <p:cNvSpPr>
              <a:spLocks noChangeShapeType="1"/>
            </p:cNvSpPr>
            <p:nvPr/>
          </p:nvSpPr>
          <p:spPr bwMode="auto">
            <a:xfrm>
              <a:off x="1538" y="1855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" name="Line 420"/>
            <p:cNvSpPr>
              <a:spLocks noChangeShapeType="1"/>
            </p:cNvSpPr>
            <p:nvPr/>
          </p:nvSpPr>
          <p:spPr bwMode="auto">
            <a:xfrm>
              <a:off x="1538" y="2079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9" name="Line 421"/>
            <p:cNvSpPr>
              <a:spLocks noChangeShapeType="1"/>
            </p:cNvSpPr>
            <p:nvPr/>
          </p:nvSpPr>
          <p:spPr bwMode="auto">
            <a:xfrm>
              <a:off x="1538" y="2303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0" name="Line 422"/>
            <p:cNvSpPr>
              <a:spLocks noChangeShapeType="1"/>
            </p:cNvSpPr>
            <p:nvPr/>
          </p:nvSpPr>
          <p:spPr bwMode="auto">
            <a:xfrm>
              <a:off x="1538" y="2527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" name="Line 423"/>
            <p:cNvSpPr>
              <a:spLocks noChangeShapeType="1"/>
            </p:cNvSpPr>
            <p:nvPr/>
          </p:nvSpPr>
          <p:spPr bwMode="auto">
            <a:xfrm>
              <a:off x="1538" y="2751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" name="Line 424"/>
            <p:cNvSpPr>
              <a:spLocks noChangeShapeType="1"/>
            </p:cNvSpPr>
            <p:nvPr/>
          </p:nvSpPr>
          <p:spPr bwMode="auto">
            <a:xfrm>
              <a:off x="1538" y="2975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" name="Line 425"/>
            <p:cNvSpPr>
              <a:spLocks noChangeShapeType="1"/>
            </p:cNvSpPr>
            <p:nvPr/>
          </p:nvSpPr>
          <p:spPr bwMode="auto">
            <a:xfrm>
              <a:off x="1538" y="3200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" name="Line 426"/>
            <p:cNvSpPr>
              <a:spLocks noChangeShapeType="1"/>
            </p:cNvSpPr>
            <p:nvPr/>
          </p:nvSpPr>
          <p:spPr bwMode="auto">
            <a:xfrm>
              <a:off x="1538" y="3424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5" name="Line 427"/>
            <p:cNvSpPr>
              <a:spLocks noChangeShapeType="1"/>
            </p:cNvSpPr>
            <p:nvPr/>
          </p:nvSpPr>
          <p:spPr bwMode="auto">
            <a:xfrm>
              <a:off x="1538" y="3648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6" name="Line 428"/>
            <p:cNvSpPr>
              <a:spLocks noChangeShapeType="1"/>
            </p:cNvSpPr>
            <p:nvPr/>
          </p:nvSpPr>
          <p:spPr bwMode="auto">
            <a:xfrm>
              <a:off x="1538" y="3872"/>
              <a:ext cx="2811" cy="0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7" name="Line 429"/>
            <p:cNvSpPr>
              <a:spLocks noChangeShapeType="1"/>
            </p:cNvSpPr>
            <p:nvPr/>
          </p:nvSpPr>
          <p:spPr bwMode="auto">
            <a:xfrm>
              <a:off x="1538" y="1381"/>
              <a:ext cx="0" cy="2491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" name="Line 430"/>
            <p:cNvSpPr>
              <a:spLocks noChangeShapeType="1"/>
            </p:cNvSpPr>
            <p:nvPr/>
          </p:nvSpPr>
          <p:spPr bwMode="auto">
            <a:xfrm>
              <a:off x="1794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9" name="Line 431"/>
            <p:cNvSpPr>
              <a:spLocks noChangeShapeType="1"/>
            </p:cNvSpPr>
            <p:nvPr/>
          </p:nvSpPr>
          <p:spPr bwMode="auto">
            <a:xfrm>
              <a:off x="2049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0" name="Line 432"/>
            <p:cNvSpPr>
              <a:spLocks noChangeShapeType="1"/>
            </p:cNvSpPr>
            <p:nvPr/>
          </p:nvSpPr>
          <p:spPr bwMode="auto">
            <a:xfrm>
              <a:off x="2304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1" name="Line 433"/>
            <p:cNvSpPr>
              <a:spLocks noChangeShapeType="1"/>
            </p:cNvSpPr>
            <p:nvPr/>
          </p:nvSpPr>
          <p:spPr bwMode="auto">
            <a:xfrm>
              <a:off x="2560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" name="Line 434"/>
            <p:cNvSpPr>
              <a:spLocks noChangeShapeType="1"/>
            </p:cNvSpPr>
            <p:nvPr/>
          </p:nvSpPr>
          <p:spPr bwMode="auto">
            <a:xfrm>
              <a:off x="2815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" name="Line 435"/>
            <p:cNvSpPr>
              <a:spLocks noChangeShapeType="1"/>
            </p:cNvSpPr>
            <p:nvPr/>
          </p:nvSpPr>
          <p:spPr bwMode="auto">
            <a:xfrm>
              <a:off x="3072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4" name="Line 436"/>
            <p:cNvSpPr>
              <a:spLocks noChangeShapeType="1"/>
            </p:cNvSpPr>
            <p:nvPr/>
          </p:nvSpPr>
          <p:spPr bwMode="auto">
            <a:xfrm>
              <a:off x="3327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" name="Line 437"/>
            <p:cNvSpPr>
              <a:spLocks noChangeShapeType="1"/>
            </p:cNvSpPr>
            <p:nvPr/>
          </p:nvSpPr>
          <p:spPr bwMode="auto">
            <a:xfrm>
              <a:off x="3583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6" name="Line 438"/>
            <p:cNvSpPr>
              <a:spLocks noChangeShapeType="1"/>
            </p:cNvSpPr>
            <p:nvPr/>
          </p:nvSpPr>
          <p:spPr bwMode="auto">
            <a:xfrm>
              <a:off x="3814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7" name="Line 439"/>
            <p:cNvSpPr>
              <a:spLocks noChangeShapeType="1"/>
            </p:cNvSpPr>
            <p:nvPr/>
          </p:nvSpPr>
          <p:spPr bwMode="auto">
            <a:xfrm>
              <a:off x="4093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" name="Line 440"/>
            <p:cNvSpPr>
              <a:spLocks noChangeShapeType="1"/>
            </p:cNvSpPr>
            <p:nvPr/>
          </p:nvSpPr>
          <p:spPr bwMode="auto">
            <a:xfrm>
              <a:off x="4349" y="1381"/>
              <a:ext cx="0" cy="2491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9" name="Rectangle 441"/>
            <p:cNvSpPr>
              <a:spLocks noChangeArrowheads="1"/>
            </p:cNvSpPr>
            <p:nvPr/>
          </p:nvSpPr>
          <p:spPr bwMode="auto">
            <a:xfrm>
              <a:off x="4093" y="3648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" name="Rectangle 442"/>
            <p:cNvSpPr>
              <a:spLocks noChangeArrowheads="1"/>
            </p:cNvSpPr>
            <p:nvPr/>
          </p:nvSpPr>
          <p:spPr bwMode="auto">
            <a:xfrm>
              <a:off x="3814" y="3648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" name="Rectangle 443"/>
            <p:cNvSpPr>
              <a:spLocks noChangeArrowheads="1"/>
            </p:cNvSpPr>
            <p:nvPr/>
          </p:nvSpPr>
          <p:spPr bwMode="auto">
            <a:xfrm>
              <a:off x="3583" y="3648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" name="Rectangle 444"/>
            <p:cNvSpPr>
              <a:spLocks noChangeArrowheads="1"/>
            </p:cNvSpPr>
            <p:nvPr/>
          </p:nvSpPr>
          <p:spPr bwMode="auto">
            <a:xfrm>
              <a:off x="2815" y="3648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" name="Rectangle 445"/>
            <p:cNvSpPr>
              <a:spLocks noChangeArrowheads="1"/>
            </p:cNvSpPr>
            <p:nvPr/>
          </p:nvSpPr>
          <p:spPr bwMode="auto">
            <a:xfrm>
              <a:off x="2625" y="3648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" name="Rectangle 446"/>
            <p:cNvSpPr>
              <a:spLocks noChangeArrowheads="1"/>
            </p:cNvSpPr>
            <p:nvPr/>
          </p:nvSpPr>
          <p:spPr bwMode="auto">
            <a:xfrm>
              <a:off x="2304" y="3648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" name="Rectangle 447"/>
            <p:cNvSpPr>
              <a:spLocks noChangeArrowheads="1"/>
            </p:cNvSpPr>
            <p:nvPr/>
          </p:nvSpPr>
          <p:spPr bwMode="auto">
            <a:xfrm>
              <a:off x="2049" y="3648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" name="Rectangle 448"/>
            <p:cNvSpPr>
              <a:spLocks noChangeArrowheads="1"/>
            </p:cNvSpPr>
            <p:nvPr/>
          </p:nvSpPr>
          <p:spPr bwMode="auto">
            <a:xfrm>
              <a:off x="1794" y="3648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" name="Rectangle 449"/>
            <p:cNvSpPr>
              <a:spLocks noChangeArrowheads="1"/>
            </p:cNvSpPr>
            <p:nvPr/>
          </p:nvSpPr>
          <p:spPr bwMode="auto">
            <a:xfrm>
              <a:off x="1538" y="3648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" name="Rectangle 450"/>
            <p:cNvSpPr>
              <a:spLocks noChangeArrowheads="1"/>
            </p:cNvSpPr>
            <p:nvPr/>
          </p:nvSpPr>
          <p:spPr bwMode="auto">
            <a:xfrm>
              <a:off x="4093" y="3424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9" name="Rectangle 451"/>
            <p:cNvSpPr>
              <a:spLocks noChangeArrowheads="1"/>
            </p:cNvSpPr>
            <p:nvPr/>
          </p:nvSpPr>
          <p:spPr bwMode="auto">
            <a:xfrm>
              <a:off x="3814" y="3424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" name="Rectangle 452"/>
            <p:cNvSpPr>
              <a:spLocks noChangeArrowheads="1"/>
            </p:cNvSpPr>
            <p:nvPr/>
          </p:nvSpPr>
          <p:spPr bwMode="auto">
            <a:xfrm>
              <a:off x="3583" y="3424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" name="Rectangle 453"/>
            <p:cNvSpPr>
              <a:spLocks noChangeArrowheads="1"/>
            </p:cNvSpPr>
            <p:nvPr/>
          </p:nvSpPr>
          <p:spPr bwMode="auto">
            <a:xfrm>
              <a:off x="2815" y="3424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2" name="Rectangle 454"/>
            <p:cNvSpPr>
              <a:spLocks noChangeArrowheads="1"/>
            </p:cNvSpPr>
            <p:nvPr/>
          </p:nvSpPr>
          <p:spPr bwMode="auto">
            <a:xfrm>
              <a:off x="2560" y="3424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" name="Rectangle 455"/>
            <p:cNvSpPr>
              <a:spLocks noChangeArrowheads="1"/>
            </p:cNvSpPr>
            <p:nvPr/>
          </p:nvSpPr>
          <p:spPr bwMode="auto">
            <a:xfrm>
              <a:off x="2304" y="3424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" name="Rectangle 456"/>
            <p:cNvSpPr>
              <a:spLocks noChangeArrowheads="1"/>
            </p:cNvSpPr>
            <p:nvPr/>
          </p:nvSpPr>
          <p:spPr bwMode="auto">
            <a:xfrm>
              <a:off x="2049" y="3424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5" name="Rectangle 457"/>
            <p:cNvSpPr>
              <a:spLocks noChangeArrowheads="1"/>
            </p:cNvSpPr>
            <p:nvPr/>
          </p:nvSpPr>
          <p:spPr bwMode="auto">
            <a:xfrm>
              <a:off x="1794" y="3424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" name="Rectangle 458"/>
            <p:cNvSpPr>
              <a:spLocks noChangeArrowheads="1"/>
            </p:cNvSpPr>
            <p:nvPr/>
          </p:nvSpPr>
          <p:spPr bwMode="auto">
            <a:xfrm>
              <a:off x="1538" y="3424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7" name="Rectangle 459"/>
            <p:cNvSpPr>
              <a:spLocks noChangeArrowheads="1"/>
            </p:cNvSpPr>
            <p:nvPr/>
          </p:nvSpPr>
          <p:spPr bwMode="auto">
            <a:xfrm>
              <a:off x="4093" y="3200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8" name="Rectangle 460"/>
            <p:cNvSpPr>
              <a:spLocks noChangeArrowheads="1"/>
            </p:cNvSpPr>
            <p:nvPr/>
          </p:nvSpPr>
          <p:spPr bwMode="auto">
            <a:xfrm>
              <a:off x="3814" y="3200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" name="Rectangle 461"/>
            <p:cNvSpPr>
              <a:spLocks noChangeArrowheads="1"/>
            </p:cNvSpPr>
            <p:nvPr/>
          </p:nvSpPr>
          <p:spPr bwMode="auto">
            <a:xfrm>
              <a:off x="3583" y="3200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0" name="Rectangle 462"/>
            <p:cNvSpPr>
              <a:spLocks noChangeArrowheads="1"/>
            </p:cNvSpPr>
            <p:nvPr/>
          </p:nvSpPr>
          <p:spPr bwMode="auto">
            <a:xfrm>
              <a:off x="2815" y="3200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1" name="Rectangle 463"/>
            <p:cNvSpPr>
              <a:spLocks noChangeArrowheads="1"/>
            </p:cNvSpPr>
            <p:nvPr/>
          </p:nvSpPr>
          <p:spPr bwMode="auto">
            <a:xfrm>
              <a:off x="2560" y="3200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2" name="Rectangle 464"/>
            <p:cNvSpPr>
              <a:spLocks noChangeArrowheads="1"/>
            </p:cNvSpPr>
            <p:nvPr/>
          </p:nvSpPr>
          <p:spPr bwMode="auto">
            <a:xfrm>
              <a:off x="2304" y="3200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" name="Rectangle 465"/>
            <p:cNvSpPr>
              <a:spLocks noChangeArrowheads="1"/>
            </p:cNvSpPr>
            <p:nvPr/>
          </p:nvSpPr>
          <p:spPr bwMode="auto">
            <a:xfrm>
              <a:off x="2049" y="3200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" name="Rectangle 466"/>
            <p:cNvSpPr>
              <a:spLocks noChangeArrowheads="1"/>
            </p:cNvSpPr>
            <p:nvPr/>
          </p:nvSpPr>
          <p:spPr bwMode="auto">
            <a:xfrm>
              <a:off x="1794" y="3200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5" name="Rectangle 467"/>
            <p:cNvSpPr>
              <a:spLocks noChangeArrowheads="1"/>
            </p:cNvSpPr>
            <p:nvPr/>
          </p:nvSpPr>
          <p:spPr bwMode="auto">
            <a:xfrm>
              <a:off x="1538" y="3200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6" name="Rectangle 468"/>
            <p:cNvSpPr>
              <a:spLocks noChangeArrowheads="1"/>
            </p:cNvSpPr>
            <p:nvPr/>
          </p:nvSpPr>
          <p:spPr bwMode="auto">
            <a:xfrm>
              <a:off x="4093" y="2975"/>
              <a:ext cx="256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7" name="Rectangle 469"/>
            <p:cNvSpPr>
              <a:spLocks noChangeArrowheads="1"/>
            </p:cNvSpPr>
            <p:nvPr/>
          </p:nvSpPr>
          <p:spPr bwMode="auto">
            <a:xfrm>
              <a:off x="3814" y="2975"/>
              <a:ext cx="279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8" name="Rectangle 470"/>
            <p:cNvSpPr>
              <a:spLocks noChangeArrowheads="1"/>
            </p:cNvSpPr>
            <p:nvPr/>
          </p:nvSpPr>
          <p:spPr bwMode="auto">
            <a:xfrm>
              <a:off x="3583" y="2975"/>
              <a:ext cx="231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9" name="Rectangle 471"/>
            <p:cNvSpPr>
              <a:spLocks noChangeArrowheads="1"/>
            </p:cNvSpPr>
            <p:nvPr/>
          </p:nvSpPr>
          <p:spPr bwMode="auto">
            <a:xfrm>
              <a:off x="2815" y="2975"/>
              <a:ext cx="257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0" name="Rectangle 472"/>
            <p:cNvSpPr>
              <a:spLocks noChangeArrowheads="1"/>
            </p:cNvSpPr>
            <p:nvPr/>
          </p:nvSpPr>
          <p:spPr bwMode="auto">
            <a:xfrm>
              <a:off x="2560" y="2975"/>
              <a:ext cx="255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1" name="Rectangle 473"/>
            <p:cNvSpPr>
              <a:spLocks noChangeArrowheads="1"/>
            </p:cNvSpPr>
            <p:nvPr/>
          </p:nvSpPr>
          <p:spPr bwMode="auto">
            <a:xfrm>
              <a:off x="2304" y="2975"/>
              <a:ext cx="256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2" name="Rectangle 474"/>
            <p:cNvSpPr>
              <a:spLocks noChangeArrowheads="1"/>
            </p:cNvSpPr>
            <p:nvPr/>
          </p:nvSpPr>
          <p:spPr bwMode="auto">
            <a:xfrm>
              <a:off x="2049" y="2975"/>
              <a:ext cx="255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" name="Rectangle 475"/>
            <p:cNvSpPr>
              <a:spLocks noChangeArrowheads="1"/>
            </p:cNvSpPr>
            <p:nvPr/>
          </p:nvSpPr>
          <p:spPr bwMode="auto">
            <a:xfrm>
              <a:off x="1794" y="2975"/>
              <a:ext cx="255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" name="Rectangle 476"/>
            <p:cNvSpPr>
              <a:spLocks noChangeArrowheads="1"/>
            </p:cNvSpPr>
            <p:nvPr/>
          </p:nvSpPr>
          <p:spPr bwMode="auto">
            <a:xfrm>
              <a:off x="1538" y="2975"/>
              <a:ext cx="256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5" name="Rectangle 477"/>
            <p:cNvSpPr>
              <a:spLocks noChangeArrowheads="1"/>
            </p:cNvSpPr>
            <p:nvPr/>
          </p:nvSpPr>
          <p:spPr bwMode="auto">
            <a:xfrm>
              <a:off x="4093" y="2751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" name="Rectangle 478"/>
            <p:cNvSpPr>
              <a:spLocks noChangeArrowheads="1"/>
            </p:cNvSpPr>
            <p:nvPr/>
          </p:nvSpPr>
          <p:spPr bwMode="auto">
            <a:xfrm>
              <a:off x="3814" y="2751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" name="Rectangle 479"/>
            <p:cNvSpPr>
              <a:spLocks noChangeArrowheads="1"/>
            </p:cNvSpPr>
            <p:nvPr/>
          </p:nvSpPr>
          <p:spPr bwMode="auto">
            <a:xfrm>
              <a:off x="3583" y="2751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8" name="Rectangle 480"/>
            <p:cNvSpPr>
              <a:spLocks noChangeArrowheads="1"/>
            </p:cNvSpPr>
            <p:nvPr/>
          </p:nvSpPr>
          <p:spPr bwMode="auto">
            <a:xfrm>
              <a:off x="2815" y="2751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" name="Rectangle 481"/>
            <p:cNvSpPr>
              <a:spLocks noChangeArrowheads="1"/>
            </p:cNvSpPr>
            <p:nvPr/>
          </p:nvSpPr>
          <p:spPr bwMode="auto">
            <a:xfrm>
              <a:off x="2560" y="2751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0" name="Rectangle 482"/>
            <p:cNvSpPr>
              <a:spLocks noChangeArrowheads="1"/>
            </p:cNvSpPr>
            <p:nvPr/>
          </p:nvSpPr>
          <p:spPr bwMode="auto">
            <a:xfrm>
              <a:off x="2304" y="2751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" name="Rectangle 483"/>
            <p:cNvSpPr>
              <a:spLocks noChangeArrowheads="1"/>
            </p:cNvSpPr>
            <p:nvPr/>
          </p:nvSpPr>
          <p:spPr bwMode="auto">
            <a:xfrm>
              <a:off x="2049" y="2751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2" name="Rectangle 484"/>
            <p:cNvSpPr>
              <a:spLocks noChangeArrowheads="1"/>
            </p:cNvSpPr>
            <p:nvPr/>
          </p:nvSpPr>
          <p:spPr bwMode="auto">
            <a:xfrm>
              <a:off x="1794" y="2751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3" name="Rectangle 485"/>
            <p:cNvSpPr>
              <a:spLocks noChangeArrowheads="1"/>
            </p:cNvSpPr>
            <p:nvPr/>
          </p:nvSpPr>
          <p:spPr bwMode="auto">
            <a:xfrm>
              <a:off x="1538" y="2751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" name="Rectangle 486"/>
            <p:cNvSpPr>
              <a:spLocks noChangeArrowheads="1"/>
            </p:cNvSpPr>
            <p:nvPr/>
          </p:nvSpPr>
          <p:spPr bwMode="auto">
            <a:xfrm>
              <a:off x="4093" y="2527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5" name="Rectangle 487"/>
            <p:cNvSpPr>
              <a:spLocks noChangeArrowheads="1"/>
            </p:cNvSpPr>
            <p:nvPr/>
          </p:nvSpPr>
          <p:spPr bwMode="auto">
            <a:xfrm>
              <a:off x="3814" y="2527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6" name="Rectangle 488"/>
            <p:cNvSpPr>
              <a:spLocks noChangeArrowheads="1"/>
            </p:cNvSpPr>
            <p:nvPr/>
          </p:nvSpPr>
          <p:spPr bwMode="auto">
            <a:xfrm>
              <a:off x="3583" y="2527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7" name="Rectangle 489"/>
            <p:cNvSpPr>
              <a:spLocks noChangeArrowheads="1"/>
            </p:cNvSpPr>
            <p:nvPr/>
          </p:nvSpPr>
          <p:spPr bwMode="auto">
            <a:xfrm>
              <a:off x="2815" y="2527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8" name="Rectangle 490"/>
            <p:cNvSpPr>
              <a:spLocks noChangeArrowheads="1"/>
            </p:cNvSpPr>
            <p:nvPr/>
          </p:nvSpPr>
          <p:spPr bwMode="auto">
            <a:xfrm>
              <a:off x="2560" y="2527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9" name="Rectangle 491"/>
            <p:cNvSpPr>
              <a:spLocks noChangeArrowheads="1"/>
            </p:cNvSpPr>
            <p:nvPr/>
          </p:nvSpPr>
          <p:spPr bwMode="auto">
            <a:xfrm>
              <a:off x="2304" y="2527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0" name="Rectangle 492"/>
            <p:cNvSpPr>
              <a:spLocks noChangeArrowheads="1"/>
            </p:cNvSpPr>
            <p:nvPr/>
          </p:nvSpPr>
          <p:spPr bwMode="auto">
            <a:xfrm>
              <a:off x="2049" y="2527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1" name="Rectangle 493"/>
            <p:cNvSpPr>
              <a:spLocks noChangeArrowheads="1"/>
            </p:cNvSpPr>
            <p:nvPr/>
          </p:nvSpPr>
          <p:spPr bwMode="auto">
            <a:xfrm>
              <a:off x="1794" y="2527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2" name="Rectangle 494"/>
            <p:cNvSpPr>
              <a:spLocks noChangeArrowheads="1"/>
            </p:cNvSpPr>
            <p:nvPr/>
          </p:nvSpPr>
          <p:spPr bwMode="auto">
            <a:xfrm>
              <a:off x="1538" y="2527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3" name="Rectangle 495"/>
            <p:cNvSpPr>
              <a:spLocks noChangeArrowheads="1"/>
            </p:cNvSpPr>
            <p:nvPr/>
          </p:nvSpPr>
          <p:spPr bwMode="auto">
            <a:xfrm>
              <a:off x="4093" y="2303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" name="Rectangle 496"/>
            <p:cNvSpPr>
              <a:spLocks noChangeArrowheads="1"/>
            </p:cNvSpPr>
            <p:nvPr/>
          </p:nvSpPr>
          <p:spPr bwMode="auto">
            <a:xfrm>
              <a:off x="3814" y="2303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" name="Rectangle 497"/>
            <p:cNvSpPr>
              <a:spLocks noChangeArrowheads="1"/>
            </p:cNvSpPr>
            <p:nvPr/>
          </p:nvSpPr>
          <p:spPr bwMode="auto">
            <a:xfrm>
              <a:off x="3583" y="2303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6" name="Rectangle 498"/>
            <p:cNvSpPr>
              <a:spLocks noChangeArrowheads="1"/>
            </p:cNvSpPr>
            <p:nvPr/>
          </p:nvSpPr>
          <p:spPr bwMode="auto">
            <a:xfrm>
              <a:off x="2815" y="2303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7" name="Rectangle 499"/>
            <p:cNvSpPr>
              <a:spLocks noChangeArrowheads="1"/>
            </p:cNvSpPr>
            <p:nvPr/>
          </p:nvSpPr>
          <p:spPr bwMode="auto">
            <a:xfrm>
              <a:off x="2560" y="2303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8" name="Rectangle 500"/>
            <p:cNvSpPr>
              <a:spLocks noChangeArrowheads="1"/>
            </p:cNvSpPr>
            <p:nvPr/>
          </p:nvSpPr>
          <p:spPr bwMode="auto">
            <a:xfrm>
              <a:off x="2304" y="2303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9" name="Rectangle 501"/>
            <p:cNvSpPr>
              <a:spLocks noChangeArrowheads="1"/>
            </p:cNvSpPr>
            <p:nvPr/>
          </p:nvSpPr>
          <p:spPr bwMode="auto">
            <a:xfrm>
              <a:off x="2049" y="2303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0" name="Rectangle 502"/>
            <p:cNvSpPr>
              <a:spLocks noChangeArrowheads="1"/>
            </p:cNvSpPr>
            <p:nvPr/>
          </p:nvSpPr>
          <p:spPr bwMode="auto">
            <a:xfrm>
              <a:off x="1794" y="2303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1" name="Rectangle 503"/>
            <p:cNvSpPr>
              <a:spLocks noChangeArrowheads="1"/>
            </p:cNvSpPr>
            <p:nvPr/>
          </p:nvSpPr>
          <p:spPr bwMode="auto">
            <a:xfrm>
              <a:off x="1538" y="2303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2" name="Rectangle 504"/>
            <p:cNvSpPr>
              <a:spLocks noChangeArrowheads="1"/>
            </p:cNvSpPr>
            <p:nvPr/>
          </p:nvSpPr>
          <p:spPr bwMode="auto">
            <a:xfrm>
              <a:off x="4093" y="2079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3" name="Rectangle 505"/>
            <p:cNvSpPr>
              <a:spLocks noChangeArrowheads="1"/>
            </p:cNvSpPr>
            <p:nvPr/>
          </p:nvSpPr>
          <p:spPr bwMode="auto">
            <a:xfrm>
              <a:off x="3814" y="2079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" name="Rectangle 506"/>
            <p:cNvSpPr>
              <a:spLocks noChangeArrowheads="1"/>
            </p:cNvSpPr>
            <p:nvPr/>
          </p:nvSpPr>
          <p:spPr bwMode="auto">
            <a:xfrm>
              <a:off x="3583" y="2079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" name="Rectangle 507"/>
            <p:cNvSpPr>
              <a:spLocks noChangeArrowheads="1"/>
            </p:cNvSpPr>
            <p:nvPr/>
          </p:nvSpPr>
          <p:spPr bwMode="auto">
            <a:xfrm>
              <a:off x="2815" y="2079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6" name="Rectangle 508"/>
            <p:cNvSpPr>
              <a:spLocks noChangeArrowheads="1"/>
            </p:cNvSpPr>
            <p:nvPr/>
          </p:nvSpPr>
          <p:spPr bwMode="auto">
            <a:xfrm>
              <a:off x="2560" y="2079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7" name="Rectangle 509"/>
            <p:cNvSpPr>
              <a:spLocks noChangeArrowheads="1"/>
            </p:cNvSpPr>
            <p:nvPr/>
          </p:nvSpPr>
          <p:spPr bwMode="auto">
            <a:xfrm>
              <a:off x="2304" y="2079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8" name="Rectangle 510"/>
            <p:cNvSpPr>
              <a:spLocks noChangeArrowheads="1"/>
            </p:cNvSpPr>
            <p:nvPr/>
          </p:nvSpPr>
          <p:spPr bwMode="auto">
            <a:xfrm>
              <a:off x="2049" y="2079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9" name="Rectangle 511"/>
            <p:cNvSpPr>
              <a:spLocks noChangeArrowheads="1"/>
            </p:cNvSpPr>
            <p:nvPr/>
          </p:nvSpPr>
          <p:spPr bwMode="auto">
            <a:xfrm>
              <a:off x="1794" y="2079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0" name="Rectangle 512"/>
            <p:cNvSpPr>
              <a:spLocks noChangeArrowheads="1"/>
            </p:cNvSpPr>
            <p:nvPr/>
          </p:nvSpPr>
          <p:spPr bwMode="auto">
            <a:xfrm>
              <a:off x="1538" y="2079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1" name="Rectangle 513"/>
            <p:cNvSpPr>
              <a:spLocks noChangeArrowheads="1"/>
            </p:cNvSpPr>
            <p:nvPr/>
          </p:nvSpPr>
          <p:spPr bwMode="auto">
            <a:xfrm>
              <a:off x="4093" y="1855"/>
              <a:ext cx="256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2" name="Rectangle 514"/>
            <p:cNvSpPr>
              <a:spLocks noChangeArrowheads="1"/>
            </p:cNvSpPr>
            <p:nvPr/>
          </p:nvSpPr>
          <p:spPr bwMode="auto">
            <a:xfrm>
              <a:off x="3814" y="1855"/>
              <a:ext cx="279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3" name="Rectangle 515"/>
            <p:cNvSpPr>
              <a:spLocks noChangeArrowheads="1"/>
            </p:cNvSpPr>
            <p:nvPr/>
          </p:nvSpPr>
          <p:spPr bwMode="auto">
            <a:xfrm>
              <a:off x="3583" y="1855"/>
              <a:ext cx="231" cy="22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" name="Rectangle 516"/>
            <p:cNvSpPr>
              <a:spLocks noChangeArrowheads="1"/>
            </p:cNvSpPr>
            <p:nvPr/>
          </p:nvSpPr>
          <p:spPr bwMode="auto">
            <a:xfrm>
              <a:off x="2815" y="1855"/>
              <a:ext cx="257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" name="Rectangle 517"/>
            <p:cNvSpPr>
              <a:spLocks noChangeArrowheads="1"/>
            </p:cNvSpPr>
            <p:nvPr/>
          </p:nvSpPr>
          <p:spPr bwMode="auto">
            <a:xfrm>
              <a:off x="2560" y="1855"/>
              <a:ext cx="255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" name="Rectangle 518"/>
            <p:cNvSpPr>
              <a:spLocks noChangeArrowheads="1"/>
            </p:cNvSpPr>
            <p:nvPr/>
          </p:nvSpPr>
          <p:spPr bwMode="auto">
            <a:xfrm>
              <a:off x="2304" y="1855"/>
              <a:ext cx="256" cy="2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" name="Rectangle 519"/>
            <p:cNvSpPr>
              <a:spLocks noChangeArrowheads="1"/>
            </p:cNvSpPr>
            <p:nvPr/>
          </p:nvSpPr>
          <p:spPr bwMode="auto">
            <a:xfrm>
              <a:off x="2049" y="1855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" name="Rectangle 520"/>
            <p:cNvSpPr>
              <a:spLocks noChangeArrowheads="1"/>
            </p:cNvSpPr>
            <p:nvPr/>
          </p:nvSpPr>
          <p:spPr bwMode="auto">
            <a:xfrm>
              <a:off x="1794" y="1855"/>
              <a:ext cx="255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" name="Rectangle 521"/>
            <p:cNvSpPr>
              <a:spLocks noChangeArrowheads="1"/>
            </p:cNvSpPr>
            <p:nvPr/>
          </p:nvSpPr>
          <p:spPr bwMode="auto">
            <a:xfrm>
              <a:off x="1538" y="1855"/>
              <a:ext cx="256" cy="224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0" name="Rectangle 522"/>
            <p:cNvSpPr>
              <a:spLocks noChangeArrowheads="1"/>
            </p:cNvSpPr>
            <p:nvPr/>
          </p:nvSpPr>
          <p:spPr bwMode="auto">
            <a:xfrm>
              <a:off x="4093" y="1630"/>
              <a:ext cx="256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" name="Rectangle 523"/>
            <p:cNvSpPr>
              <a:spLocks noChangeArrowheads="1"/>
            </p:cNvSpPr>
            <p:nvPr/>
          </p:nvSpPr>
          <p:spPr bwMode="auto">
            <a:xfrm>
              <a:off x="3814" y="1630"/>
              <a:ext cx="279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2" name="Rectangle 524"/>
            <p:cNvSpPr>
              <a:spLocks noChangeArrowheads="1"/>
            </p:cNvSpPr>
            <p:nvPr/>
          </p:nvSpPr>
          <p:spPr bwMode="auto">
            <a:xfrm>
              <a:off x="3583" y="1630"/>
              <a:ext cx="231" cy="225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3" name="Rectangle 525"/>
            <p:cNvSpPr>
              <a:spLocks noChangeArrowheads="1"/>
            </p:cNvSpPr>
            <p:nvPr/>
          </p:nvSpPr>
          <p:spPr bwMode="auto">
            <a:xfrm>
              <a:off x="2815" y="1630"/>
              <a:ext cx="257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4" name="Rectangle 526"/>
            <p:cNvSpPr>
              <a:spLocks noChangeArrowheads="1"/>
            </p:cNvSpPr>
            <p:nvPr/>
          </p:nvSpPr>
          <p:spPr bwMode="auto">
            <a:xfrm>
              <a:off x="2560" y="1630"/>
              <a:ext cx="255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" name="Rectangle 527"/>
            <p:cNvSpPr>
              <a:spLocks noChangeArrowheads="1"/>
            </p:cNvSpPr>
            <p:nvPr/>
          </p:nvSpPr>
          <p:spPr bwMode="auto">
            <a:xfrm>
              <a:off x="2304" y="1630"/>
              <a:ext cx="256" cy="225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" name="Rectangle 528"/>
            <p:cNvSpPr>
              <a:spLocks noChangeArrowheads="1"/>
            </p:cNvSpPr>
            <p:nvPr/>
          </p:nvSpPr>
          <p:spPr bwMode="auto">
            <a:xfrm>
              <a:off x="2049" y="1630"/>
              <a:ext cx="255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7" name="Rectangle 529"/>
            <p:cNvSpPr>
              <a:spLocks noChangeArrowheads="1"/>
            </p:cNvSpPr>
            <p:nvPr/>
          </p:nvSpPr>
          <p:spPr bwMode="auto">
            <a:xfrm>
              <a:off x="1794" y="1630"/>
              <a:ext cx="255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8" name="Rectangle 530"/>
            <p:cNvSpPr>
              <a:spLocks noChangeArrowheads="1"/>
            </p:cNvSpPr>
            <p:nvPr/>
          </p:nvSpPr>
          <p:spPr bwMode="auto">
            <a:xfrm>
              <a:off x="1538" y="1630"/>
              <a:ext cx="256" cy="225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9" name="Rectangle 531"/>
            <p:cNvSpPr>
              <a:spLocks noChangeArrowheads="1"/>
            </p:cNvSpPr>
            <p:nvPr/>
          </p:nvSpPr>
          <p:spPr bwMode="auto">
            <a:xfrm>
              <a:off x="4093" y="1381"/>
              <a:ext cx="256" cy="249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0" name="Rectangle 532"/>
            <p:cNvSpPr>
              <a:spLocks noChangeArrowheads="1"/>
            </p:cNvSpPr>
            <p:nvPr/>
          </p:nvSpPr>
          <p:spPr bwMode="auto">
            <a:xfrm>
              <a:off x="3814" y="1381"/>
              <a:ext cx="279" cy="249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1" name="Rectangle 533"/>
            <p:cNvSpPr>
              <a:spLocks noChangeArrowheads="1"/>
            </p:cNvSpPr>
            <p:nvPr/>
          </p:nvSpPr>
          <p:spPr bwMode="auto">
            <a:xfrm>
              <a:off x="3583" y="1381"/>
              <a:ext cx="231" cy="249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2" name="Rectangle 534"/>
            <p:cNvSpPr>
              <a:spLocks noChangeArrowheads="1"/>
            </p:cNvSpPr>
            <p:nvPr/>
          </p:nvSpPr>
          <p:spPr bwMode="auto">
            <a:xfrm>
              <a:off x="2815" y="1381"/>
              <a:ext cx="257" cy="249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3" name="Rectangle 535"/>
            <p:cNvSpPr>
              <a:spLocks noChangeArrowheads="1"/>
            </p:cNvSpPr>
            <p:nvPr/>
          </p:nvSpPr>
          <p:spPr bwMode="auto">
            <a:xfrm>
              <a:off x="2560" y="1381"/>
              <a:ext cx="255" cy="249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4" name="Rectangle 536"/>
            <p:cNvSpPr>
              <a:spLocks noChangeArrowheads="1"/>
            </p:cNvSpPr>
            <p:nvPr/>
          </p:nvSpPr>
          <p:spPr bwMode="auto">
            <a:xfrm>
              <a:off x="2304" y="1381"/>
              <a:ext cx="256" cy="249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" name="Rectangle 537"/>
            <p:cNvSpPr>
              <a:spLocks noChangeArrowheads="1"/>
            </p:cNvSpPr>
            <p:nvPr/>
          </p:nvSpPr>
          <p:spPr bwMode="auto">
            <a:xfrm>
              <a:off x="2049" y="1381"/>
              <a:ext cx="255" cy="249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6" name="Rectangle 538"/>
            <p:cNvSpPr>
              <a:spLocks noChangeArrowheads="1"/>
            </p:cNvSpPr>
            <p:nvPr/>
          </p:nvSpPr>
          <p:spPr bwMode="auto">
            <a:xfrm>
              <a:off x="1794" y="1381"/>
              <a:ext cx="255" cy="249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7" name="Rectangle 539"/>
            <p:cNvSpPr>
              <a:spLocks noChangeArrowheads="1"/>
            </p:cNvSpPr>
            <p:nvPr/>
          </p:nvSpPr>
          <p:spPr bwMode="auto">
            <a:xfrm>
              <a:off x="1538" y="1381"/>
              <a:ext cx="256" cy="249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8" name="Line 540"/>
            <p:cNvSpPr>
              <a:spLocks noChangeShapeType="1"/>
            </p:cNvSpPr>
            <p:nvPr/>
          </p:nvSpPr>
          <p:spPr bwMode="auto">
            <a:xfrm>
              <a:off x="1538" y="1381"/>
              <a:ext cx="2811" cy="0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9" name="Line 541"/>
            <p:cNvSpPr>
              <a:spLocks noChangeShapeType="1"/>
            </p:cNvSpPr>
            <p:nvPr/>
          </p:nvSpPr>
          <p:spPr bwMode="auto">
            <a:xfrm>
              <a:off x="1538" y="1630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0" name="Line 542"/>
            <p:cNvSpPr>
              <a:spLocks noChangeShapeType="1"/>
            </p:cNvSpPr>
            <p:nvPr/>
          </p:nvSpPr>
          <p:spPr bwMode="auto">
            <a:xfrm>
              <a:off x="1538" y="1855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1" name="Line 543"/>
            <p:cNvSpPr>
              <a:spLocks noChangeShapeType="1"/>
            </p:cNvSpPr>
            <p:nvPr/>
          </p:nvSpPr>
          <p:spPr bwMode="auto">
            <a:xfrm>
              <a:off x="1538" y="2079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2" name="Line 544"/>
            <p:cNvSpPr>
              <a:spLocks noChangeShapeType="1"/>
            </p:cNvSpPr>
            <p:nvPr/>
          </p:nvSpPr>
          <p:spPr bwMode="auto">
            <a:xfrm>
              <a:off x="1538" y="2303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3" name="Line 545"/>
            <p:cNvSpPr>
              <a:spLocks noChangeShapeType="1"/>
            </p:cNvSpPr>
            <p:nvPr/>
          </p:nvSpPr>
          <p:spPr bwMode="auto">
            <a:xfrm>
              <a:off x="1538" y="2527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4" name="Line 546"/>
            <p:cNvSpPr>
              <a:spLocks noChangeShapeType="1"/>
            </p:cNvSpPr>
            <p:nvPr/>
          </p:nvSpPr>
          <p:spPr bwMode="auto">
            <a:xfrm>
              <a:off x="1538" y="2751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" name="Line 547"/>
            <p:cNvSpPr>
              <a:spLocks noChangeShapeType="1"/>
            </p:cNvSpPr>
            <p:nvPr/>
          </p:nvSpPr>
          <p:spPr bwMode="auto">
            <a:xfrm>
              <a:off x="1538" y="2975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6" name="Line 548"/>
            <p:cNvSpPr>
              <a:spLocks noChangeShapeType="1"/>
            </p:cNvSpPr>
            <p:nvPr/>
          </p:nvSpPr>
          <p:spPr bwMode="auto">
            <a:xfrm>
              <a:off x="1538" y="3200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" name="Line 549"/>
            <p:cNvSpPr>
              <a:spLocks noChangeShapeType="1"/>
            </p:cNvSpPr>
            <p:nvPr/>
          </p:nvSpPr>
          <p:spPr bwMode="auto">
            <a:xfrm>
              <a:off x="1538" y="3424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" name="Line 550"/>
            <p:cNvSpPr>
              <a:spLocks noChangeShapeType="1"/>
            </p:cNvSpPr>
            <p:nvPr/>
          </p:nvSpPr>
          <p:spPr bwMode="auto">
            <a:xfrm>
              <a:off x="1538" y="3648"/>
              <a:ext cx="28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9" name="Line 551"/>
            <p:cNvSpPr>
              <a:spLocks noChangeShapeType="1"/>
            </p:cNvSpPr>
            <p:nvPr/>
          </p:nvSpPr>
          <p:spPr bwMode="auto">
            <a:xfrm>
              <a:off x="1538" y="3872"/>
              <a:ext cx="2811" cy="0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0" name="Line 552"/>
            <p:cNvSpPr>
              <a:spLocks noChangeShapeType="1"/>
            </p:cNvSpPr>
            <p:nvPr/>
          </p:nvSpPr>
          <p:spPr bwMode="auto">
            <a:xfrm>
              <a:off x="1538" y="1381"/>
              <a:ext cx="0" cy="2491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1" name="Line 553"/>
            <p:cNvSpPr>
              <a:spLocks noChangeShapeType="1"/>
            </p:cNvSpPr>
            <p:nvPr/>
          </p:nvSpPr>
          <p:spPr bwMode="auto">
            <a:xfrm>
              <a:off x="1794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2" name="Line 554"/>
            <p:cNvSpPr>
              <a:spLocks noChangeShapeType="1"/>
            </p:cNvSpPr>
            <p:nvPr/>
          </p:nvSpPr>
          <p:spPr bwMode="auto">
            <a:xfrm>
              <a:off x="2049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3" name="Line 555"/>
            <p:cNvSpPr>
              <a:spLocks noChangeShapeType="1"/>
            </p:cNvSpPr>
            <p:nvPr/>
          </p:nvSpPr>
          <p:spPr bwMode="auto">
            <a:xfrm>
              <a:off x="2304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" name="Line 556"/>
            <p:cNvSpPr>
              <a:spLocks noChangeShapeType="1"/>
            </p:cNvSpPr>
            <p:nvPr/>
          </p:nvSpPr>
          <p:spPr bwMode="auto">
            <a:xfrm>
              <a:off x="2560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" name="Line 557"/>
            <p:cNvSpPr>
              <a:spLocks noChangeShapeType="1"/>
            </p:cNvSpPr>
            <p:nvPr/>
          </p:nvSpPr>
          <p:spPr bwMode="auto">
            <a:xfrm>
              <a:off x="2815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" name="Line 558"/>
            <p:cNvSpPr>
              <a:spLocks noChangeShapeType="1"/>
            </p:cNvSpPr>
            <p:nvPr/>
          </p:nvSpPr>
          <p:spPr bwMode="auto">
            <a:xfrm>
              <a:off x="3072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7" name="Line 559"/>
            <p:cNvSpPr>
              <a:spLocks noChangeShapeType="1"/>
            </p:cNvSpPr>
            <p:nvPr/>
          </p:nvSpPr>
          <p:spPr bwMode="auto">
            <a:xfrm>
              <a:off x="3327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8" name="Line 560"/>
            <p:cNvSpPr>
              <a:spLocks noChangeShapeType="1"/>
            </p:cNvSpPr>
            <p:nvPr/>
          </p:nvSpPr>
          <p:spPr bwMode="auto">
            <a:xfrm>
              <a:off x="3583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9" name="Line 561"/>
            <p:cNvSpPr>
              <a:spLocks noChangeShapeType="1"/>
            </p:cNvSpPr>
            <p:nvPr/>
          </p:nvSpPr>
          <p:spPr bwMode="auto">
            <a:xfrm>
              <a:off x="3814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0" name="Line 562"/>
            <p:cNvSpPr>
              <a:spLocks noChangeShapeType="1"/>
            </p:cNvSpPr>
            <p:nvPr/>
          </p:nvSpPr>
          <p:spPr bwMode="auto">
            <a:xfrm>
              <a:off x="4093" y="1381"/>
              <a:ext cx="0" cy="24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1" name="Line 563"/>
            <p:cNvSpPr>
              <a:spLocks noChangeShapeType="1"/>
            </p:cNvSpPr>
            <p:nvPr/>
          </p:nvSpPr>
          <p:spPr bwMode="auto">
            <a:xfrm>
              <a:off x="4349" y="1381"/>
              <a:ext cx="0" cy="2491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2" name="Rectangle 564"/>
            <p:cNvSpPr>
              <a:spLocks noChangeArrowheads="1"/>
            </p:cNvSpPr>
            <p:nvPr/>
          </p:nvSpPr>
          <p:spPr bwMode="auto">
            <a:xfrm>
              <a:off x="1765" y="2436"/>
              <a:ext cx="396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0000"/>
                  </a:solidFill>
                  <a:latin typeface="Arial" charset="0"/>
                </a:rPr>
                <a:t>Нить</a:t>
              </a:r>
              <a:endParaRPr lang="ru-RU"/>
            </a:p>
          </p:txBody>
        </p:sp>
        <p:sp>
          <p:nvSpPr>
            <p:cNvPr id="253" name="Rectangle 565"/>
            <p:cNvSpPr>
              <a:spLocks noChangeArrowheads="1"/>
            </p:cNvSpPr>
            <p:nvPr/>
          </p:nvSpPr>
          <p:spPr bwMode="auto">
            <a:xfrm>
              <a:off x="2124" y="2436"/>
              <a:ext cx="141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/>
            </a:p>
          </p:txBody>
        </p:sp>
        <p:sp>
          <p:nvSpPr>
            <p:cNvPr id="254" name="Rectangle 566"/>
            <p:cNvSpPr>
              <a:spLocks noChangeArrowheads="1"/>
            </p:cNvSpPr>
            <p:nvPr/>
          </p:nvSpPr>
          <p:spPr bwMode="auto">
            <a:xfrm>
              <a:off x="2483" y="2436"/>
              <a:ext cx="396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0000"/>
                  </a:solidFill>
                  <a:latin typeface="Arial" charset="0"/>
                </a:rPr>
                <a:t>Нить</a:t>
              </a:r>
              <a:endParaRPr lang="ru-RU"/>
            </a:p>
          </p:txBody>
        </p:sp>
        <p:sp>
          <p:nvSpPr>
            <p:cNvPr id="255" name="Rectangle 567"/>
            <p:cNvSpPr>
              <a:spLocks noChangeArrowheads="1"/>
            </p:cNvSpPr>
            <p:nvPr/>
          </p:nvSpPr>
          <p:spPr bwMode="auto">
            <a:xfrm>
              <a:off x="2842" y="2436"/>
              <a:ext cx="141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 dirty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ru-RU" dirty="0"/>
            </a:p>
          </p:txBody>
        </p:sp>
        <p:sp>
          <p:nvSpPr>
            <p:cNvPr id="256" name="Rectangle 568"/>
            <p:cNvSpPr>
              <a:spLocks noChangeArrowheads="1"/>
            </p:cNvSpPr>
            <p:nvPr/>
          </p:nvSpPr>
          <p:spPr bwMode="auto">
            <a:xfrm>
              <a:off x="3761" y="2436"/>
              <a:ext cx="396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0000"/>
                  </a:solidFill>
                  <a:latin typeface="Arial" charset="0"/>
                </a:rPr>
                <a:t>Нить</a:t>
              </a:r>
              <a:endParaRPr lang="ru-RU"/>
            </a:p>
          </p:txBody>
        </p:sp>
        <p:sp>
          <p:nvSpPr>
            <p:cNvPr id="257" name="Rectangle 569"/>
            <p:cNvSpPr>
              <a:spLocks noChangeArrowheads="1"/>
            </p:cNvSpPr>
            <p:nvPr/>
          </p:nvSpPr>
          <p:spPr bwMode="auto">
            <a:xfrm>
              <a:off x="4120" y="2436"/>
              <a:ext cx="163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ru-RU"/>
            </a:p>
          </p:txBody>
        </p:sp>
        <p:sp>
          <p:nvSpPr>
            <p:cNvPr id="258" name="Freeform 570"/>
            <p:cNvSpPr>
              <a:spLocks noEditPoints="1"/>
            </p:cNvSpPr>
            <p:nvPr/>
          </p:nvSpPr>
          <p:spPr bwMode="auto">
            <a:xfrm>
              <a:off x="2193" y="1675"/>
              <a:ext cx="250" cy="99"/>
            </a:xfrm>
            <a:custGeom>
              <a:avLst/>
              <a:gdLst>
                <a:gd name="T0" fmla="*/ 0 w 250"/>
                <a:gd name="T1" fmla="*/ 32 h 99"/>
                <a:gd name="T2" fmla="*/ 167 w 250"/>
                <a:gd name="T3" fmla="*/ 33 h 99"/>
                <a:gd name="T4" fmla="*/ 167 w 250"/>
                <a:gd name="T5" fmla="*/ 66 h 99"/>
                <a:gd name="T6" fmla="*/ 0 w 250"/>
                <a:gd name="T7" fmla="*/ 65 h 99"/>
                <a:gd name="T8" fmla="*/ 0 w 250"/>
                <a:gd name="T9" fmla="*/ 32 h 99"/>
                <a:gd name="T10" fmla="*/ 151 w 250"/>
                <a:gd name="T11" fmla="*/ 0 h 99"/>
                <a:gd name="T12" fmla="*/ 250 w 250"/>
                <a:gd name="T13" fmla="*/ 50 h 99"/>
                <a:gd name="T14" fmla="*/ 150 w 250"/>
                <a:gd name="T15" fmla="*/ 99 h 99"/>
                <a:gd name="T16" fmla="*/ 151 w 250"/>
                <a:gd name="T17" fmla="*/ 0 h 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0"/>
                <a:gd name="T28" fmla="*/ 0 h 99"/>
                <a:gd name="T29" fmla="*/ 250 w 250"/>
                <a:gd name="T30" fmla="*/ 99 h 9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0" h="99">
                  <a:moveTo>
                    <a:pt x="0" y="32"/>
                  </a:moveTo>
                  <a:lnTo>
                    <a:pt x="167" y="33"/>
                  </a:lnTo>
                  <a:lnTo>
                    <a:pt x="167" y="66"/>
                  </a:lnTo>
                  <a:lnTo>
                    <a:pt x="0" y="65"/>
                  </a:lnTo>
                  <a:lnTo>
                    <a:pt x="0" y="32"/>
                  </a:lnTo>
                  <a:close/>
                  <a:moveTo>
                    <a:pt x="151" y="0"/>
                  </a:moveTo>
                  <a:lnTo>
                    <a:pt x="250" y="50"/>
                  </a:lnTo>
                  <a:lnTo>
                    <a:pt x="150" y="99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9" name="Freeform 571"/>
            <p:cNvSpPr>
              <a:spLocks noEditPoints="1"/>
            </p:cNvSpPr>
            <p:nvPr/>
          </p:nvSpPr>
          <p:spPr bwMode="auto">
            <a:xfrm>
              <a:off x="2393" y="1724"/>
              <a:ext cx="99" cy="218"/>
            </a:xfrm>
            <a:custGeom>
              <a:avLst/>
              <a:gdLst>
                <a:gd name="T0" fmla="*/ 33 w 99"/>
                <a:gd name="T1" fmla="*/ 218 h 218"/>
                <a:gd name="T2" fmla="*/ 34 w 99"/>
                <a:gd name="T3" fmla="*/ 82 h 218"/>
                <a:gd name="T4" fmla="*/ 67 w 99"/>
                <a:gd name="T5" fmla="*/ 83 h 218"/>
                <a:gd name="T6" fmla="*/ 66 w 99"/>
                <a:gd name="T7" fmla="*/ 218 h 218"/>
                <a:gd name="T8" fmla="*/ 33 w 99"/>
                <a:gd name="T9" fmla="*/ 218 h 218"/>
                <a:gd name="T10" fmla="*/ 0 w 99"/>
                <a:gd name="T11" fmla="*/ 99 h 218"/>
                <a:gd name="T12" fmla="*/ 50 w 99"/>
                <a:gd name="T13" fmla="*/ 0 h 218"/>
                <a:gd name="T14" fmla="*/ 99 w 99"/>
                <a:gd name="T15" fmla="*/ 99 h 218"/>
                <a:gd name="T16" fmla="*/ 0 w 99"/>
                <a:gd name="T17" fmla="*/ 99 h 2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9"/>
                <a:gd name="T28" fmla="*/ 0 h 218"/>
                <a:gd name="T29" fmla="*/ 99 w 99"/>
                <a:gd name="T30" fmla="*/ 218 h 2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9" h="218">
                  <a:moveTo>
                    <a:pt x="33" y="218"/>
                  </a:moveTo>
                  <a:lnTo>
                    <a:pt x="34" y="82"/>
                  </a:lnTo>
                  <a:lnTo>
                    <a:pt x="67" y="83"/>
                  </a:lnTo>
                  <a:lnTo>
                    <a:pt x="66" y="218"/>
                  </a:lnTo>
                  <a:lnTo>
                    <a:pt x="33" y="218"/>
                  </a:lnTo>
                  <a:close/>
                  <a:moveTo>
                    <a:pt x="0" y="99"/>
                  </a:moveTo>
                  <a:lnTo>
                    <a:pt x="50" y="0"/>
                  </a:lnTo>
                  <a:lnTo>
                    <a:pt x="99" y="99"/>
                  </a:lnTo>
                  <a:lnTo>
                    <a:pt x="0" y="99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0" name="Freeform 572"/>
            <p:cNvSpPr>
              <a:spLocks noEditPoints="1"/>
            </p:cNvSpPr>
            <p:nvPr/>
          </p:nvSpPr>
          <p:spPr bwMode="auto">
            <a:xfrm>
              <a:off x="2443" y="1675"/>
              <a:ext cx="249" cy="99"/>
            </a:xfrm>
            <a:custGeom>
              <a:avLst/>
              <a:gdLst>
                <a:gd name="T0" fmla="*/ 249 w 249"/>
                <a:gd name="T1" fmla="*/ 65 h 99"/>
                <a:gd name="T2" fmla="*/ 82 w 249"/>
                <a:gd name="T3" fmla="*/ 66 h 99"/>
                <a:gd name="T4" fmla="*/ 82 w 249"/>
                <a:gd name="T5" fmla="*/ 33 h 99"/>
                <a:gd name="T6" fmla="*/ 248 w 249"/>
                <a:gd name="T7" fmla="*/ 32 h 99"/>
                <a:gd name="T8" fmla="*/ 249 w 249"/>
                <a:gd name="T9" fmla="*/ 65 h 99"/>
                <a:gd name="T10" fmla="*/ 99 w 249"/>
                <a:gd name="T11" fmla="*/ 99 h 99"/>
                <a:gd name="T12" fmla="*/ 0 w 249"/>
                <a:gd name="T13" fmla="*/ 50 h 99"/>
                <a:gd name="T14" fmla="*/ 98 w 249"/>
                <a:gd name="T15" fmla="*/ 0 h 99"/>
                <a:gd name="T16" fmla="*/ 99 w 249"/>
                <a:gd name="T17" fmla="*/ 99 h 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9"/>
                <a:gd name="T28" fmla="*/ 0 h 99"/>
                <a:gd name="T29" fmla="*/ 249 w 249"/>
                <a:gd name="T30" fmla="*/ 99 h 9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9" h="99">
                  <a:moveTo>
                    <a:pt x="249" y="65"/>
                  </a:moveTo>
                  <a:lnTo>
                    <a:pt x="82" y="66"/>
                  </a:lnTo>
                  <a:lnTo>
                    <a:pt x="82" y="33"/>
                  </a:lnTo>
                  <a:lnTo>
                    <a:pt x="248" y="32"/>
                  </a:lnTo>
                  <a:lnTo>
                    <a:pt x="249" y="65"/>
                  </a:lnTo>
                  <a:close/>
                  <a:moveTo>
                    <a:pt x="99" y="99"/>
                  </a:moveTo>
                  <a:lnTo>
                    <a:pt x="0" y="50"/>
                  </a:lnTo>
                  <a:lnTo>
                    <a:pt x="98" y="0"/>
                  </a:lnTo>
                  <a:lnTo>
                    <a:pt x="99" y="99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1" name="Freeform 573"/>
            <p:cNvSpPr>
              <a:spLocks noEditPoints="1"/>
            </p:cNvSpPr>
            <p:nvPr/>
          </p:nvSpPr>
          <p:spPr bwMode="auto">
            <a:xfrm>
              <a:off x="2393" y="1474"/>
              <a:ext cx="99" cy="250"/>
            </a:xfrm>
            <a:custGeom>
              <a:avLst/>
              <a:gdLst>
                <a:gd name="T0" fmla="*/ 67 w 99"/>
                <a:gd name="T1" fmla="*/ 0 h 250"/>
                <a:gd name="T2" fmla="*/ 66 w 99"/>
                <a:gd name="T3" fmla="*/ 168 h 250"/>
                <a:gd name="T4" fmla="*/ 33 w 99"/>
                <a:gd name="T5" fmla="*/ 167 h 250"/>
                <a:gd name="T6" fmla="*/ 34 w 99"/>
                <a:gd name="T7" fmla="*/ 0 h 250"/>
                <a:gd name="T8" fmla="*/ 67 w 99"/>
                <a:gd name="T9" fmla="*/ 0 h 250"/>
                <a:gd name="T10" fmla="*/ 99 w 99"/>
                <a:gd name="T11" fmla="*/ 151 h 250"/>
                <a:gd name="T12" fmla="*/ 50 w 99"/>
                <a:gd name="T13" fmla="*/ 250 h 250"/>
                <a:gd name="T14" fmla="*/ 0 w 99"/>
                <a:gd name="T15" fmla="*/ 151 h 250"/>
                <a:gd name="T16" fmla="*/ 99 w 99"/>
                <a:gd name="T17" fmla="*/ 151 h 2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9"/>
                <a:gd name="T28" fmla="*/ 0 h 250"/>
                <a:gd name="T29" fmla="*/ 99 w 99"/>
                <a:gd name="T30" fmla="*/ 250 h 25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9" h="250">
                  <a:moveTo>
                    <a:pt x="67" y="0"/>
                  </a:moveTo>
                  <a:lnTo>
                    <a:pt x="66" y="168"/>
                  </a:lnTo>
                  <a:lnTo>
                    <a:pt x="33" y="167"/>
                  </a:lnTo>
                  <a:lnTo>
                    <a:pt x="34" y="0"/>
                  </a:lnTo>
                  <a:lnTo>
                    <a:pt x="67" y="0"/>
                  </a:lnTo>
                  <a:close/>
                  <a:moveTo>
                    <a:pt x="99" y="151"/>
                  </a:moveTo>
                  <a:lnTo>
                    <a:pt x="50" y="250"/>
                  </a:lnTo>
                  <a:lnTo>
                    <a:pt x="0" y="151"/>
                  </a:lnTo>
                  <a:lnTo>
                    <a:pt x="99" y="151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Метод последовательной верхней релаксации </a:t>
            </a:r>
            <a:r>
              <a:rPr lang="en-US" sz="3200" dirty="0" smtClean="0">
                <a:latin typeface="Calibri" pitchFamily="34" charset="0"/>
                <a:ea typeface="Times New Roman"/>
              </a:rPr>
              <a:t>(SOR)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 dirty="0" smtClean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for(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= 1; 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&lt; L1-1; 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++) </a:t>
            </a:r>
          </a:p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   for(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j = 1; j &lt; L2-1; j++) </a:t>
            </a:r>
          </a:p>
          <a:p>
            <a:pPr>
              <a:lnSpc>
                <a:spcPct val="80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       A[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][j] = (A[i-1][j] + A[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][j-1] + A[i+1][j] + A[</a:t>
            </a:r>
            <a:r>
              <a:rPr lang="en-US" sz="2000" b="1" dirty="0" err="1" smtClean="0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</a:rPr>
              <a:t>][j+1]) / 4;</a:t>
            </a:r>
            <a:endParaRPr lang="ru-RU" sz="2000" b="1" dirty="0" smtClean="0">
              <a:solidFill>
                <a:srgbClr val="000000"/>
              </a:solidFill>
              <a:latin typeface="+mj-lt"/>
            </a:endParaRPr>
          </a:p>
          <a:p>
            <a:pPr algn="just">
              <a:spcAft>
                <a:spcPts val="0"/>
              </a:spcAft>
              <a:buNone/>
            </a:pPr>
            <a:endParaRPr lang="ru-RU" sz="2000" dirty="0">
              <a:latin typeface="+mj-lt"/>
              <a:ea typeface="Times New Roman"/>
            </a:endParaRPr>
          </a:p>
        </p:txBody>
      </p:sp>
      <p:pic>
        <p:nvPicPr>
          <p:cNvPr id="262" name="Picture 263" descr="Sor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9175" y="2420888"/>
            <a:ext cx="4779963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Метод последовательной верхней релаксации </a:t>
            </a:r>
            <a:r>
              <a:rPr lang="en-US" sz="3200" dirty="0" smtClean="0">
                <a:latin typeface="Calibri" pitchFamily="34" charset="0"/>
                <a:ea typeface="Times New Roman"/>
              </a:rPr>
              <a:t>(</a:t>
            </a:r>
            <a:r>
              <a:rPr lang="en-US" sz="3200" dirty="0" smtClean="0">
                <a:solidFill>
                  <a:srgbClr val="FF0000"/>
                </a:solidFill>
                <a:latin typeface="Calibri" pitchFamily="34" charset="0"/>
                <a:ea typeface="Times New Roman"/>
              </a:rPr>
              <a:t>SOR</a:t>
            </a:r>
            <a:r>
              <a:rPr lang="en-US" sz="3200" dirty="0" smtClean="0">
                <a:latin typeface="Calibri" pitchFamily="34" charset="0"/>
                <a:ea typeface="Times New Roman"/>
              </a:rPr>
              <a:t>)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graphicFrame>
        <p:nvGraphicFramePr>
          <p:cNvPr id="6" name="Group 3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783258"/>
              </p:ext>
            </p:extLst>
          </p:nvPr>
        </p:nvGraphicFramePr>
        <p:xfrm>
          <a:off x="200025" y="1125538"/>
          <a:ext cx="8943975" cy="4651248"/>
        </p:xfrm>
        <a:graphic>
          <a:graphicData uri="http://schemas.openxmlformats.org/drawingml/2006/table">
            <a:tbl>
              <a:tblPr/>
              <a:tblGrid>
                <a:gridCol w="4249014"/>
                <a:gridCol w="4694961"/>
              </a:tblGrid>
              <a:tr h="4402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 iam, numt, limit;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sync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[NUM_THREADS]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;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#pragma omp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parallel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rivate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iam,numt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,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imit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=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omp_get_thread_num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numt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=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omp_get_num_threads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limit=min(numt-1,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L2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isync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=0;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#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pragma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omp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barrier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for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i=1; i&lt;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L1-1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; i++)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if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((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&gt;0) &amp;&amp; (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&lt;=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limit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for (;isync[iam-1]==0;)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isync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[iam-1]=0;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#pragma omp for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schedule(static)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nowait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for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j=1; j&lt;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L2-1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; j++)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[i][j]=(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[i-1][j] +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[i][j-1] +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[i+1][j] +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   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A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[i][j+1])/4;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if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&lt;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limit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for (;isync[iam]==1;)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isync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iam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]=1;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}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Модель памяти в </a:t>
            </a:r>
            <a:r>
              <a:rPr lang="en-US" sz="3200" dirty="0" err="1" smtClean="0">
                <a:latin typeface="Calibri" pitchFamily="34" charset="0"/>
                <a:ea typeface="Times New Roman"/>
              </a:rPr>
              <a:t>OpenMP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4" name="Oval 1"/>
          <p:cNvSpPr>
            <a:spLocks noChangeArrowheads="1"/>
          </p:cNvSpPr>
          <p:nvPr/>
        </p:nvSpPr>
        <p:spPr bwMode="auto">
          <a:xfrm>
            <a:off x="461681" y="3217932"/>
            <a:ext cx="2592388" cy="2592388"/>
          </a:xfrm>
          <a:prstGeom prst="ellipse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822044" y="3578295"/>
            <a:ext cx="1871662" cy="1871662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00"/>
                </a:solidFill>
                <a:latin typeface="Arial" charset="0"/>
              </a:rPr>
              <a:t>001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1253844" y="4010095"/>
            <a:ext cx="1008062" cy="1008062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>
                <a:solidFill>
                  <a:srgbClr val="000000"/>
                </a:solidFill>
                <a:latin typeface="Arial" charset="0"/>
              </a:rPr>
              <a:t>Нить</a:t>
            </a:r>
          </a:p>
        </p:txBody>
      </p:sp>
      <p:sp>
        <p:nvSpPr>
          <p:cNvPr id="8" name="Freeform 10"/>
          <p:cNvSpPr>
            <a:spLocks noChangeArrowheads="1"/>
          </p:cNvSpPr>
          <p:nvPr/>
        </p:nvSpPr>
        <p:spPr bwMode="auto">
          <a:xfrm>
            <a:off x="2642906" y="1346270"/>
            <a:ext cx="3290888" cy="1871662"/>
          </a:xfrm>
          <a:custGeom>
            <a:avLst/>
            <a:gdLst>
              <a:gd name="T0" fmla="*/ 2147483647 w 2073"/>
              <a:gd name="T1" fmla="*/ 2147483647 h 1179"/>
              <a:gd name="T2" fmla="*/ 2147483647 w 2073"/>
              <a:gd name="T3" fmla="*/ 2147483647 h 1179"/>
              <a:gd name="T4" fmla="*/ 2147483647 w 2073"/>
              <a:gd name="T5" fmla="*/ 2147483647 h 1179"/>
              <a:gd name="T6" fmla="*/ 2147483647 w 2073"/>
              <a:gd name="T7" fmla="*/ 2147483647 h 1179"/>
              <a:gd name="T8" fmla="*/ 2147483647 w 2073"/>
              <a:gd name="T9" fmla="*/ 2147483647 h 1179"/>
              <a:gd name="T10" fmla="*/ 2147483647 w 2073"/>
              <a:gd name="T11" fmla="*/ 2147483647 h 1179"/>
              <a:gd name="T12" fmla="*/ 2147483647 w 2073"/>
              <a:gd name="T13" fmla="*/ 2147483647 h 1179"/>
              <a:gd name="T14" fmla="*/ 2147483647 w 2073"/>
              <a:gd name="T15" fmla="*/ 2147483647 h 1179"/>
              <a:gd name="T16" fmla="*/ 2147483647 w 2073"/>
              <a:gd name="T17" fmla="*/ 2147483647 h 1179"/>
              <a:gd name="T18" fmla="*/ 2147483647 w 2073"/>
              <a:gd name="T19" fmla="*/ 2147483647 h 1179"/>
              <a:gd name="T20" fmla="*/ 2147483647 w 2073"/>
              <a:gd name="T21" fmla="*/ 2147483647 h 1179"/>
              <a:gd name="T22" fmla="*/ 2147483647 w 2073"/>
              <a:gd name="T23" fmla="*/ 2147483647 h 1179"/>
              <a:gd name="T24" fmla="*/ 2147483647 w 2073"/>
              <a:gd name="T25" fmla="*/ 2147483647 h 1179"/>
              <a:gd name="T26" fmla="*/ 2147483647 w 2073"/>
              <a:gd name="T27" fmla="*/ 2147483647 h 1179"/>
              <a:gd name="T28" fmla="*/ 2147483647 w 2073"/>
              <a:gd name="T29" fmla="*/ 2147483647 h 1179"/>
              <a:gd name="T30" fmla="*/ 2147483647 w 2073"/>
              <a:gd name="T31" fmla="*/ 2147483647 h 1179"/>
              <a:gd name="T32" fmla="*/ 2147483647 w 2073"/>
              <a:gd name="T33" fmla="*/ 2147483647 h 1179"/>
              <a:gd name="T34" fmla="*/ 2147483647 w 2073"/>
              <a:gd name="T35" fmla="*/ 2147483647 h 1179"/>
              <a:gd name="T36" fmla="*/ 2147483647 w 2073"/>
              <a:gd name="T37" fmla="*/ 2147483647 h 117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073"/>
              <a:gd name="T58" fmla="*/ 0 h 1179"/>
              <a:gd name="T59" fmla="*/ 2073 w 2073"/>
              <a:gd name="T60" fmla="*/ 1179 h 117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073" h="1179">
                <a:moveTo>
                  <a:pt x="29" y="645"/>
                </a:moveTo>
                <a:cubicBezTo>
                  <a:pt x="0" y="573"/>
                  <a:pt x="44" y="501"/>
                  <a:pt x="64" y="438"/>
                </a:cubicBezTo>
                <a:cubicBezTo>
                  <a:pt x="84" y="375"/>
                  <a:pt x="97" y="314"/>
                  <a:pt x="150" y="266"/>
                </a:cubicBezTo>
                <a:cubicBezTo>
                  <a:pt x="203" y="218"/>
                  <a:pt x="296" y="162"/>
                  <a:pt x="380" y="151"/>
                </a:cubicBezTo>
                <a:cubicBezTo>
                  <a:pt x="464" y="140"/>
                  <a:pt x="554" y="204"/>
                  <a:pt x="652" y="197"/>
                </a:cubicBezTo>
                <a:cubicBezTo>
                  <a:pt x="750" y="190"/>
                  <a:pt x="863" y="114"/>
                  <a:pt x="969" y="106"/>
                </a:cubicBezTo>
                <a:cubicBezTo>
                  <a:pt x="1075" y="98"/>
                  <a:pt x="1159" y="166"/>
                  <a:pt x="1287" y="151"/>
                </a:cubicBezTo>
                <a:cubicBezTo>
                  <a:pt x="1415" y="136"/>
                  <a:pt x="1619" y="0"/>
                  <a:pt x="1740" y="15"/>
                </a:cubicBezTo>
                <a:cubicBezTo>
                  <a:pt x="1861" y="30"/>
                  <a:pt x="1960" y="151"/>
                  <a:pt x="2013" y="242"/>
                </a:cubicBezTo>
                <a:cubicBezTo>
                  <a:pt x="2066" y="333"/>
                  <a:pt x="2073" y="447"/>
                  <a:pt x="2058" y="560"/>
                </a:cubicBezTo>
                <a:cubicBezTo>
                  <a:pt x="2043" y="673"/>
                  <a:pt x="2005" y="831"/>
                  <a:pt x="1922" y="922"/>
                </a:cubicBezTo>
                <a:cubicBezTo>
                  <a:pt x="1839" y="1013"/>
                  <a:pt x="1665" y="1081"/>
                  <a:pt x="1559" y="1104"/>
                </a:cubicBezTo>
                <a:cubicBezTo>
                  <a:pt x="1453" y="1127"/>
                  <a:pt x="1363" y="1052"/>
                  <a:pt x="1287" y="1059"/>
                </a:cubicBezTo>
                <a:cubicBezTo>
                  <a:pt x="1211" y="1066"/>
                  <a:pt x="1161" y="1129"/>
                  <a:pt x="1105" y="1149"/>
                </a:cubicBezTo>
                <a:cubicBezTo>
                  <a:pt x="1049" y="1169"/>
                  <a:pt x="1025" y="1178"/>
                  <a:pt x="949" y="1178"/>
                </a:cubicBezTo>
                <a:cubicBezTo>
                  <a:pt x="873" y="1178"/>
                  <a:pt x="747" y="1179"/>
                  <a:pt x="648" y="1152"/>
                </a:cubicBezTo>
                <a:cubicBezTo>
                  <a:pt x="549" y="1125"/>
                  <a:pt x="425" y="1061"/>
                  <a:pt x="356" y="1014"/>
                </a:cubicBezTo>
                <a:cubicBezTo>
                  <a:pt x="287" y="967"/>
                  <a:pt x="290" y="929"/>
                  <a:pt x="236" y="868"/>
                </a:cubicBezTo>
                <a:cubicBezTo>
                  <a:pt x="182" y="807"/>
                  <a:pt x="43" y="696"/>
                  <a:pt x="29" y="645"/>
                </a:cubicBezTo>
                <a:close/>
              </a:path>
            </a:pathLst>
          </a:custGeom>
          <a:solidFill>
            <a:srgbClr val="FFFF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WordArt 11"/>
          <p:cNvSpPr>
            <a:spLocks noChangeArrowheads="1" noChangeShapeType="1" noTextEdit="1"/>
          </p:cNvSpPr>
          <p:nvPr/>
        </p:nvSpPr>
        <p:spPr bwMode="auto">
          <a:xfrm>
            <a:off x="1037944" y="3794195"/>
            <a:ext cx="1439862" cy="15113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95468"/>
              </a:avLst>
            </a:prstTxWarp>
          </a:bodyPr>
          <a:lstStyle/>
          <a:p>
            <a:pPr algn="ctr"/>
            <a:r>
              <a:rPr lang="ru-RU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Кэш общих переменных</a:t>
            </a:r>
          </a:p>
        </p:txBody>
      </p:sp>
      <p:sp>
        <p:nvSpPr>
          <p:cNvPr id="10" name="WordArt 12"/>
          <p:cNvSpPr>
            <a:spLocks noChangeArrowheads="1" noChangeShapeType="1" noTextEdit="1"/>
          </p:cNvSpPr>
          <p:nvPr/>
        </p:nvSpPr>
        <p:spPr bwMode="auto">
          <a:xfrm>
            <a:off x="3443006" y="2192407"/>
            <a:ext cx="177165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Общая память</a:t>
            </a:r>
          </a:p>
        </p:txBody>
      </p:sp>
      <p:sp>
        <p:nvSpPr>
          <p:cNvPr id="11" name="WordArt 13"/>
          <p:cNvSpPr>
            <a:spLocks noChangeArrowheads="1" noChangeShapeType="1" noTextEdit="1"/>
          </p:cNvSpPr>
          <p:nvPr/>
        </p:nvSpPr>
        <p:spPr bwMode="auto">
          <a:xfrm rot="21480000">
            <a:off x="822044" y="3432245"/>
            <a:ext cx="1873250" cy="129698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97012"/>
              </a:avLst>
            </a:prstTxWarp>
          </a:bodyPr>
          <a:lstStyle/>
          <a:p>
            <a:pPr algn="ctr"/>
            <a:r>
              <a:rPr lang="en-US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Private-</a:t>
            </a:r>
            <a:r>
              <a:rPr lang="ru-RU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переменные</a:t>
            </a:r>
          </a:p>
        </p:txBody>
      </p:sp>
      <p:sp>
        <p:nvSpPr>
          <p:cNvPr id="12" name="AutoShape 14"/>
          <p:cNvSpPr>
            <a:spLocks noChangeArrowheads="1"/>
          </p:cNvSpPr>
          <p:nvPr/>
        </p:nvSpPr>
        <p:spPr bwMode="auto">
          <a:xfrm rot="10620000">
            <a:off x="461681" y="3216345"/>
            <a:ext cx="2592388" cy="259556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912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3016" y="11757"/>
                </a:moveTo>
                <a:cubicBezTo>
                  <a:pt x="2977" y="11440"/>
                  <a:pt x="2958" y="11120"/>
                  <a:pt x="2958" y="10800"/>
                </a:cubicBezTo>
                <a:cubicBezTo>
                  <a:pt x="2958" y="6468"/>
                  <a:pt x="6468" y="2958"/>
                  <a:pt x="10800" y="2958"/>
                </a:cubicBezTo>
                <a:cubicBezTo>
                  <a:pt x="15131" y="2958"/>
                  <a:pt x="18642" y="6468"/>
                  <a:pt x="18642" y="10800"/>
                </a:cubicBezTo>
                <a:cubicBezTo>
                  <a:pt x="18642" y="11120"/>
                  <a:pt x="18622" y="11440"/>
                  <a:pt x="18583" y="11757"/>
                </a:cubicBezTo>
                <a:lnTo>
                  <a:pt x="21519" y="12119"/>
                </a:lnTo>
                <a:cubicBezTo>
                  <a:pt x="21572" y="11681"/>
                  <a:pt x="21600" y="11240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240"/>
                  <a:pt x="27" y="11681"/>
                  <a:pt x="80" y="12119"/>
                </a:cubicBezTo>
                <a:close/>
              </a:path>
            </a:pathLst>
          </a:cu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WordArt 15"/>
          <p:cNvSpPr>
            <a:spLocks noChangeArrowheads="1" noChangeShapeType="1" noTextEdit="1"/>
          </p:cNvSpPr>
          <p:nvPr/>
        </p:nvSpPr>
        <p:spPr bwMode="auto">
          <a:xfrm>
            <a:off x="677581" y="3576707"/>
            <a:ext cx="2160588" cy="208915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Threadprivate-</a:t>
            </a:r>
            <a:r>
              <a:rPr lang="ru-RU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переменные</a:t>
            </a:r>
          </a:p>
        </p:txBody>
      </p:sp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3485869" y="3505270"/>
            <a:ext cx="2592387" cy="2592387"/>
          </a:xfrm>
          <a:prstGeom prst="ellipse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3846231" y="3865632"/>
            <a:ext cx="1871663" cy="1871663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00"/>
                </a:solidFill>
                <a:latin typeface="Arial" charset="0"/>
              </a:rPr>
              <a:t>001</a:t>
            </a:r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4278031" y="4297432"/>
            <a:ext cx="1008063" cy="1008063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>
                <a:solidFill>
                  <a:srgbClr val="000000"/>
                </a:solidFill>
                <a:latin typeface="Arial" charset="0"/>
              </a:rPr>
              <a:t>Нить</a:t>
            </a:r>
          </a:p>
        </p:txBody>
      </p:sp>
      <p:sp>
        <p:nvSpPr>
          <p:cNvPr id="17" name="WordArt 19"/>
          <p:cNvSpPr>
            <a:spLocks noChangeArrowheads="1" noChangeShapeType="1" noTextEdit="1"/>
          </p:cNvSpPr>
          <p:nvPr/>
        </p:nvSpPr>
        <p:spPr bwMode="auto">
          <a:xfrm>
            <a:off x="4062131" y="4081532"/>
            <a:ext cx="1439863" cy="15113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95468"/>
              </a:avLst>
            </a:prstTxWarp>
          </a:bodyPr>
          <a:lstStyle/>
          <a:p>
            <a:pPr algn="ctr"/>
            <a:r>
              <a:rPr lang="ru-RU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Кэш общих переменных</a:t>
            </a:r>
          </a:p>
        </p:txBody>
      </p:sp>
      <p:sp>
        <p:nvSpPr>
          <p:cNvPr id="18" name="WordArt 20"/>
          <p:cNvSpPr>
            <a:spLocks noChangeArrowheads="1" noChangeShapeType="1" noTextEdit="1"/>
          </p:cNvSpPr>
          <p:nvPr/>
        </p:nvSpPr>
        <p:spPr bwMode="auto">
          <a:xfrm rot="21480000">
            <a:off x="3846231" y="3719582"/>
            <a:ext cx="1873250" cy="12969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97012"/>
              </a:avLst>
            </a:prstTxWarp>
          </a:bodyPr>
          <a:lstStyle/>
          <a:p>
            <a:pPr algn="ctr"/>
            <a:r>
              <a:rPr lang="en-US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Private-</a:t>
            </a:r>
            <a:r>
              <a:rPr lang="ru-RU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переменные</a:t>
            </a:r>
          </a:p>
        </p:txBody>
      </p:sp>
      <p:sp>
        <p:nvSpPr>
          <p:cNvPr id="19" name="AutoShape 21"/>
          <p:cNvSpPr>
            <a:spLocks noChangeArrowheads="1"/>
          </p:cNvSpPr>
          <p:nvPr/>
        </p:nvSpPr>
        <p:spPr bwMode="auto">
          <a:xfrm rot="10620000">
            <a:off x="3485869" y="3503682"/>
            <a:ext cx="2592387" cy="25955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912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3016" y="11757"/>
                </a:moveTo>
                <a:cubicBezTo>
                  <a:pt x="2977" y="11440"/>
                  <a:pt x="2958" y="11120"/>
                  <a:pt x="2958" y="10800"/>
                </a:cubicBezTo>
                <a:cubicBezTo>
                  <a:pt x="2958" y="6468"/>
                  <a:pt x="6468" y="2958"/>
                  <a:pt x="10800" y="2958"/>
                </a:cubicBezTo>
                <a:cubicBezTo>
                  <a:pt x="15131" y="2958"/>
                  <a:pt x="18642" y="6468"/>
                  <a:pt x="18642" y="10800"/>
                </a:cubicBezTo>
                <a:cubicBezTo>
                  <a:pt x="18642" y="11120"/>
                  <a:pt x="18622" y="11440"/>
                  <a:pt x="18583" y="11757"/>
                </a:cubicBezTo>
                <a:lnTo>
                  <a:pt x="21519" y="12119"/>
                </a:lnTo>
                <a:cubicBezTo>
                  <a:pt x="21572" y="11681"/>
                  <a:pt x="21600" y="11240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240"/>
                  <a:pt x="27" y="11681"/>
                  <a:pt x="80" y="12119"/>
                </a:cubicBezTo>
                <a:close/>
              </a:path>
            </a:pathLst>
          </a:cu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WordArt 22"/>
          <p:cNvSpPr>
            <a:spLocks noChangeArrowheads="1" noChangeShapeType="1" noTextEdit="1"/>
          </p:cNvSpPr>
          <p:nvPr/>
        </p:nvSpPr>
        <p:spPr bwMode="auto">
          <a:xfrm>
            <a:off x="3701769" y="3864045"/>
            <a:ext cx="2160587" cy="208915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Threadprivate-</a:t>
            </a:r>
            <a:r>
              <a:rPr lang="ru-RU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переменные</a:t>
            </a:r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 flipV="1">
            <a:off x="1901544" y="2495620"/>
            <a:ext cx="2160587" cy="1876425"/>
          </a:xfrm>
          <a:prstGeom prst="line">
            <a:avLst/>
          </a:prstGeom>
          <a:noFill/>
          <a:ln w="76320">
            <a:solidFill>
              <a:srgbClr val="00FFFF"/>
            </a:solidFill>
            <a:prstDash val="sysDot"/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" name="Oval 24"/>
          <p:cNvSpPr>
            <a:spLocks noChangeArrowheads="1"/>
          </p:cNvSpPr>
          <p:nvPr/>
        </p:nvSpPr>
        <p:spPr bwMode="auto">
          <a:xfrm>
            <a:off x="6294156" y="2428945"/>
            <a:ext cx="2592388" cy="2592387"/>
          </a:xfrm>
          <a:prstGeom prst="ellipse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>
            <a:off x="6654519" y="2789307"/>
            <a:ext cx="1871662" cy="1871663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00"/>
                </a:solidFill>
                <a:latin typeface="Arial" charset="0"/>
              </a:rPr>
              <a:t>001</a:t>
            </a:r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>
            <a:off x="7086319" y="3221107"/>
            <a:ext cx="1008062" cy="1008063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>
                <a:solidFill>
                  <a:srgbClr val="000000"/>
                </a:solidFill>
                <a:latin typeface="Arial" charset="0"/>
              </a:rPr>
              <a:t>Нить</a:t>
            </a:r>
          </a:p>
        </p:txBody>
      </p:sp>
      <p:sp>
        <p:nvSpPr>
          <p:cNvPr id="25" name="WordArt 27"/>
          <p:cNvSpPr>
            <a:spLocks noChangeArrowheads="1" noChangeShapeType="1" noTextEdit="1"/>
          </p:cNvSpPr>
          <p:nvPr/>
        </p:nvSpPr>
        <p:spPr bwMode="auto">
          <a:xfrm>
            <a:off x="6870419" y="3005207"/>
            <a:ext cx="1439862" cy="15113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95468"/>
              </a:avLst>
            </a:prstTxWarp>
          </a:bodyPr>
          <a:lstStyle/>
          <a:p>
            <a:pPr algn="ctr"/>
            <a:r>
              <a:rPr lang="ru-RU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Кэш общих переменных</a:t>
            </a:r>
          </a:p>
        </p:txBody>
      </p:sp>
      <p:sp>
        <p:nvSpPr>
          <p:cNvPr id="26" name="WordArt 28"/>
          <p:cNvSpPr>
            <a:spLocks noChangeArrowheads="1" noChangeShapeType="1" noTextEdit="1"/>
          </p:cNvSpPr>
          <p:nvPr/>
        </p:nvSpPr>
        <p:spPr bwMode="auto">
          <a:xfrm rot="21480000">
            <a:off x="6654519" y="2644845"/>
            <a:ext cx="1873250" cy="129698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97012"/>
              </a:avLst>
            </a:prstTxWarp>
          </a:bodyPr>
          <a:lstStyle/>
          <a:p>
            <a:pPr algn="ctr"/>
            <a:r>
              <a:rPr lang="en-US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Private-</a:t>
            </a:r>
            <a:r>
              <a:rPr lang="ru-RU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переменные</a:t>
            </a:r>
          </a:p>
        </p:txBody>
      </p:sp>
      <p:sp>
        <p:nvSpPr>
          <p:cNvPr id="27" name="AutoShape 29"/>
          <p:cNvSpPr>
            <a:spLocks noChangeArrowheads="1"/>
          </p:cNvSpPr>
          <p:nvPr/>
        </p:nvSpPr>
        <p:spPr bwMode="auto">
          <a:xfrm rot="10620000">
            <a:off x="6294156" y="2427357"/>
            <a:ext cx="2592388" cy="25955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912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3016" y="11757"/>
                </a:moveTo>
                <a:cubicBezTo>
                  <a:pt x="2977" y="11440"/>
                  <a:pt x="2958" y="11120"/>
                  <a:pt x="2958" y="10800"/>
                </a:cubicBezTo>
                <a:cubicBezTo>
                  <a:pt x="2958" y="6468"/>
                  <a:pt x="6468" y="2958"/>
                  <a:pt x="10800" y="2958"/>
                </a:cubicBezTo>
                <a:cubicBezTo>
                  <a:pt x="15131" y="2958"/>
                  <a:pt x="18642" y="6468"/>
                  <a:pt x="18642" y="10800"/>
                </a:cubicBezTo>
                <a:cubicBezTo>
                  <a:pt x="18642" y="11120"/>
                  <a:pt x="18622" y="11440"/>
                  <a:pt x="18583" y="11757"/>
                </a:cubicBezTo>
                <a:lnTo>
                  <a:pt x="21519" y="12119"/>
                </a:lnTo>
                <a:cubicBezTo>
                  <a:pt x="21572" y="11681"/>
                  <a:pt x="21600" y="11240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240"/>
                  <a:pt x="27" y="11681"/>
                  <a:pt x="80" y="12119"/>
                </a:cubicBezTo>
                <a:close/>
              </a:path>
            </a:pathLst>
          </a:cu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WordArt 30"/>
          <p:cNvSpPr>
            <a:spLocks noChangeArrowheads="1" noChangeShapeType="1" noTextEdit="1"/>
          </p:cNvSpPr>
          <p:nvPr/>
        </p:nvSpPr>
        <p:spPr bwMode="auto">
          <a:xfrm>
            <a:off x="6510056" y="2787720"/>
            <a:ext cx="2160588" cy="208915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Threadprivate-</a:t>
            </a:r>
            <a:r>
              <a:rPr lang="ru-RU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переменные</a:t>
            </a:r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H="1" flipV="1">
            <a:off x="4420906" y="2495620"/>
            <a:ext cx="3098800" cy="1155700"/>
          </a:xfrm>
          <a:prstGeom prst="line">
            <a:avLst/>
          </a:prstGeom>
          <a:noFill/>
          <a:ln w="76320">
            <a:solidFill>
              <a:srgbClr val="00FFFF"/>
            </a:solidFill>
            <a:prstDash val="sysDot"/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 flipH="1" flipV="1">
            <a:off x="4276444" y="2640082"/>
            <a:ext cx="508000" cy="2019300"/>
          </a:xfrm>
          <a:prstGeom prst="line">
            <a:avLst/>
          </a:prstGeom>
          <a:noFill/>
          <a:ln w="76320">
            <a:solidFill>
              <a:srgbClr val="00FFFF"/>
            </a:solidFill>
            <a:prstDash val="sysDot"/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Модель памяти в </a:t>
            </a:r>
            <a:r>
              <a:rPr lang="en-US" sz="3200" dirty="0" err="1" smtClean="0">
                <a:latin typeface="Calibri" pitchFamily="34" charset="0"/>
                <a:ea typeface="Times New Roman"/>
              </a:rPr>
              <a:t>OpenMP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31" name="Oval 1"/>
          <p:cNvSpPr>
            <a:spLocks noChangeArrowheads="1"/>
          </p:cNvSpPr>
          <p:nvPr/>
        </p:nvSpPr>
        <p:spPr bwMode="auto">
          <a:xfrm>
            <a:off x="827584" y="3789363"/>
            <a:ext cx="1871663" cy="1871662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00"/>
                </a:solidFill>
                <a:latin typeface="Arial" charset="0"/>
              </a:rPr>
              <a:t>001</a:t>
            </a: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1259384" y="4221163"/>
            <a:ext cx="1008063" cy="1008062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000000"/>
                </a:solidFill>
                <a:latin typeface="Arial" charset="0"/>
              </a:rPr>
              <a:t>Нить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 0</a:t>
            </a:r>
          </a:p>
        </p:txBody>
      </p:sp>
      <p:sp>
        <p:nvSpPr>
          <p:cNvPr id="33" name="Freeform 9"/>
          <p:cNvSpPr>
            <a:spLocks noChangeArrowheads="1"/>
          </p:cNvSpPr>
          <p:nvPr/>
        </p:nvSpPr>
        <p:spPr bwMode="auto">
          <a:xfrm>
            <a:off x="2648447" y="1628775"/>
            <a:ext cx="3290887" cy="1871663"/>
          </a:xfrm>
          <a:custGeom>
            <a:avLst/>
            <a:gdLst>
              <a:gd name="T0" fmla="*/ 2147483647 w 2073"/>
              <a:gd name="T1" fmla="*/ 2147483647 h 1179"/>
              <a:gd name="T2" fmla="*/ 2147483647 w 2073"/>
              <a:gd name="T3" fmla="*/ 2147483647 h 1179"/>
              <a:gd name="T4" fmla="*/ 2147483647 w 2073"/>
              <a:gd name="T5" fmla="*/ 2147483647 h 1179"/>
              <a:gd name="T6" fmla="*/ 2147483647 w 2073"/>
              <a:gd name="T7" fmla="*/ 2147483647 h 1179"/>
              <a:gd name="T8" fmla="*/ 2147483647 w 2073"/>
              <a:gd name="T9" fmla="*/ 2147483647 h 1179"/>
              <a:gd name="T10" fmla="*/ 2147483647 w 2073"/>
              <a:gd name="T11" fmla="*/ 2147483647 h 1179"/>
              <a:gd name="T12" fmla="*/ 2147483647 w 2073"/>
              <a:gd name="T13" fmla="*/ 2147483647 h 1179"/>
              <a:gd name="T14" fmla="*/ 2147483647 w 2073"/>
              <a:gd name="T15" fmla="*/ 2147483647 h 1179"/>
              <a:gd name="T16" fmla="*/ 2147483647 w 2073"/>
              <a:gd name="T17" fmla="*/ 2147483647 h 1179"/>
              <a:gd name="T18" fmla="*/ 2147483647 w 2073"/>
              <a:gd name="T19" fmla="*/ 2147483647 h 1179"/>
              <a:gd name="T20" fmla="*/ 2147483647 w 2073"/>
              <a:gd name="T21" fmla="*/ 2147483647 h 1179"/>
              <a:gd name="T22" fmla="*/ 2147483647 w 2073"/>
              <a:gd name="T23" fmla="*/ 2147483647 h 1179"/>
              <a:gd name="T24" fmla="*/ 2147483647 w 2073"/>
              <a:gd name="T25" fmla="*/ 2147483647 h 1179"/>
              <a:gd name="T26" fmla="*/ 2147483647 w 2073"/>
              <a:gd name="T27" fmla="*/ 2147483647 h 1179"/>
              <a:gd name="T28" fmla="*/ 2147483647 w 2073"/>
              <a:gd name="T29" fmla="*/ 2147483647 h 1179"/>
              <a:gd name="T30" fmla="*/ 2147483647 w 2073"/>
              <a:gd name="T31" fmla="*/ 2147483647 h 1179"/>
              <a:gd name="T32" fmla="*/ 2147483647 w 2073"/>
              <a:gd name="T33" fmla="*/ 2147483647 h 1179"/>
              <a:gd name="T34" fmla="*/ 2147483647 w 2073"/>
              <a:gd name="T35" fmla="*/ 2147483647 h 1179"/>
              <a:gd name="T36" fmla="*/ 2147483647 w 2073"/>
              <a:gd name="T37" fmla="*/ 2147483647 h 117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073"/>
              <a:gd name="T58" fmla="*/ 0 h 1179"/>
              <a:gd name="T59" fmla="*/ 2073 w 2073"/>
              <a:gd name="T60" fmla="*/ 1179 h 117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073" h="1179">
                <a:moveTo>
                  <a:pt x="29" y="645"/>
                </a:moveTo>
                <a:cubicBezTo>
                  <a:pt x="0" y="573"/>
                  <a:pt x="44" y="501"/>
                  <a:pt x="64" y="438"/>
                </a:cubicBezTo>
                <a:cubicBezTo>
                  <a:pt x="84" y="375"/>
                  <a:pt x="97" y="314"/>
                  <a:pt x="150" y="266"/>
                </a:cubicBezTo>
                <a:cubicBezTo>
                  <a:pt x="203" y="218"/>
                  <a:pt x="296" y="162"/>
                  <a:pt x="380" y="151"/>
                </a:cubicBezTo>
                <a:cubicBezTo>
                  <a:pt x="464" y="140"/>
                  <a:pt x="554" y="204"/>
                  <a:pt x="652" y="197"/>
                </a:cubicBezTo>
                <a:cubicBezTo>
                  <a:pt x="750" y="190"/>
                  <a:pt x="863" y="114"/>
                  <a:pt x="969" y="106"/>
                </a:cubicBezTo>
                <a:cubicBezTo>
                  <a:pt x="1075" y="98"/>
                  <a:pt x="1159" y="166"/>
                  <a:pt x="1287" y="151"/>
                </a:cubicBezTo>
                <a:cubicBezTo>
                  <a:pt x="1415" y="136"/>
                  <a:pt x="1619" y="0"/>
                  <a:pt x="1740" y="15"/>
                </a:cubicBezTo>
                <a:cubicBezTo>
                  <a:pt x="1861" y="30"/>
                  <a:pt x="1960" y="151"/>
                  <a:pt x="2013" y="242"/>
                </a:cubicBezTo>
                <a:cubicBezTo>
                  <a:pt x="2066" y="333"/>
                  <a:pt x="2073" y="447"/>
                  <a:pt x="2058" y="560"/>
                </a:cubicBezTo>
                <a:cubicBezTo>
                  <a:pt x="2043" y="673"/>
                  <a:pt x="2005" y="831"/>
                  <a:pt x="1922" y="922"/>
                </a:cubicBezTo>
                <a:cubicBezTo>
                  <a:pt x="1839" y="1013"/>
                  <a:pt x="1665" y="1081"/>
                  <a:pt x="1559" y="1104"/>
                </a:cubicBezTo>
                <a:cubicBezTo>
                  <a:pt x="1453" y="1127"/>
                  <a:pt x="1363" y="1052"/>
                  <a:pt x="1287" y="1059"/>
                </a:cubicBezTo>
                <a:cubicBezTo>
                  <a:pt x="1211" y="1066"/>
                  <a:pt x="1161" y="1129"/>
                  <a:pt x="1105" y="1149"/>
                </a:cubicBezTo>
                <a:cubicBezTo>
                  <a:pt x="1049" y="1169"/>
                  <a:pt x="1025" y="1178"/>
                  <a:pt x="949" y="1178"/>
                </a:cubicBezTo>
                <a:cubicBezTo>
                  <a:pt x="873" y="1178"/>
                  <a:pt x="747" y="1179"/>
                  <a:pt x="648" y="1152"/>
                </a:cubicBezTo>
                <a:cubicBezTo>
                  <a:pt x="549" y="1125"/>
                  <a:pt x="425" y="1061"/>
                  <a:pt x="356" y="1014"/>
                </a:cubicBezTo>
                <a:cubicBezTo>
                  <a:pt x="287" y="967"/>
                  <a:pt x="290" y="929"/>
                  <a:pt x="236" y="868"/>
                </a:cubicBezTo>
                <a:cubicBezTo>
                  <a:pt x="182" y="807"/>
                  <a:pt x="43" y="696"/>
                  <a:pt x="29" y="645"/>
                </a:cubicBezTo>
                <a:close/>
              </a:path>
            </a:pathLst>
          </a:custGeom>
          <a:solidFill>
            <a:srgbClr val="FFFF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WordArt 10"/>
          <p:cNvSpPr>
            <a:spLocks noChangeArrowheads="1" noChangeShapeType="1" noTextEdit="1"/>
          </p:cNvSpPr>
          <p:nvPr/>
        </p:nvSpPr>
        <p:spPr bwMode="auto">
          <a:xfrm>
            <a:off x="3448547" y="2403475"/>
            <a:ext cx="177165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Общая память</a:t>
            </a:r>
          </a:p>
        </p:txBody>
      </p:sp>
      <p:sp>
        <p:nvSpPr>
          <p:cNvPr id="35" name="Freeform 11"/>
          <p:cNvSpPr>
            <a:spLocks/>
          </p:cNvSpPr>
          <p:nvPr/>
        </p:nvSpPr>
        <p:spPr bwMode="auto">
          <a:xfrm>
            <a:off x="1762622" y="2606675"/>
            <a:ext cx="1944687" cy="1201738"/>
          </a:xfrm>
          <a:custGeom>
            <a:avLst/>
            <a:gdLst>
              <a:gd name="T0" fmla="*/ 0 w 1225"/>
              <a:gd name="T1" fmla="*/ 2147483647 h 757"/>
              <a:gd name="T2" fmla="*/ 2147483647 w 1225"/>
              <a:gd name="T3" fmla="*/ 2147483647 h 757"/>
              <a:gd name="T4" fmla="*/ 2147483647 w 1225"/>
              <a:gd name="T5" fmla="*/ 2147483647 h 757"/>
              <a:gd name="T6" fmla="*/ 2147483647 w 1225"/>
              <a:gd name="T7" fmla="*/ 2147483647 h 757"/>
              <a:gd name="T8" fmla="*/ 2147483647 w 1225"/>
              <a:gd name="T9" fmla="*/ 0 h 757"/>
              <a:gd name="T10" fmla="*/ 2147483647 w 1225"/>
              <a:gd name="T11" fmla="*/ 2147483647 h 75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25"/>
              <a:gd name="T19" fmla="*/ 0 h 757"/>
              <a:gd name="T20" fmla="*/ 1225 w 1225"/>
              <a:gd name="T21" fmla="*/ 757 h 75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25" h="757">
                <a:moveTo>
                  <a:pt x="0" y="745"/>
                </a:moveTo>
                <a:lnTo>
                  <a:pt x="33" y="757"/>
                </a:lnTo>
                <a:lnTo>
                  <a:pt x="308" y="249"/>
                </a:lnTo>
                <a:lnTo>
                  <a:pt x="471" y="86"/>
                </a:lnTo>
                <a:lnTo>
                  <a:pt x="626" y="0"/>
                </a:lnTo>
                <a:lnTo>
                  <a:pt x="1225" y="19"/>
                </a:lnTo>
              </a:path>
            </a:pathLst>
          </a:custGeom>
          <a:noFill/>
          <a:ln w="76320">
            <a:solidFill>
              <a:srgbClr val="00FFFF"/>
            </a:solidFill>
            <a:prstDash val="sysDot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Oval 12"/>
          <p:cNvSpPr>
            <a:spLocks noChangeArrowheads="1"/>
          </p:cNvSpPr>
          <p:nvPr/>
        </p:nvSpPr>
        <p:spPr bwMode="auto">
          <a:xfrm>
            <a:off x="6660059" y="3000375"/>
            <a:ext cx="1871663" cy="1871663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00"/>
                </a:solidFill>
                <a:latin typeface="Arial" charset="0"/>
              </a:rPr>
              <a:t>001</a:t>
            </a:r>
          </a:p>
        </p:txBody>
      </p:sp>
      <p:sp>
        <p:nvSpPr>
          <p:cNvPr id="37" name="Oval 13"/>
          <p:cNvSpPr>
            <a:spLocks noChangeArrowheads="1"/>
          </p:cNvSpPr>
          <p:nvPr/>
        </p:nvSpPr>
        <p:spPr bwMode="auto">
          <a:xfrm>
            <a:off x="7091859" y="3432175"/>
            <a:ext cx="1008063" cy="1008063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000000"/>
                </a:solidFill>
                <a:latin typeface="Arial" charset="0"/>
              </a:rPr>
              <a:t>Нить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 1</a:t>
            </a:r>
          </a:p>
        </p:txBody>
      </p:sp>
      <p:sp>
        <p:nvSpPr>
          <p:cNvPr id="38" name="Freeform 14"/>
          <p:cNvSpPr>
            <a:spLocks/>
          </p:cNvSpPr>
          <p:nvPr/>
        </p:nvSpPr>
        <p:spPr bwMode="auto">
          <a:xfrm>
            <a:off x="5063034" y="2606675"/>
            <a:ext cx="2470150" cy="423863"/>
          </a:xfrm>
          <a:custGeom>
            <a:avLst/>
            <a:gdLst>
              <a:gd name="T0" fmla="*/ 2147483647 w 1556"/>
              <a:gd name="T1" fmla="*/ 2147483647 h 267"/>
              <a:gd name="T2" fmla="*/ 2147483647 w 1556"/>
              <a:gd name="T3" fmla="*/ 2147483647 h 267"/>
              <a:gd name="T4" fmla="*/ 2147483647 w 1556"/>
              <a:gd name="T5" fmla="*/ 2147483647 h 267"/>
              <a:gd name="T6" fmla="*/ 2147483647 w 1556"/>
              <a:gd name="T7" fmla="*/ 2147483647 h 267"/>
              <a:gd name="T8" fmla="*/ 2147483647 w 1556"/>
              <a:gd name="T9" fmla="*/ 0 h 267"/>
              <a:gd name="T10" fmla="*/ 0 w 1556"/>
              <a:gd name="T11" fmla="*/ 2147483647 h 26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56"/>
              <a:gd name="T19" fmla="*/ 0 h 267"/>
              <a:gd name="T20" fmla="*/ 1556 w 1556"/>
              <a:gd name="T21" fmla="*/ 267 h 26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56" h="267">
                <a:moveTo>
                  <a:pt x="1556" y="258"/>
                </a:moveTo>
                <a:lnTo>
                  <a:pt x="1547" y="267"/>
                </a:lnTo>
                <a:lnTo>
                  <a:pt x="1539" y="249"/>
                </a:lnTo>
                <a:lnTo>
                  <a:pt x="945" y="112"/>
                </a:lnTo>
                <a:lnTo>
                  <a:pt x="473" y="0"/>
                </a:lnTo>
                <a:lnTo>
                  <a:pt x="0" y="69"/>
                </a:lnTo>
              </a:path>
            </a:pathLst>
          </a:custGeom>
          <a:noFill/>
          <a:ln w="76320">
            <a:solidFill>
              <a:srgbClr val="00FFFF"/>
            </a:solidFill>
            <a:prstDash val="sysDot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Freeform 15"/>
          <p:cNvSpPr>
            <a:spLocks/>
          </p:cNvSpPr>
          <p:nvPr/>
        </p:nvSpPr>
        <p:spPr bwMode="auto">
          <a:xfrm>
            <a:off x="2483347" y="3016250"/>
            <a:ext cx="1651000" cy="1182688"/>
          </a:xfrm>
          <a:custGeom>
            <a:avLst/>
            <a:gdLst>
              <a:gd name="T0" fmla="*/ 0 w 1040"/>
              <a:gd name="T1" fmla="*/ 2147483647 h 745"/>
              <a:gd name="T2" fmla="*/ 2147483647 w 1040"/>
              <a:gd name="T3" fmla="*/ 2147483647 h 745"/>
              <a:gd name="T4" fmla="*/ 2147483647 w 1040"/>
              <a:gd name="T5" fmla="*/ 2147483647 h 745"/>
              <a:gd name="T6" fmla="*/ 2147483647 w 1040"/>
              <a:gd name="T7" fmla="*/ 2147483647 h 745"/>
              <a:gd name="T8" fmla="*/ 2147483647 w 1040"/>
              <a:gd name="T9" fmla="*/ 2147483647 h 745"/>
              <a:gd name="T10" fmla="*/ 2147483647 w 1040"/>
              <a:gd name="T11" fmla="*/ 0 h 7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40"/>
              <a:gd name="T19" fmla="*/ 0 h 745"/>
              <a:gd name="T20" fmla="*/ 1040 w 1040"/>
              <a:gd name="T21" fmla="*/ 745 h 74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40" h="745">
                <a:moveTo>
                  <a:pt x="0" y="733"/>
                </a:moveTo>
                <a:lnTo>
                  <a:pt x="33" y="745"/>
                </a:lnTo>
                <a:lnTo>
                  <a:pt x="344" y="473"/>
                </a:lnTo>
                <a:lnTo>
                  <a:pt x="713" y="404"/>
                </a:lnTo>
                <a:lnTo>
                  <a:pt x="954" y="275"/>
                </a:lnTo>
                <a:lnTo>
                  <a:pt x="1040" y="0"/>
                </a:lnTo>
              </a:path>
            </a:pathLst>
          </a:custGeom>
          <a:noFill/>
          <a:ln w="76320">
            <a:solidFill>
              <a:srgbClr val="00FFFF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3488234" y="2527300"/>
            <a:ext cx="1884363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static int i = 0;</a:t>
            </a:r>
          </a:p>
        </p:txBody>
      </p:sp>
      <p:sp>
        <p:nvSpPr>
          <p:cNvPr id="41" name="Text Box 17"/>
          <p:cNvSpPr txBox="1">
            <a:spLocks noChangeArrowheads="1"/>
          </p:cNvSpPr>
          <p:nvPr/>
        </p:nvSpPr>
        <p:spPr bwMode="auto">
          <a:xfrm>
            <a:off x="1613397" y="2671763"/>
            <a:ext cx="1316037" cy="401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… = i + 5;</a:t>
            </a: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1259384" y="3849688"/>
            <a:ext cx="10350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i = i + 1;</a:t>
            </a:r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1440359" y="3854450"/>
            <a:ext cx="6826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i = 0</a:t>
            </a:r>
          </a:p>
        </p:txBody>
      </p:sp>
      <p:sp>
        <p:nvSpPr>
          <p:cNvPr id="44" name="Text Box 20"/>
          <p:cNvSpPr txBox="1">
            <a:spLocks noChangeArrowheads="1"/>
          </p:cNvSpPr>
          <p:nvPr/>
        </p:nvSpPr>
        <p:spPr bwMode="auto">
          <a:xfrm>
            <a:off x="1476872" y="3860800"/>
            <a:ext cx="6334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i = 1</a:t>
            </a:r>
          </a:p>
        </p:txBody>
      </p: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6729909" y="5110163"/>
            <a:ext cx="15970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… = i + 2; // ?</a:t>
            </a:r>
          </a:p>
        </p:txBody>
      </p:sp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2627809" y="3573463"/>
            <a:ext cx="25717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#pragma omp flush (i)</a:t>
            </a:r>
          </a:p>
        </p:txBody>
      </p:sp>
      <p:sp>
        <p:nvSpPr>
          <p:cNvPr id="47" name="Text Box 23"/>
          <p:cNvSpPr txBox="1">
            <a:spLocks noChangeArrowheads="1"/>
          </p:cNvSpPr>
          <p:nvPr/>
        </p:nvSpPr>
        <p:spPr bwMode="auto">
          <a:xfrm>
            <a:off x="5507534" y="2486025"/>
            <a:ext cx="25717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#pragma omp flush (i)</a:t>
            </a: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3923209" y="2565400"/>
            <a:ext cx="79216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i = 1</a:t>
            </a:r>
          </a:p>
        </p:txBody>
      </p:sp>
      <p:sp>
        <p:nvSpPr>
          <p:cNvPr id="49" name="Text Box 25"/>
          <p:cNvSpPr txBox="1">
            <a:spLocks noChangeArrowheads="1"/>
          </p:cNvSpPr>
          <p:nvPr/>
        </p:nvSpPr>
        <p:spPr bwMode="auto">
          <a:xfrm>
            <a:off x="7236322" y="3068638"/>
            <a:ext cx="6477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i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Консистентность памяти в </a:t>
            </a:r>
            <a:r>
              <a:rPr lang="en-US" sz="3200" dirty="0" err="1" smtClean="0">
                <a:latin typeface="Calibri" pitchFamily="34" charset="0"/>
                <a:ea typeface="Times New Roman"/>
              </a:rPr>
              <a:t>OpenMP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1560" y="1412775"/>
            <a:ext cx="8064896" cy="4084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1813" indent="-531813">
              <a:spcBef>
                <a:spcPts val="500"/>
              </a:spcBef>
              <a:buClr>
                <a:srgbClr val="000000"/>
              </a:buClr>
              <a:buSzPct val="100000"/>
              <a:buFont typeface="Wingdings 2" pitchFamily="18" charset="2"/>
              <a:buNone/>
              <a:tabLst>
                <a:tab pos="533400" algn="l"/>
                <a:tab pos="1447800" algn="l"/>
                <a:tab pos="2362200" algn="l"/>
                <a:tab pos="3276600" algn="l"/>
                <a:tab pos="4191000" algn="l"/>
                <a:tab pos="5105400" algn="l"/>
                <a:tab pos="6019800" algn="l"/>
                <a:tab pos="6934200" algn="l"/>
                <a:tab pos="7848600" algn="l"/>
                <a:tab pos="8763000" algn="l"/>
                <a:tab pos="9677400" algn="l"/>
                <a:tab pos="10591800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</a:rPr>
              <a:t>Корректная последовательность работы нитей с переменной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:</a:t>
            </a:r>
          </a:p>
          <a:p>
            <a:pPr marL="339725" indent="-339725">
              <a:lnSpc>
                <a:spcPct val="94000"/>
              </a:lnSpc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</a:rPr>
              <a:t>Нить0 записывает значение переменной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– write (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</a:rPr>
              <a:t>var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  <a:p>
            <a:pPr marL="339725" indent="-339725">
              <a:lnSpc>
                <a:spcPct val="94000"/>
              </a:lnSpc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</a:rPr>
              <a:t>Нить0 выполняет операцию синхронизации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– flush (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</a:rPr>
              <a:t>var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  <a:p>
            <a:pPr marL="339725" indent="-339725">
              <a:lnSpc>
                <a:spcPct val="94000"/>
              </a:lnSpc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</a:rPr>
              <a:t>Нить1 выполняет операцию синхронизации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– flush (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</a:rPr>
              <a:t>var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  <a:p>
            <a:pPr marL="339725" indent="-339725">
              <a:lnSpc>
                <a:spcPct val="94000"/>
              </a:lnSpc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</a:rPr>
              <a:t>Нить1 читает значение переменной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– read (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</a:rPr>
              <a:t>var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  <a:p>
            <a:pPr marL="531813" indent="-531813">
              <a:spcBef>
                <a:spcPts val="500"/>
              </a:spcBef>
              <a:tabLst>
                <a:tab pos="533400" algn="l"/>
                <a:tab pos="1447800" algn="l"/>
                <a:tab pos="2362200" algn="l"/>
                <a:tab pos="3276600" algn="l"/>
                <a:tab pos="4191000" algn="l"/>
                <a:tab pos="5105400" algn="l"/>
                <a:tab pos="6019800" algn="l"/>
                <a:tab pos="6934200" algn="l"/>
                <a:tab pos="7848600" algn="l"/>
                <a:tab pos="8763000" algn="l"/>
                <a:tab pos="9677400" algn="l"/>
                <a:tab pos="10591800" algn="l"/>
              </a:tabLst>
              <a:defRPr/>
            </a:pPr>
            <a:endParaRPr lang="ru-RU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531813" indent="-531813">
              <a:spcBef>
                <a:spcPts val="700"/>
              </a:spcBef>
              <a:buFont typeface="Wingdings 2" pitchFamily="18" charset="2"/>
              <a:buNone/>
              <a:tabLst>
                <a:tab pos="533400" algn="l"/>
                <a:tab pos="1447800" algn="l"/>
                <a:tab pos="2362200" algn="l"/>
                <a:tab pos="3276600" algn="l"/>
                <a:tab pos="4191000" algn="l"/>
                <a:tab pos="5105400" algn="l"/>
                <a:tab pos="6019800" algn="l"/>
                <a:tab pos="6934200" algn="l"/>
                <a:tab pos="7848600" algn="l"/>
                <a:tab pos="8763000" algn="l"/>
                <a:tab pos="9677400" algn="l"/>
                <a:tab pos="10591800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A = 1</a:t>
            </a:r>
            <a:endParaRPr lang="ru-RU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531813" indent="-531813">
              <a:spcBef>
                <a:spcPts val="700"/>
              </a:spcBef>
              <a:tabLst>
                <a:tab pos="533400" algn="l"/>
                <a:tab pos="1447800" algn="l"/>
                <a:tab pos="2362200" algn="l"/>
                <a:tab pos="3276600" algn="l"/>
                <a:tab pos="4191000" algn="l"/>
                <a:tab pos="5105400" algn="l"/>
                <a:tab pos="6019800" algn="l"/>
                <a:tab pos="6934200" algn="l"/>
                <a:tab pos="7848600" algn="l"/>
                <a:tab pos="8763000" algn="l"/>
                <a:tab pos="9677400" algn="l"/>
                <a:tab pos="10591800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flush(A)</a:t>
            </a:r>
          </a:p>
          <a:p>
            <a:pPr marL="531813" indent="-531813">
              <a:spcBef>
                <a:spcPts val="700"/>
              </a:spcBef>
              <a:buFont typeface="Wingdings 2" pitchFamily="18" charset="2"/>
              <a:buNone/>
              <a:tabLst>
                <a:tab pos="533400" algn="l"/>
                <a:tab pos="1447800" algn="l"/>
                <a:tab pos="2362200" algn="l"/>
                <a:tab pos="3276600" algn="l"/>
                <a:tab pos="4191000" algn="l"/>
                <a:tab pos="5105400" algn="l"/>
                <a:tab pos="6019800" algn="l"/>
                <a:tab pos="6934200" algn="l"/>
                <a:tab pos="7848600" algn="l"/>
                <a:tab pos="8763000" algn="l"/>
                <a:tab pos="9677400" algn="l"/>
                <a:tab pos="10591800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. . .</a:t>
            </a:r>
          </a:p>
          <a:p>
            <a:pPr marL="531813" indent="-531813">
              <a:spcBef>
                <a:spcPts val="700"/>
              </a:spcBef>
              <a:buFont typeface="Wingdings 2" pitchFamily="18" charset="2"/>
              <a:buNone/>
              <a:tabLst>
                <a:tab pos="533400" algn="l"/>
                <a:tab pos="1447800" algn="l"/>
                <a:tab pos="2362200" algn="l"/>
                <a:tab pos="3276600" algn="l"/>
                <a:tab pos="4191000" algn="l"/>
                <a:tab pos="5105400" algn="l"/>
                <a:tab pos="6019800" algn="l"/>
                <a:tab pos="6934200" algn="l"/>
                <a:tab pos="7848600" algn="l"/>
                <a:tab pos="8763000" algn="l"/>
                <a:tab pos="9677400" algn="l"/>
                <a:tab pos="10591800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flush(A)</a:t>
            </a:r>
            <a:endParaRPr lang="ru-RU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531813" indent="-531813">
              <a:spcBef>
                <a:spcPts val="700"/>
              </a:spcBef>
              <a:buFont typeface="Wingdings 2" pitchFamily="18" charset="2"/>
              <a:buNone/>
              <a:tabLst>
                <a:tab pos="533400" algn="l"/>
                <a:tab pos="1447800" algn="l"/>
                <a:tab pos="2362200" algn="l"/>
                <a:tab pos="3276600" algn="l"/>
                <a:tab pos="4191000" algn="l"/>
                <a:tab pos="5105400" algn="l"/>
                <a:tab pos="6019800" algn="l"/>
                <a:tab pos="6934200" algn="l"/>
                <a:tab pos="7848600" algn="l"/>
                <a:tab pos="8763000" algn="l"/>
                <a:tab pos="9677400" algn="l"/>
                <a:tab pos="10591800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</a:rPr>
              <a:t>   ... =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A</a:t>
            </a:r>
            <a:endParaRPr lang="ru-RU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339725" indent="-339725">
              <a:lnSpc>
                <a:spcPct val="90000"/>
              </a:lnSpc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ru-RU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339725" indent="-339725">
              <a:lnSpc>
                <a:spcPct val="90000"/>
              </a:lnSpc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ru-RU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ea typeface="Times New Roman"/>
              </a:rPr>
              <a:t>Консистентность памяти в </a:t>
            </a:r>
            <a:r>
              <a:rPr lang="en-US" sz="3200" dirty="0" err="1" smtClean="0">
                <a:latin typeface="Calibri" pitchFamily="34" charset="0"/>
                <a:ea typeface="Times New Roman"/>
              </a:rPr>
              <a:t>OpenMP</a:t>
            </a:r>
            <a:endParaRPr lang="ru-RU" sz="3200" dirty="0" smtClean="0">
              <a:latin typeface="Calibri" pitchFamily="34" charset="0"/>
              <a:ea typeface="Times New Roman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1560" y="1412775"/>
            <a:ext cx="8064896" cy="4057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34963">
              <a:spcBef>
                <a:spcPts val="600"/>
              </a:spcBef>
              <a:buSzPct val="100000"/>
              <a:buFont typeface="Wingdings 2" pitchFamily="18" charset="2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kern="0" dirty="0" smtClean="0">
                <a:cs typeface="Arial" pitchFamily="34" charset="0"/>
              </a:rPr>
              <a:t>#pragma omp flush </a:t>
            </a:r>
            <a:r>
              <a:rPr lang="ru-RU" i="1" kern="0" dirty="0" smtClean="0">
                <a:cs typeface="Arial" pitchFamily="34" charset="0"/>
              </a:rPr>
              <a:t>[</a:t>
            </a:r>
            <a:r>
              <a:rPr lang="ru-RU" b="1" i="1" kern="0" dirty="0" smtClean="0">
                <a:cs typeface="Arial" pitchFamily="34" charset="0"/>
              </a:rPr>
              <a:t>(</a:t>
            </a:r>
            <a:r>
              <a:rPr lang="ru-RU" i="1" kern="0" dirty="0" smtClean="0">
                <a:cs typeface="Arial" pitchFamily="34" charset="0"/>
              </a:rPr>
              <a:t>список переменных</a:t>
            </a:r>
            <a:r>
              <a:rPr lang="ru-RU" b="1" i="1" kern="0" dirty="0" smtClean="0">
                <a:cs typeface="Arial" pitchFamily="34" charset="0"/>
              </a:rPr>
              <a:t>)</a:t>
            </a:r>
            <a:r>
              <a:rPr lang="ru-RU" i="1" kern="0" dirty="0" smtClean="0">
                <a:cs typeface="Arial" pitchFamily="34" charset="0"/>
              </a:rPr>
              <a:t>]</a:t>
            </a:r>
          </a:p>
          <a:p>
            <a:pPr marL="342900" indent="-334963">
              <a:spcBef>
                <a:spcPts val="600"/>
              </a:spcBef>
              <a:buSzPct val="100000"/>
              <a:buFont typeface="Wingdings 2" pitchFamily="18" charset="2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kern="0" dirty="0" smtClean="0">
              <a:cs typeface="Arial" pitchFamily="34" charset="0"/>
            </a:endParaRPr>
          </a:p>
          <a:p>
            <a:pPr marL="342900" indent="-334963">
              <a:spcBef>
                <a:spcPts val="600"/>
              </a:spcBef>
              <a:buSzPct val="100000"/>
              <a:buFont typeface="Wingdings 2" pitchFamily="18" charset="2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kern="0" dirty="0" smtClean="0">
                <a:cs typeface="Arial" pitchFamily="34" charset="0"/>
              </a:rPr>
              <a:t>По умолчанию все переменные приводятся в консистентное состояние</a:t>
            </a:r>
            <a:r>
              <a:rPr lang="en-US" kern="0" dirty="0" smtClean="0">
                <a:cs typeface="Arial" pitchFamily="34" charset="0"/>
              </a:rPr>
              <a:t> </a:t>
            </a:r>
            <a:r>
              <a:rPr lang="en-US" b="1" kern="0" dirty="0" smtClean="0">
                <a:cs typeface="Arial" pitchFamily="34" charset="0"/>
              </a:rPr>
              <a:t>(#</a:t>
            </a:r>
            <a:r>
              <a:rPr lang="en-US" b="1" kern="0" dirty="0" err="1" smtClean="0">
                <a:cs typeface="Arial" pitchFamily="34" charset="0"/>
              </a:rPr>
              <a:t>pragma</a:t>
            </a:r>
            <a:r>
              <a:rPr lang="en-US" b="1" kern="0" dirty="0" smtClean="0">
                <a:cs typeface="Arial" pitchFamily="34" charset="0"/>
              </a:rPr>
              <a:t> </a:t>
            </a:r>
            <a:r>
              <a:rPr lang="en-US" b="1" kern="0" dirty="0" err="1" smtClean="0">
                <a:cs typeface="Arial" pitchFamily="34" charset="0"/>
              </a:rPr>
              <a:t>omp</a:t>
            </a:r>
            <a:r>
              <a:rPr lang="en-US" b="1" kern="0" dirty="0" smtClean="0">
                <a:cs typeface="Arial" pitchFamily="34" charset="0"/>
              </a:rPr>
              <a:t> flush</a:t>
            </a:r>
            <a:r>
              <a:rPr lang="en-US" kern="0" dirty="0" smtClean="0">
                <a:cs typeface="Arial" pitchFamily="34" charset="0"/>
              </a:rPr>
              <a:t>):</a:t>
            </a:r>
          </a:p>
          <a:p>
            <a:pPr marL="339725" indent="-339725">
              <a:lnSpc>
                <a:spcPct val="94000"/>
              </a:lnSpc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kern="0" dirty="0" smtClean="0">
                <a:cs typeface="Arial" pitchFamily="34" charset="0"/>
              </a:rPr>
              <a:t>при барьерной синхронизации;</a:t>
            </a:r>
            <a:endParaRPr lang="en-US" kern="0" dirty="0" smtClean="0">
              <a:cs typeface="Arial" pitchFamily="34" charset="0"/>
            </a:endParaRPr>
          </a:p>
          <a:p>
            <a:pPr marL="339725" indent="-339725">
              <a:lnSpc>
                <a:spcPct val="94000"/>
              </a:lnSpc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kern="0" dirty="0" smtClean="0">
                <a:cs typeface="Arial" pitchFamily="34" charset="0"/>
              </a:rPr>
              <a:t>при входе</a:t>
            </a:r>
            <a:r>
              <a:rPr lang="en-US" kern="0" dirty="0" smtClean="0">
                <a:cs typeface="Arial" pitchFamily="34" charset="0"/>
              </a:rPr>
              <a:t> </a:t>
            </a:r>
            <a:r>
              <a:rPr lang="ru-RU" kern="0" dirty="0" smtClean="0">
                <a:cs typeface="Arial" pitchFamily="34" charset="0"/>
              </a:rPr>
              <a:t>и выходе из конструкций </a:t>
            </a:r>
            <a:r>
              <a:rPr lang="en-US" b="1" kern="0" dirty="0" smtClean="0">
                <a:cs typeface="Arial" pitchFamily="34" charset="0"/>
              </a:rPr>
              <a:t>parallel</a:t>
            </a:r>
            <a:r>
              <a:rPr lang="en-US" kern="0" dirty="0" smtClean="0">
                <a:cs typeface="Arial" pitchFamily="34" charset="0"/>
              </a:rPr>
              <a:t>, </a:t>
            </a:r>
            <a:r>
              <a:rPr lang="en-US" b="1" kern="0" dirty="0" smtClean="0">
                <a:cs typeface="Arial" pitchFamily="34" charset="0"/>
              </a:rPr>
              <a:t>critical</a:t>
            </a:r>
            <a:r>
              <a:rPr lang="en-US" kern="0" dirty="0" smtClean="0">
                <a:cs typeface="Arial" pitchFamily="34" charset="0"/>
              </a:rPr>
              <a:t> </a:t>
            </a:r>
            <a:r>
              <a:rPr lang="ru-RU" kern="0" dirty="0" smtClean="0">
                <a:cs typeface="Arial" pitchFamily="34" charset="0"/>
              </a:rPr>
              <a:t> и</a:t>
            </a:r>
            <a:r>
              <a:rPr lang="en-US" b="1" kern="0" dirty="0" smtClean="0">
                <a:cs typeface="Arial" pitchFamily="34" charset="0"/>
              </a:rPr>
              <a:t> ordered;</a:t>
            </a:r>
          </a:p>
          <a:p>
            <a:pPr marL="339725" indent="-339725">
              <a:lnSpc>
                <a:spcPct val="94000"/>
              </a:lnSpc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kern="0" dirty="0" smtClean="0">
                <a:cs typeface="Arial" pitchFamily="34" charset="0"/>
              </a:rPr>
              <a:t>при выходе из конструкций распределения работ (</a:t>
            </a:r>
            <a:r>
              <a:rPr lang="en-US" b="1" kern="0" dirty="0" smtClean="0">
                <a:cs typeface="Arial" pitchFamily="34" charset="0"/>
              </a:rPr>
              <a:t>for</a:t>
            </a:r>
            <a:r>
              <a:rPr lang="en-US" kern="0" dirty="0" smtClean="0">
                <a:cs typeface="Arial" pitchFamily="34" charset="0"/>
              </a:rPr>
              <a:t>, </a:t>
            </a:r>
            <a:r>
              <a:rPr lang="en-US" b="1" kern="0" dirty="0" smtClean="0">
                <a:cs typeface="Arial" pitchFamily="34" charset="0"/>
              </a:rPr>
              <a:t>single</a:t>
            </a:r>
            <a:r>
              <a:rPr lang="en-US" kern="0" dirty="0" smtClean="0">
                <a:cs typeface="Arial" pitchFamily="34" charset="0"/>
              </a:rPr>
              <a:t>, </a:t>
            </a:r>
            <a:r>
              <a:rPr lang="en-US" b="1" kern="0" dirty="0" smtClean="0">
                <a:cs typeface="Arial" pitchFamily="34" charset="0"/>
              </a:rPr>
              <a:t>sections</a:t>
            </a:r>
            <a:r>
              <a:rPr lang="en-US" kern="0" dirty="0" smtClean="0">
                <a:cs typeface="Arial" pitchFamily="34" charset="0"/>
              </a:rPr>
              <a:t>, </a:t>
            </a:r>
            <a:r>
              <a:rPr lang="en-US" b="1" kern="0" dirty="0" err="1" smtClean="0">
                <a:cs typeface="Arial" pitchFamily="34" charset="0"/>
              </a:rPr>
              <a:t>workshare</a:t>
            </a:r>
            <a:r>
              <a:rPr lang="ru-RU" kern="0" dirty="0" smtClean="0">
                <a:cs typeface="Arial" pitchFamily="34" charset="0"/>
              </a:rPr>
              <a:t>)</a:t>
            </a:r>
            <a:r>
              <a:rPr lang="en-US" kern="0" dirty="0" smtClean="0">
                <a:cs typeface="Arial" pitchFamily="34" charset="0"/>
              </a:rPr>
              <a:t>, </a:t>
            </a:r>
            <a:r>
              <a:rPr lang="ru-RU" kern="0" dirty="0" smtClean="0">
                <a:cs typeface="Arial" pitchFamily="34" charset="0"/>
              </a:rPr>
              <a:t>если не указана клауза </a:t>
            </a:r>
            <a:r>
              <a:rPr lang="en-US" b="1" kern="0" dirty="0" err="1" smtClean="0">
                <a:cs typeface="Arial" pitchFamily="34" charset="0"/>
              </a:rPr>
              <a:t>nowait</a:t>
            </a:r>
            <a:r>
              <a:rPr lang="en-US" b="1" kern="0" dirty="0" smtClean="0">
                <a:cs typeface="Arial" pitchFamily="34" charset="0"/>
              </a:rPr>
              <a:t>;</a:t>
            </a:r>
          </a:p>
          <a:p>
            <a:pPr marL="339725" indent="-339725">
              <a:lnSpc>
                <a:spcPct val="94000"/>
              </a:lnSpc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kern="0" dirty="0" smtClean="0">
                <a:cs typeface="Arial" pitchFamily="34" charset="0"/>
              </a:rPr>
              <a:t>при вызове </a:t>
            </a:r>
            <a:r>
              <a:rPr lang="en-US" b="1" kern="0" dirty="0" err="1" smtClean="0">
                <a:cs typeface="Arial" pitchFamily="34" charset="0"/>
              </a:rPr>
              <a:t>omp_set_lock</a:t>
            </a:r>
            <a:r>
              <a:rPr lang="en-US" kern="0" dirty="0" smtClean="0">
                <a:cs typeface="Arial" pitchFamily="34" charset="0"/>
              </a:rPr>
              <a:t> </a:t>
            </a:r>
            <a:r>
              <a:rPr lang="ru-RU" kern="0" dirty="0" smtClean="0">
                <a:cs typeface="Arial" pitchFamily="34" charset="0"/>
              </a:rPr>
              <a:t>и</a:t>
            </a:r>
            <a:r>
              <a:rPr lang="en-US" kern="0" dirty="0" smtClean="0">
                <a:cs typeface="Arial" pitchFamily="34" charset="0"/>
              </a:rPr>
              <a:t> </a:t>
            </a:r>
            <a:r>
              <a:rPr lang="en-US" b="1" kern="0" dirty="0" err="1" smtClean="0">
                <a:cs typeface="Arial" pitchFamily="34" charset="0"/>
              </a:rPr>
              <a:t>omp_unset_lock</a:t>
            </a:r>
            <a:r>
              <a:rPr lang="en-US" b="1" kern="0" dirty="0" smtClean="0">
                <a:cs typeface="Arial" pitchFamily="34" charset="0"/>
              </a:rPr>
              <a:t>;</a:t>
            </a:r>
          </a:p>
          <a:p>
            <a:pPr marL="339725" indent="-339725">
              <a:lnSpc>
                <a:spcPct val="94000"/>
              </a:lnSpc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kern="0" dirty="0" smtClean="0">
                <a:cs typeface="Arial" pitchFamily="34" charset="0"/>
              </a:rPr>
              <a:t>при вызове</a:t>
            </a:r>
            <a:r>
              <a:rPr lang="en-US" kern="0" dirty="0" smtClean="0">
                <a:cs typeface="Arial" pitchFamily="34" charset="0"/>
              </a:rPr>
              <a:t> </a:t>
            </a:r>
            <a:r>
              <a:rPr lang="en-US" b="1" kern="0" dirty="0" err="1" smtClean="0">
                <a:cs typeface="Arial" pitchFamily="34" charset="0"/>
              </a:rPr>
              <a:t>omp_test_lock</a:t>
            </a:r>
            <a:r>
              <a:rPr lang="en-US" kern="0" dirty="0" smtClean="0">
                <a:cs typeface="Arial" pitchFamily="34" charset="0"/>
              </a:rPr>
              <a:t>, </a:t>
            </a:r>
            <a:r>
              <a:rPr lang="en-US" b="1" kern="0" dirty="0" err="1" smtClean="0">
                <a:cs typeface="Arial" pitchFamily="34" charset="0"/>
              </a:rPr>
              <a:t>omp_set_nest_lock</a:t>
            </a:r>
            <a:r>
              <a:rPr lang="en-US" kern="0" dirty="0" smtClean="0">
                <a:cs typeface="Arial" pitchFamily="34" charset="0"/>
              </a:rPr>
              <a:t>, </a:t>
            </a:r>
            <a:r>
              <a:rPr lang="en-US" b="1" kern="0" dirty="0" err="1" smtClean="0">
                <a:cs typeface="Arial" pitchFamily="34" charset="0"/>
              </a:rPr>
              <a:t>omp_unset_nest_lock</a:t>
            </a:r>
            <a:r>
              <a:rPr lang="en-US" b="1" kern="0" dirty="0" smtClean="0">
                <a:cs typeface="Arial" pitchFamily="34" charset="0"/>
              </a:rPr>
              <a:t> </a:t>
            </a:r>
            <a:r>
              <a:rPr lang="ru-RU" kern="0" dirty="0" smtClean="0">
                <a:cs typeface="Arial" pitchFamily="34" charset="0"/>
              </a:rPr>
              <a:t>и</a:t>
            </a:r>
            <a:r>
              <a:rPr lang="en-US" kern="0" dirty="0" smtClean="0">
                <a:cs typeface="Arial" pitchFamily="34" charset="0"/>
              </a:rPr>
              <a:t> </a:t>
            </a:r>
            <a:r>
              <a:rPr lang="en-US" b="1" kern="0" dirty="0" err="1" smtClean="0">
                <a:cs typeface="Arial" pitchFamily="34" charset="0"/>
              </a:rPr>
              <a:t>omp_test_nest_lock</a:t>
            </a:r>
            <a:r>
              <a:rPr lang="en-US" kern="0" dirty="0" smtClean="0">
                <a:cs typeface="Arial" pitchFamily="34" charset="0"/>
              </a:rPr>
              <a:t>, </a:t>
            </a:r>
            <a:r>
              <a:rPr lang="ru-RU" kern="0" dirty="0" smtClean="0">
                <a:cs typeface="Arial" pitchFamily="34" charset="0"/>
              </a:rPr>
              <a:t>если изменилось состояние семафора</a:t>
            </a:r>
            <a:r>
              <a:rPr lang="en-US" kern="0" dirty="0" smtClean="0">
                <a:cs typeface="Arial" pitchFamily="34" charset="0"/>
              </a:rPr>
              <a:t>.</a:t>
            </a:r>
          </a:p>
          <a:p>
            <a:pPr marL="342900" indent="-334963">
              <a:spcBef>
                <a:spcPts val="600"/>
              </a:spcBef>
              <a:buSzPct val="45000"/>
              <a:buFont typeface="Wingdings 2" pitchFamily="18" charset="2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kern="0" dirty="0" smtClean="0">
                <a:cs typeface="Arial" pitchFamily="34" charset="0"/>
              </a:rPr>
              <a:t>При входе и выходе из конструкции </a:t>
            </a:r>
            <a:r>
              <a:rPr lang="en-US" b="1" kern="0" dirty="0" smtClean="0">
                <a:cs typeface="Arial" pitchFamily="34" charset="0"/>
              </a:rPr>
              <a:t>atomic</a:t>
            </a:r>
            <a:r>
              <a:rPr lang="ru-RU" kern="0" dirty="0" smtClean="0">
                <a:cs typeface="Arial" pitchFamily="34" charset="0"/>
              </a:rPr>
              <a:t> выполняется </a:t>
            </a:r>
            <a:r>
              <a:rPr lang="en-US" b="1" kern="0" dirty="0" smtClean="0">
                <a:cs typeface="Arial" pitchFamily="34" charset="0"/>
              </a:rPr>
              <a:t>#</a:t>
            </a:r>
            <a:r>
              <a:rPr lang="en-US" b="1" kern="0" dirty="0" err="1" smtClean="0">
                <a:cs typeface="Arial" pitchFamily="34" charset="0"/>
              </a:rPr>
              <a:t>pragma</a:t>
            </a:r>
            <a:r>
              <a:rPr lang="en-US" b="1" kern="0" dirty="0" smtClean="0">
                <a:cs typeface="Arial" pitchFamily="34" charset="0"/>
              </a:rPr>
              <a:t> </a:t>
            </a:r>
            <a:r>
              <a:rPr lang="en-US" b="1" kern="0" dirty="0" err="1" smtClean="0">
                <a:cs typeface="Arial" pitchFamily="34" charset="0"/>
              </a:rPr>
              <a:t>omp</a:t>
            </a:r>
            <a:r>
              <a:rPr lang="en-US" b="1" kern="0" dirty="0" smtClean="0">
                <a:cs typeface="Arial" pitchFamily="34" charset="0"/>
              </a:rPr>
              <a:t> flush</a:t>
            </a:r>
            <a:r>
              <a:rPr lang="ru-RU" b="1" kern="0" dirty="0" smtClean="0">
                <a:cs typeface="Arial" pitchFamily="34" charset="0"/>
              </a:rPr>
              <a:t>(</a:t>
            </a:r>
            <a:r>
              <a:rPr lang="en-US" b="1" kern="0" dirty="0" smtClean="0">
                <a:cs typeface="Arial" pitchFamily="34" charset="0"/>
              </a:rPr>
              <a:t>x</a:t>
            </a:r>
            <a:r>
              <a:rPr lang="ru-RU" b="1" kern="0" dirty="0" smtClean="0">
                <a:cs typeface="Arial" pitchFamily="34" charset="0"/>
              </a:rPr>
              <a:t>)</a:t>
            </a:r>
            <a:r>
              <a:rPr lang="en-US" kern="0" dirty="0" smtClean="0">
                <a:cs typeface="Arial" pitchFamily="34" charset="0"/>
              </a:rPr>
              <a:t>, </a:t>
            </a:r>
            <a:r>
              <a:rPr lang="ru-RU" kern="0" dirty="0" smtClean="0">
                <a:cs typeface="Arial" pitchFamily="34" charset="0"/>
              </a:rPr>
              <a:t>где </a:t>
            </a:r>
            <a:r>
              <a:rPr lang="en-US" kern="0" dirty="0" smtClean="0">
                <a:cs typeface="Arial" pitchFamily="34" charset="0"/>
              </a:rPr>
              <a:t>x – </a:t>
            </a:r>
            <a:r>
              <a:rPr lang="ru-RU" kern="0" dirty="0" smtClean="0">
                <a:cs typeface="Arial" pitchFamily="34" charset="0"/>
              </a:rPr>
              <a:t>переменная, изменяемая в конструкции </a:t>
            </a:r>
            <a:r>
              <a:rPr lang="en-US" b="1" kern="0" dirty="0" smtClean="0">
                <a:cs typeface="Arial" pitchFamily="34" charset="0"/>
              </a:rPr>
              <a:t>atomic</a:t>
            </a:r>
            <a:r>
              <a:rPr lang="en-US" kern="0" dirty="0" smtClean="0">
                <a:cs typeface="Arial" pitchFamily="34" charset="0"/>
              </a:rPr>
              <a:t>.</a:t>
            </a:r>
          </a:p>
          <a:p>
            <a:pPr marL="339725" indent="-339725">
              <a:lnSpc>
                <a:spcPct val="90000"/>
              </a:lnSpc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ru-R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1296</Words>
  <Application>Microsoft Office PowerPoint</Application>
  <PresentationFormat>Экран (4:3)</PresentationFormat>
  <Paragraphs>304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Синхронизация процессов</vt:lpstr>
      <vt:lpstr>Метод последовательной верхней релаксации (SOR)</vt:lpstr>
      <vt:lpstr>Метод последовательной верхней релаксации (SOR)</vt:lpstr>
      <vt:lpstr>Метод последовательной верхней релаксации (SOR)</vt:lpstr>
      <vt:lpstr>Метод последовательной верхней релаксации (SOR)</vt:lpstr>
      <vt:lpstr>Модель памяти в OpenMP</vt:lpstr>
      <vt:lpstr>Модель памяти в OpenMP</vt:lpstr>
      <vt:lpstr>Консистентность памяти в OpenMP</vt:lpstr>
      <vt:lpstr>Консистентность памяти в OpenMP</vt:lpstr>
      <vt:lpstr>Консистентность памяти в OpenMP</vt:lpstr>
      <vt:lpstr>Метод последовательной верхней релаксации (SOR)</vt:lpstr>
      <vt:lpstr>Метод последовательной верхней релаксации (SOR)</vt:lpstr>
      <vt:lpstr>Метод последовательной верхней релаксации (SOR)</vt:lpstr>
      <vt:lpstr>Механизм событий</vt:lpstr>
      <vt:lpstr>Метод последовательной верхней релаксации (SOR)</vt:lpstr>
      <vt:lpstr>Метод последовательной верхней релаксации (SOR)</vt:lpstr>
      <vt:lpstr>Метод последовательной верхней релаксации (SOR)</vt:lpstr>
      <vt:lpstr>Обмен сообщениями  (message passing)</vt:lpstr>
      <vt:lpstr>Производитель-потребитель</vt:lpstr>
      <vt:lpstr>Производитель-потребитель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Vladimir Bakhtin</dc:creator>
  <cp:lastModifiedBy>Vladimir Bakhtin</cp:lastModifiedBy>
  <cp:revision>22</cp:revision>
  <dcterms:created xsi:type="dcterms:W3CDTF">2018-09-14T06:23:52Z</dcterms:created>
  <dcterms:modified xsi:type="dcterms:W3CDTF">2022-09-16T07:10:26Z</dcterms:modified>
</cp:coreProperties>
</file>