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291" r:id="rId4"/>
    <p:sldId id="292" r:id="rId5"/>
    <p:sldId id="293" r:id="rId6"/>
    <p:sldId id="294" r:id="rId7"/>
    <p:sldId id="295" r:id="rId8"/>
    <p:sldId id="296" r:id="rId9"/>
    <p:sldId id="297" r:id="rId10"/>
    <p:sldId id="298" r:id="rId11"/>
    <p:sldId id="299" r:id="rId12"/>
    <p:sldId id="300" r:id="rId13"/>
    <p:sldId id="302" r:id="rId14"/>
    <p:sldId id="303" r:id="rId15"/>
    <p:sldId id="304" r:id="rId16"/>
    <p:sldId id="305" r:id="rId17"/>
    <p:sldId id="306" r:id="rId18"/>
    <p:sldId id="307" r:id="rId19"/>
    <p:sldId id="308" r:id="rId20"/>
    <p:sldId id="309" r:id="rId21"/>
    <p:sldId id="310" r:id="rId22"/>
    <p:sldId id="311" r:id="rId23"/>
    <p:sldId id="312" r:id="rId24"/>
    <p:sldId id="314" r:id="rId25"/>
    <p:sldId id="315" r:id="rId26"/>
    <p:sldId id="316" r:id="rId27"/>
    <p:sldId id="317" r:id="rId28"/>
    <p:sldId id="318" r:id="rId29"/>
    <p:sldId id="319" r:id="rId30"/>
    <p:sldId id="320" r:id="rId31"/>
    <p:sldId id="321" r:id="rId32"/>
    <p:sldId id="322" r:id="rId33"/>
    <p:sldId id="323" r:id="rId34"/>
    <p:sldId id="345" r:id="rId35"/>
    <p:sldId id="347" r:id="rId36"/>
    <p:sldId id="348" r:id="rId37"/>
    <p:sldId id="349" r:id="rId38"/>
    <p:sldId id="346" r:id="rId39"/>
    <p:sldId id="324" r:id="rId40"/>
    <p:sldId id="325" r:id="rId41"/>
    <p:sldId id="326" r:id="rId42"/>
    <p:sldId id="327" r:id="rId43"/>
    <p:sldId id="328" r:id="rId44"/>
    <p:sldId id="329" r:id="rId45"/>
    <p:sldId id="330" r:id="rId46"/>
    <p:sldId id="331" r:id="rId47"/>
    <p:sldId id="332" r:id="rId48"/>
    <p:sldId id="333" r:id="rId49"/>
    <p:sldId id="335" r:id="rId50"/>
    <p:sldId id="334" r:id="rId51"/>
    <p:sldId id="339" r:id="rId52"/>
    <p:sldId id="336" r:id="rId53"/>
    <p:sldId id="337" r:id="rId54"/>
    <p:sldId id="338" r:id="rId55"/>
    <p:sldId id="340" r:id="rId56"/>
    <p:sldId id="341" r:id="rId57"/>
    <p:sldId id="342" r:id="rId58"/>
    <p:sldId id="343" r:id="rId59"/>
    <p:sldId id="344" r:id="rId6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F7B2C5C8-DE4D-45FD-B270-496D86400F08}" type="datetimeFigureOut">
              <a:rPr lang="ru-RU" smtClean="0"/>
              <a:pPr/>
              <a:t>28.11.2021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95A7592-6436-45D9-8798-E62B227A211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F7B2C5C8-DE4D-45FD-B270-496D86400F08}" type="datetimeFigureOut">
              <a:rPr lang="ru-RU" smtClean="0"/>
              <a:pPr/>
              <a:t>28.11.2021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95A7592-6436-45D9-8798-E62B227A211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F7B2C5C8-DE4D-45FD-B270-496D86400F08}" type="datetimeFigureOut">
              <a:rPr lang="ru-RU" smtClean="0"/>
              <a:pPr/>
              <a:t>28.11.2021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95A7592-6436-45D9-8798-E62B227A211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F7B2C5C8-DE4D-45FD-B270-496D86400F08}" type="datetimeFigureOut">
              <a:rPr lang="ru-RU" smtClean="0"/>
              <a:pPr/>
              <a:t>28.11.2021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95A7592-6436-45D9-8798-E62B227A211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B2C5C8-DE4D-45FD-B270-496D86400F08}" type="datetimeFigureOut">
              <a:rPr lang="ru-RU" smtClean="0"/>
              <a:pPr/>
              <a:t>28.11.2021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95A7592-6436-45D9-8798-E62B227A211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fld id="{F7B2C5C8-DE4D-45FD-B270-496D86400F08}" type="datetimeFigureOut">
              <a:rPr lang="ru-RU" smtClean="0"/>
              <a:pPr/>
              <a:t>28.11.2021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95A7592-6436-45D9-8798-E62B227A211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F7B2C5C8-DE4D-45FD-B270-496D86400F08}" type="datetimeFigureOut">
              <a:rPr lang="ru-RU" smtClean="0"/>
              <a:pPr/>
              <a:t>28.11.2021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95A7592-6436-45D9-8798-E62B227A211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fld id="{F7B2C5C8-DE4D-45FD-B270-496D86400F08}" type="datetimeFigureOut">
              <a:rPr lang="ru-RU" smtClean="0"/>
              <a:pPr/>
              <a:t>28.11.2021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95A7592-6436-45D9-8798-E62B227A211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B2C5C8-DE4D-45FD-B270-496D86400F08}" type="datetimeFigureOut">
              <a:rPr lang="ru-RU" smtClean="0"/>
              <a:pPr/>
              <a:t>28.11.2021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95A7592-6436-45D9-8798-E62B227A211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B2C5C8-DE4D-45FD-B270-496D86400F08}" type="datetimeFigureOut">
              <a:rPr lang="ru-RU" smtClean="0"/>
              <a:pPr/>
              <a:t>28.11.2021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95A7592-6436-45D9-8798-E62B227A211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B2C5C8-DE4D-45FD-B270-496D86400F08}" type="datetimeFigureOut">
              <a:rPr lang="ru-RU" smtClean="0"/>
              <a:pPr/>
              <a:t>28.11.2021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95A7592-6436-45D9-8798-E62B227A211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B2C5C8-DE4D-45FD-B270-496D86400F08}" type="datetimeFigureOut">
              <a:rPr lang="ru-RU" smtClean="0"/>
              <a:pPr/>
              <a:t>28.11.2021</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5A7592-6436-45D9-8798-E62B227A211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fault-tolerance.org/"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u-RU" dirty="0" smtClean="0"/>
              <a:t>Надежность в распределенных системах</a:t>
            </a:r>
            <a:endParaRPr lang="ru-RU" dirty="0"/>
          </a:p>
        </p:txBody>
      </p:sp>
      <p:sp>
        <p:nvSpPr>
          <p:cNvPr id="3" name="Subtitle 2"/>
          <p:cNvSpPr>
            <a:spLocks noGrp="1"/>
          </p:cNvSpPr>
          <p:nvPr>
            <p:ph type="subTitle" idx="1"/>
          </p:nvPr>
        </p:nvSpPr>
        <p:spPr/>
        <p:txBody>
          <a:bodyPr/>
          <a:lstStyle/>
          <a:p>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rmAutofit fontScale="90000"/>
          </a:bodyPr>
          <a:lstStyle/>
          <a:p>
            <a:r>
              <a:rPr lang="ru-RU" dirty="0" smtClean="0"/>
              <a:t>Проблема бесконечного восстановления</a:t>
            </a:r>
            <a:endParaRPr lang="ru-RU"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2530" name="Picture 2"/>
          <p:cNvPicPr>
            <a:picLocks noChangeAspect="1" noChangeArrowheads="1"/>
          </p:cNvPicPr>
          <p:nvPr/>
        </p:nvPicPr>
        <p:blipFill>
          <a:blip r:embed="rId2" cstate="print"/>
          <a:srcRect/>
          <a:stretch>
            <a:fillRect/>
          </a:stretch>
        </p:blipFill>
        <p:spPr bwMode="auto">
          <a:xfrm>
            <a:off x="179512" y="1916832"/>
            <a:ext cx="9056068" cy="3356992"/>
          </a:xfrm>
          <a:prstGeom prst="rect">
            <a:avLst/>
          </a:prstGeom>
          <a:noFill/>
          <a:ln w="9525">
            <a:noFill/>
            <a:miter lim="800000"/>
            <a:headEnd/>
            <a:tailEnd/>
          </a:ln>
        </p:spPr>
      </p:pic>
      <p:sp>
        <p:nvSpPr>
          <p:cNvPr id="6" name="Content Placeholder 2"/>
          <p:cNvSpPr>
            <a:spLocks noGrp="1"/>
          </p:cNvSpPr>
          <p:nvPr>
            <p:ph idx="1"/>
          </p:nvPr>
        </p:nvSpPr>
        <p:spPr>
          <a:xfrm>
            <a:off x="457200" y="5344616"/>
            <a:ext cx="8229600" cy="1252736"/>
          </a:xfrm>
        </p:spPr>
        <p:txBody>
          <a:bodyPr>
            <a:noAutofit/>
          </a:bodyPr>
          <a:lstStyle/>
          <a:p>
            <a:pPr>
              <a:buNone/>
            </a:pPr>
            <a:r>
              <a:rPr lang="en-US" sz="2000" dirty="0" smtClean="0"/>
              <a:t>n1 – </a:t>
            </a:r>
            <a:r>
              <a:rPr lang="ru-RU" sz="2000" dirty="0" smtClean="0"/>
              <a:t>сообщение-призрак</a:t>
            </a:r>
          </a:p>
          <a:p>
            <a:pPr>
              <a:buNone/>
            </a:pPr>
            <a:endParaRPr lang="ru-RU"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Консистентное множество контрольных точек</a:t>
            </a:r>
            <a:endParaRPr lang="ru-RU" dirty="0"/>
          </a:p>
        </p:txBody>
      </p:sp>
      <p:sp>
        <p:nvSpPr>
          <p:cNvPr id="3" name="Content Placeholder 2"/>
          <p:cNvSpPr>
            <a:spLocks noGrp="1"/>
          </p:cNvSpPr>
          <p:nvPr>
            <p:ph idx="1"/>
          </p:nvPr>
        </p:nvSpPr>
        <p:spPr/>
        <p:txBody>
          <a:bodyPr>
            <a:normAutofit fontScale="62500" lnSpcReduction="20000"/>
          </a:bodyPr>
          <a:lstStyle/>
          <a:p>
            <a:r>
              <a:rPr lang="ru-RU" dirty="0" smtClean="0"/>
              <a:t>Показанные ранее трудности показывают, что глобальная контрольная точка, состоящая из произвольной совокупности локальных контрольных точек, не обеспечивает восстановления взаимодействующих процессов.</a:t>
            </a:r>
          </a:p>
          <a:p>
            <a:r>
              <a:rPr lang="ru-RU" dirty="0" smtClean="0"/>
              <a:t>Для распределенных систем запоминание согласованного глобального состояния является серьезной теоретической проблемой.</a:t>
            </a:r>
          </a:p>
          <a:p>
            <a:r>
              <a:rPr lang="ru-RU" dirty="0" smtClean="0"/>
              <a:t>Множество контрольных точек называется </a:t>
            </a:r>
            <a:r>
              <a:rPr lang="ru-RU" b="1" dirty="0" smtClean="0"/>
              <a:t>строго консистентным</a:t>
            </a:r>
            <a:r>
              <a:rPr lang="ru-RU" dirty="0" smtClean="0"/>
              <a:t>, если во время его фиксации никаких обменов между процессами не было. Оно соответствует понятию строго консистентного глобального состояния, когда все посланные сообщения получены и нет никаких сообщений в каналах связи.</a:t>
            </a:r>
          </a:p>
          <a:p>
            <a:r>
              <a:rPr lang="ru-RU" dirty="0" smtClean="0"/>
              <a:t>Множество контрольных точек называется </a:t>
            </a:r>
            <a:r>
              <a:rPr lang="ru-RU" b="1" dirty="0" smtClean="0"/>
              <a:t>консистентным</a:t>
            </a:r>
            <a:r>
              <a:rPr lang="ru-RU" dirty="0" smtClean="0"/>
              <a:t>, если для любой зафиксированной операции приема сообщения, соответствующая операция посылки также зафиксирована (нет сообщений-сирот).</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Простой метод фиксации консистентного множества контрольных точек</a:t>
            </a:r>
            <a:endParaRPr lang="ru-RU" sz="3200" dirty="0"/>
          </a:p>
        </p:txBody>
      </p:sp>
      <p:sp>
        <p:nvSpPr>
          <p:cNvPr id="3" name="Content Placeholder 2"/>
          <p:cNvSpPr>
            <a:spLocks noGrp="1"/>
          </p:cNvSpPr>
          <p:nvPr>
            <p:ph idx="1"/>
          </p:nvPr>
        </p:nvSpPr>
        <p:spPr/>
        <p:txBody>
          <a:bodyPr>
            <a:noAutofit/>
          </a:bodyPr>
          <a:lstStyle/>
          <a:p>
            <a:r>
              <a:rPr lang="ru-RU" sz="2400" dirty="0" smtClean="0"/>
              <a:t>Фиксация локальной контрольной точки после каждой операции посылки сообщения. При этом посылка сообщения и фиксация должны быть единой неделимой операцией (транзакцией). Множество последних локальных контрольных точек является консистентным (но не строго консистентным).</a:t>
            </a:r>
          </a:p>
          <a:p>
            <a:r>
              <a:rPr lang="ru-RU" sz="2400" dirty="0" smtClean="0"/>
              <a:t>Чтобы избежать потерь сообщений при восстановлении с использованием консистентного множества контрольных точек необходимо повторить отправку тех сообщений, квитанции о получении которых стали недействительными в результате отката. Используя временные метки сообщений  можно распознавать сообщения-призраки и избежать бесконечного восстановления.</a:t>
            </a:r>
            <a:endParaRPr lang="ru-RU"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b="1" dirty="0" smtClean="0"/>
              <a:t>Синхронная фиксация контрольных точек</a:t>
            </a:r>
            <a:r>
              <a:rPr lang="ru-RU" sz="3200" dirty="0" smtClean="0"/>
              <a:t> и восстановление</a:t>
            </a:r>
            <a:endParaRPr lang="ru-RU" sz="3200" dirty="0"/>
          </a:p>
        </p:txBody>
      </p:sp>
      <p:sp>
        <p:nvSpPr>
          <p:cNvPr id="3" name="Content Placeholder 2"/>
          <p:cNvSpPr>
            <a:spLocks noGrp="1"/>
          </p:cNvSpPr>
          <p:nvPr>
            <p:ph idx="1"/>
          </p:nvPr>
        </p:nvSpPr>
        <p:spPr/>
        <p:txBody>
          <a:bodyPr>
            <a:noAutofit/>
          </a:bodyPr>
          <a:lstStyle/>
          <a:p>
            <a:pPr>
              <a:buNone/>
            </a:pPr>
            <a:r>
              <a:rPr lang="ru-RU" sz="2400" dirty="0" smtClean="0"/>
              <a:t>	К распределенной системе алгоритм предъявляет следующие требования.</a:t>
            </a:r>
          </a:p>
          <a:p>
            <a:pPr marL="457200" indent="-457200">
              <a:buFont typeface="+mj-lt"/>
              <a:buAutoNum type="arabicParenR"/>
            </a:pPr>
            <a:r>
              <a:rPr lang="ru-RU" sz="2400" dirty="0" smtClean="0"/>
              <a:t>Процессы взаимодействуют посредством посылки сообщений через коммуникационные каналы.</a:t>
            </a:r>
          </a:p>
          <a:p>
            <a:pPr marL="457200" indent="-457200">
              <a:buFont typeface="+mj-lt"/>
              <a:buAutoNum type="arabicParenR"/>
            </a:pPr>
            <a:r>
              <a:rPr lang="ru-RU" sz="2400" dirty="0" smtClean="0"/>
              <a:t>Каналы работают по алгоритму FIFO. Коммуникационные протоколы точка-точка гарантируют невозможность пропажи сообщений из-за ошибок коммуникаций или отката к контрольной точке. </a:t>
            </a:r>
          </a:p>
          <a:p>
            <a:pPr>
              <a:buNone/>
            </a:pPr>
            <a:r>
              <a:rPr lang="ru-RU" sz="2400" dirty="0" smtClean="0"/>
              <a:t>     Другой способ обеспечения этого - использование стабильной памяти для журнала посылаемых сообщений и фиксации идентификатора последнего полученного по каналу сообщения.</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b="1" dirty="0" smtClean="0"/>
              <a:t>Синхронная фиксация контрольных точек</a:t>
            </a:r>
            <a:r>
              <a:rPr lang="ru-RU" sz="3200" dirty="0" smtClean="0"/>
              <a:t> и восстановление</a:t>
            </a:r>
            <a:endParaRPr lang="ru-RU" sz="3200" dirty="0"/>
          </a:p>
        </p:txBody>
      </p:sp>
      <p:sp>
        <p:nvSpPr>
          <p:cNvPr id="3" name="Content Placeholder 2"/>
          <p:cNvSpPr>
            <a:spLocks noGrp="1"/>
          </p:cNvSpPr>
          <p:nvPr>
            <p:ph idx="1"/>
          </p:nvPr>
        </p:nvSpPr>
        <p:spPr/>
        <p:txBody>
          <a:bodyPr>
            <a:noAutofit/>
          </a:bodyPr>
          <a:lstStyle/>
          <a:p>
            <a:pPr>
              <a:buNone/>
            </a:pPr>
            <a:r>
              <a:rPr lang="ru-RU" sz="2400" b="1" dirty="0" smtClean="0"/>
              <a:t>1-ая фаза.</a:t>
            </a:r>
          </a:p>
          <a:p>
            <a:r>
              <a:rPr lang="ru-RU" sz="2400" dirty="0" smtClean="0"/>
              <a:t>Инициатор фиксации (процесс Pi) создает пробную контрольную точку и просит все остальные процессы сделать то же самое. При этом процессу запрещается посылать неслужебные сообщения после того, как он сделает пробную контрольную точку. Каждый процесс извещает Pi о том, сделал ли он пробную контрольную точку. Если все процессы сделали пробные контрольные точки, то Pi принимает решение о превращении пробных точек в постоянные. Если какой-либо процесс не смог сделать пробную точку, то принимается решение об отмене всех пробных точек.</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b="1" dirty="0" smtClean="0"/>
              <a:t>Синхронная фиксация контрольных точек</a:t>
            </a:r>
            <a:r>
              <a:rPr lang="ru-RU" sz="3200" dirty="0" smtClean="0"/>
              <a:t> и восстановление</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pPr>
              <a:buNone/>
            </a:pPr>
            <a:r>
              <a:rPr lang="ru-RU" sz="2400" b="1" dirty="0" smtClean="0"/>
              <a:t>2-ая фаза.</a:t>
            </a:r>
          </a:p>
          <a:p>
            <a:r>
              <a:rPr lang="ru-RU" sz="2400" dirty="0" smtClean="0"/>
              <a:t>Pi информирует все процессы о своем решении. В результате либо все процессы будут иметь новые постоянные контрольные точки, либо ни один из процессов не создаст новой постоянной контрольной точки. Только после выполнения принятого процессом Pi решения все процессы могут посылать сообщения.</a:t>
            </a:r>
          </a:p>
          <a:p>
            <a:r>
              <a:rPr lang="ru-RU" sz="2400" dirty="0" smtClean="0"/>
              <a:t>Корректность алгоритма очевидна, поскольку созданное всеми множество постоянных контрольных точек не может содержать не зафиксированных операций посылки сообщений.</a:t>
            </a:r>
          </a:p>
          <a:p>
            <a:r>
              <a:rPr lang="ru-RU" sz="2400" dirty="0" smtClean="0"/>
              <a:t>Оптимизация: если процесс не посылал сообщения с момента фиксации предыдущей постоянной контрольной точки, то он может не создавать новую.</a:t>
            </a:r>
            <a:endParaRPr lang="ru-RU"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Синхронная фиксация контрольных точек и </a:t>
            </a:r>
            <a:r>
              <a:rPr lang="ru-RU" sz="3200" b="1" dirty="0" smtClean="0"/>
              <a:t>восстановление</a:t>
            </a:r>
            <a:endParaRPr lang="ru-RU" sz="3200" b="1" dirty="0"/>
          </a:p>
        </p:txBody>
      </p:sp>
      <p:sp>
        <p:nvSpPr>
          <p:cNvPr id="3" name="Content Placeholder 2"/>
          <p:cNvSpPr>
            <a:spLocks noGrp="1"/>
          </p:cNvSpPr>
          <p:nvPr>
            <p:ph idx="1"/>
          </p:nvPr>
        </p:nvSpPr>
        <p:spPr>
          <a:xfrm>
            <a:off x="457200" y="1340768"/>
            <a:ext cx="8579296" cy="4525963"/>
          </a:xfrm>
        </p:spPr>
        <p:txBody>
          <a:bodyPr>
            <a:noAutofit/>
          </a:bodyPr>
          <a:lstStyle/>
          <a:p>
            <a:pPr>
              <a:buNone/>
            </a:pPr>
            <a:r>
              <a:rPr lang="ru-RU" sz="2400" dirty="0" smtClean="0"/>
              <a:t>	Алгоритм восстановления предполагает, что его инициирует один процесс и он не будет выполняться параллельно с алгоритмом фиксации.</a:t>
            </a:r>
          </a:p>
          <a:p>
            <a:pPr>
              <a:buNone/>
            </a:pPr>
            <a:r>
              <a:rPr lang="ru-RU" sz="2400" dirty="0" smtClean="0"/>
              <a:t>Выполняется в две фазы.</a:t>
            </a:r>
          </a:p>
          <a:p>
            <a:pPr marL="457200" indent="-457200">
              <a:buFont typeface="+mj-lt"/>
              <a:buAutoNum type="arabicParenR"/>
            </a:pPr>
            <a:r>
              <a:rPr lang="ru-RU" sz="2400" dirty="0" smtClean="0"/>
              <a:t>Инициатор отката спрашивает остальных, готовы ли они откатываться. Когда все будут готовы к откату, то он принимает решение об откате.</a:t>
            </a:r>
          </a:p>
          <a:p>
            <a:pPr marL="457200" indent="-457200">
              <a:buFont typeface="+mj-lt"/>
              <a:buAutoNum type="arabicParenR"/>
            </a:pPr>
            <a:r>
              <a:rPr lang="ru-RU" sz="2400" dirty="0" smtClean="0"/>
              <a:t>Pi сообщает всем о принятом решении. Получив это сообщение, каждый процесс поступает указанным образом. С момента ответа на опрос готовности и до получения принятого решения процессы не должны посылать сообщения (нельзя же посылать сообщение процессу, который уже мог успеть откатиться).</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Асинхронная фиксация контрольных точек и восстановление</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pPr>
              <a:buNone/>
            </a:pPr>
            <a:r>
              <a:rPr lang="ru-RU" sz="2400" dirty="0" smtClean="0"/>
              <a:t>	Синхронная фиксация упрощает восстановление, но связана с большими накладными расходами:</a:t>
            </a:r>
          </a:p>
          <a:p>
            <a:pPr marL="457200" lvl="0" indent="-457200">
              <a:buFont typeface="+mj-lt"/>
              <a:buAutoNum type="arabicParenR"/>
            </a:pPr>
            <a:r>
              <a:rPr lang="ru-RU" sz="2400" dirty="0" smtClean="0"/>
              <a:t>Дополнительные служебные сообщения для реализации 	алгоритма.</a:t>
            </a:r>
          </a:p>
          <a:p>
            <a:pPr marL="457200" lvl="0" indent="-457200">
              <a:buFont typeface="+mj-lt"/>
              <a:buAutoNum type="arabicParenR"/>
            </a:pPr>
            <a:r>
              <a:rPr lang="ru-RU" sz="2400" dirty="0" smtClean="0"/>
              <a:t>Синхронизационная задержка - нельзя посылать неслужебные сообщения во время работы алгоритма.</a:t>
            </a:r>
          </a:p>
          <a:p>
            <a:endParaRPr lang="ru-RU" sz="2400" dirty="0" smtClean="0"/>
          </a:p>
          <a:p>
            <a:pPr>
              <a:buNone/>
            </a:pPr>
            <a:r>
              <a:rPr lang="ru-RU" sz="2400" dirty="0" smtClean="0"/>
              <a:t>	Если отказы редки, то указанные потери совсем не оправданы.</a:t>
            </a:r>
          </a:p>
          <a:p>
            <a:pPr>
              <a:buNone/>
            </a:pPr>
            <a:r>
              <a:rPr lang="ru-RU" sz="2400" dirty="0" smtClean="0"/>
              <a:t>	Фиксация может производиться асинхронно. </a:t>
            </a:r>
          </a:p>
          <a:p>
            <a:pPr>
              <a:buNone/>
            </a:pPr>
            <a:r>
              <a:rPr lang="ru-RU" sz="2400" dirty="0" smtClean="0"/>
              <a:t>	В этом случае множество контрольных точек может быть неконсистентным.</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Асинхронная фиксация контрольных точек и восстановление</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pPr>
              <a:buNone/>
            </a:pPr>
            <a:r>
              <a:rPr lang="ru-RU" sz="2400" dirty="0" smtClean="0"/>
              <a:t>	При откате происходит поиск подходящего консистентного множества путем поочередного отката каждого процесса в ту точку, в которой зафиксированы все посланные им и полученные другими сообщения (для ликвидации сообщений-сирот). </a:t>
            </a:r>
          </a:p>
          <a:p>
            <a:pPr>
              <a:buNone/>
            </a:pPr>
            <a:r>
              <a:rPr lang="ru-RU" sz="2400" dirty="0" smtClean="0"/>
              <a:t>	Алгоритм опирается на наличие в стабильной памяти для каждого процесса журнала, отслеживающего номера посланных и полученных им сообщений, а также на некоторые предположения об организации взаимодействия процессов, необходимые для исключения «эффекта домино» (например, организация приложения по схеме сообщение-реакция-ответ).</a:t>
            </a:r>
            <a:endParaRPr lang="ru-RU"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Отказоустойчивость</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r>
              <a:rPr lang="ru-RU" sz="2400" dirty="0" smtClean="0"/>
              <a:t>Изложенные выше методы восстановления после отказов для некоторых систем непригодны (управляющие системы, транзакции в on-line режиме) из-за прерывания нормального функционирования.</a:t>
            </a:r>
          </a:p>
          <a:p>
            <a:r>
              <a:rPr lang="ru-RU" sz="2400" dirty="0" smtClean="0"/>
              <a:t>Чтобы избежать этих неприятностей, создают системы, устойчивые к отказам. Такие системы либо маскируют отказы, либо ведут себя в случае отказа заранее определенным образом (пример - изменения, вносимые транзакцией в базу данных, становятся невидимыми при отказе).</a:t>
            </a:r>
          </a:p>
          <a:p>
            <a:r>
              <a:rPr lang="ru-RU" sz="2400" dirty="0" smtClean="0"/>
              <a:t> Два механизма широко используются при обеспечении отказоустойчивости - </a:t>
            </a:r>
            <a:r>
              <a:rPr lang="ru-RU" sz="2400" i="1" dirty="0" smtClean="0"/>
              <a:t>протоколы голосования</a:t>
            </a:r>
            <a:r>
              <a:rPr lang="ru-RU" sz="2400" dirty="0" smtClean="0"/>
              <a:t> и </a:t>
            </a:r>
            <a:r>
              <a:rPr lang="ru-RU" sz="2400" i="1" dirty="0" smtClean="0"/>
              <a:t>протоколы принятия коллективного решения.</a:t>
            </a:r>
            <a:endParaRPr lang="ru-RU" sz="2400" dirty="0" smtClean="0"/>
          </a:p>
          <a:p>
            <a:pPr>
              <a:buNone/>
            </a:pPr>
            <a:endParaRPr lang="ru-RU"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Отказы в распределенных системах</a:t>
            </a:r>
            <a:endParaRPr lang="ru-RU" dirty="0"/>
          </a:p>
        </p:txBody>
      </p:sp>
      <p:sp>
        <p:nvSpPr>
          <p:cNvPr id="3" name="Content Placeholder 2"/>
          <p:cNvSpPr>
            <a:spLocks noGrp="1"/>
          </p:cNvSpPr>
          <p:nvPr>
            <p:ph idx="1"/>
          </p:nvPr>
        </p:nvSpPr>
        <p:spPr/>
        <p:txBody>
          <a:bodyPr>
            <a:noAutofit/>
          </a:bodyPr>
          <a:lstStyle/>
          <a:p>
            <a:r>
              <a:rPr lang="ru-RU" sz="2000" dirty="0" smtClean="0"/>
              <a:t>Отказом системы называется поведение системы, не удовлетворяющее ее спецификациям. Последствия отказа могут быть различными.</a:t>
            </a:r>
          </a:p>
          <a:p>
            <a:r>
              <a:rPr lang="ru-RU" sz="2000" dirty="0" smtClean="0"/>
              <a:t>Отказ системы может быть вызван отказом (неверным срабатыванием) каких-то ее компонентов (процессор, память, устройства ввода/вывода, линии связи, или программное обеспечение).</a:t>
            </a:r>
          </a:p>
          <a:p>
            <a:r>
              <a:rPr lang="ru-RU" sz="2000" dirty="0" smtClean="0"/>
              <a:t>Отказ компонента может быть вызван ошибками при конструировании, при производстве или программировании. Он может быть также вызван физическим повреждением, изнашиванием оборудования, некорректными входными данными, ошибками оператора, и многими другими причинами.</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Протоколы принятия коллективного решения</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pPr>
              <a:buNone/>
            </a:pPr>
            <a:r>
              <a:rPr lang="ru-RU" sz="2200" dirty="0" smtClean="0"/>
              <a:t>     Разделяются на два класса. </a:t>
            </a:r>
          </a:p>
          <a:p>
            <a:pPr>
              <a:buNone/>
            </a:pPr>
            <a:r>
              <a:rPr lang="ru-RU" sz="2200" dirty="0" smtClean="0"/>
              <a:t>	</a:t>
            </a:r>
            <a:r>
              <a:rPr lang="ru-RU" sz="2200" i="1" dirty="0" smtClean="0"/>
              <a:t>Протоколы принятия единого решения</a:t>
            </a:r>
            <a:r>
              <a:rPr lang="ru-RU" sz="2200" dirty="0" smtClean="0"/>
              <a:t>, в которых все исполнители являются исправными и должны либо все принять, либо все не принять заранее предусмотренное решение. Примерами такого решения являются решение о завершении итерационного цикла при достижении всеми необходимой точности, решение о реакции на отказ (этот протокол уже знаком нам - он использовался для принятия решения об откате всех процессов к контрольным точкам). </a:t>
            </a:r>
          </a:p>
          <a:p>
            <a:pPr>
              <a:buNone/>
            </a:pPr>
            <a:r>
              <a:rPr lang="ru-RU" sz="2200" i="1" dirty="0" smtClean="0"/>
              <a:t>	Протоколы принятия согласованных решений</a:t>
            </a:r>
            <a:r>
              <a:rPr lang="ru-RU" sz="2200" dirty="0" smtClean="0"/>
              <a:t> на основе полученных друг от друга данных. При этом необходимо всем исправным исполнителям получить достоверные данные от остальных исправных исполнителей, а данные от неисправных исполнителей проигнорировать. </a:t>
            </a:r>
            <a:endParaRPr lang="ru-RU" sz="2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Отказоустойчивость</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pPr>
              <a:buNone/>
            </a:pPr>
            <a:r>
              <a:rPr lang="ru-RU" sz="2400" dirty="0" smtClean="0"/>
              <a:t>     Ключевой подход для обеспечения отказоустойчивости - избыточность (оборудования, процессов, данных).</a:t>
            </a:r>
          </a:p>
          <a:p>
            <a:pPr lvl="0"/>
            <a:r>
              <a:rPr lang="ru-RU" sz="2400" b="1" dirty="0" smtClean="0"/>
              <a:t>Использование режима «горячего резерва»</a:t>
            </a:r>
            <a:r>
              <a:rPr lang="ru-RU" sz="2400" dirty="0" smtClean="0"/>
              <a:t> (второй пилот, резервное ПО).</a:t>
            </a:r>
          </a:p>
          <a:p>
            <a:pPr>
              <a:buNone/>
            </a:pPr>
            <a:r>
              <a:rPr lang="ru-RU" sz="2400" dirty="0" smtClean="0"/>
              <a:t>	Проблема переключения на резервный исполнитель.</a:t>
            </a:r>
          </a:p>
          <a:p>
            <a:r>
              <a:rPr lang="ru-RU" sz="2400" b="1" dirty="0" smtClean="0"/>
              <a:t>Использование активного размножения</a:t>
            </a:r>
            <a:r>
              <a:rPr lang="ru-RU" sz="2400" dirty="0" smtClean="0"/>
              <a:t>.</a:t>
            </a:r>
          </a:p>
          <a:p>
            <a:pPr>
              <a:buNone/>
            </a:pPr>
            <a:r>
              <a:rPr lang="ru-RU" sz="2400" dirty="0" smtClean="0"/>
              <a:t>     Наглядный пример - тройное дублирование аппаратуры в бортовых компьютерах и голосование при принятии решения. </a:t>
            </a:r>
          </a:p>
          <a:p>
            <a:pPr>
              <a:buNone/>
            </a:pPr>
            <a:r>
              <a:rPr lang="ru-RU" sz="2400" dirty="0" smtClean="0"/>
              <a:t>     Другие примеры – размножение страниц в </a:t>
            </a:r>
            <a:r>
              <a:rPr lang="en-US" sz="2400" dirty="0" smtClean="0"/>
              <a:t>DSM</a:t>
            </a:r>
            <a:r>
              <a:rPr lang="ru-RU" sz="2400" dirty="0" smtClean="0"/>
              <a:t> и размножение файлов в распределенных файловых системах. </a:t>
            </a:r>
          </a:p>
          <a:p>
            <a:pPr>
              <a:buNone/>
            </a:pPr>
            <a:endParaRPr lang="ru-RU" sz="2400" dirty="0" smtClean="0"/>
          </a:p>
          <a:p>
            <a:pPr>
              <a:buNone/>
            </a:pPr>
            <a:endParaRPr lang="ru-RU"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Алгоритмы голосования</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r>
              <a:rPr lang="ru-RU" sz="2000" dirty="0" smtClean="0"/>
              <a:t>Общая схема использования голосования при размножении файлов может быть представлена следующим образом. </a:t>
            </a:r>
          </a:p>
          <a:p>
            <a:r>
              <a:rPr lang="ru-RU" sz="2000" dirty="0" smtClean="0"/>
              <a:t>Файл может модифицироваться разными процессами только последовательно (при открытии файла на запись процесс-писатель будет ждать закрытия файла другим писателем или всеми читателями), а читаться всеми одновременно (протокол писателей-читателей). Все модификации файла нумеруются и каждая копия файла характеризуется номером версии – количеством ее модификаций. </a:t>
            </a:r>
          </a:p>
          <a:p>
            <a:r>
              <a:rPr lang="ru-RU" sz="2000" dirty="0" smtClean="0"/>
              <a:t>Каждой копии приписано некоторое количество голосов </a:t>
            </a:r>
            <a:r>
              <a:rPr lang="en-US" sz="2000" dirty="0" smtClean="0"/>
              <a:t>V</a:t>
            </a:r>
            <a:r>
              <a:rPr lang="en-US" sz="2000" baseline="-25000" dirty="0" smtClean="0"/>
              <a:t>i</a:t>
            </a:r>
            <a:r>
              <a:rPr lang="ru-RU" sz="2000" dirty="0" smtClean="0"/>
              <a:t>. </a:t>
            </a:r>
          </a:p>
          <a:p>
            <a:r>
              <a:rPr lang="ru-RU" sz="2000" dirty="0" smtClean="0"/>
              <a:t>Пусть общее количество приписанных всем копиям голосов равно </a:t>
            </a:r>
            <a:r>
              <a:rPr lang="en-US" sz="2000" dirty="0" smtClean="0"/>
              <a:t>V</a:t>
            </a:r>
            <a:endParaRPr lang="ru-RU" sz="2000" dirty="0" smtClean="0"/>
          </a:p>
          <a:p>
            <a:r>
              <a:rPr lang="ru-RU" sz="2000" dirty="0" smtClean="0"/>
              <a:t>Определяется кворум записи </a:t>
            </a:r>
            <a:r>
              <a:rPr lang="en-US" sz="2000" dirty="0" err="1" smtClean="0"/>
              <a:t>V</a:t>
            </a:r>
            <a:r>
              <a:rPr lang="en-US" sz="2000" baseline="-25000" dirty="0" err="1" smtClean="0"/>
              <a:t>w</a:t>
            </a:r>
            <a:r>
              <a:rPr lang="ru-RU" sz="2000" dirty="0" smtClean="0"/>
              <a:t> и кворум чтения </a:t>
            </a:r>
            <a:r>
              <a:rPr lang="en-US" sz="2000" dirty="0" err="1" smtClean="0"/>
              <a:t>V</a:t>
            </a:r>
            <a:r>
              <a:rPr lang="en-US" sz="2000" baseline="-25000" dirty="0" err="1" smtClean="0"/>
              <a:t>r</a:t>
            </a:r>
            <a:r>
              <a:rPr lang="en-US" sz="2000" baseline="-25000" dirty="0" smtClean="0"/>
              <a:t> </a:t>
            </a:r>
            <a:r>
              <a:rPr lang="ru-RU" sz="2000" dirty="0" smtClean="0"/>
              <a:t>так, что </a:t>
            </a:r>
          </a:p>
          <a:p>
            <a:pPr>
              <a:buNone/>
            </a:pPr>
            <a:r>
              <a:rPr lang="ru-RU" sz="2000" dirty="0" smtClean="0"/>
              <a:t>	</a:t>
            </a:r>
            <a:r>
              <a:rPr lang="en-US" sz="2000" dirty="0" err="1" smtClean="0"/>
              <a:t>V</a:t>
            </a:r>
            <a:r>
              <a:rPr lang="en-US" sz="2000" baseline="-25000" dirty="0" err="1" smtClean="0"/>
              <a:t>w</a:t>
            </a:r>
            <a:r>
              <a:rPr lang="en-US" sz="2000" baseline="-25000" dirty="0" smtClean="0"/>
              <a:t> </a:t>
            </a:r>
            <a:r>
              <a:rPr lang="ru-RU" sz="2000" dirty="0" smtClean="0"/>
              <a:t>+</a:t>
            </a:r>
            <a:r>
              <a:rPr lang="en-US" sz="2000" dirty="0" err="1" smtClean="0"/>
              <a:t>V</a:t>
            </a:r>
            <a:r>
              <a:rPr lang="en-US" sz="2000" baseline="-25000" dirty="0" err="1" smtClean="0"/>
              <a:t>r</a:t>
            </a:r>
            <a:r>
              <a:rPr lang="ru-RU" sz="2000" baseline="-25000" dirty="0" smtClean="0"/>
              <a:t>  </a:t>
            </a:r>
            <a:r>
              <a:rPr lang="ru-RU" sz="2000" dirty="0" smtClean="0"/>
              <a:t>&gt; </a:t>
            </a:r>
            <a:r>
              <a:rPr lang="en-US" sz="2000" dirty="0" smtClean="0"/>
              <a:t>V</a:t>
            </a:r>
            <a:endParaRPr lang="ru-RU" sz="20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Алгоритмы голосования</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r>
              <a:rPr lang="ru-RU" sz="2000" dirty="0" smtClean="0"/>
              <a:t>Для записи информации в файл писатель рассылает ее всем владельцам копий файла и должен получить V</a:t>
            </a:r>
            <a:r>
              <a:rPr lang="ru-RU" sz="2000" baseline="-25000" dirty="0" smtClean="0"/>
              <a:t>w </a:t>
            </a:r>
            <a:r>
              <a:rPr lang="ru-RU" sz="2000" dirty="0" smtClean="0"/>
              <a:t>голосов от тех, кто успешно выполнил запись.  </a:t>
            </a:r>
          </a:p>
          <a:p>
            <a:r>
              <a:rPr lang="ru-RU" sz="2000" dirty="0" smtClean="0"/>
              <a:t>Для получения права на чтение читателю достаточно получить необходимое число голосов (</a:t>
            </a:r>
            <a:r>
              <a:rPr lang="en-US" sz="2000" dirty="0" err="1" smtClean="0"/>
              <a:t>V</a:t>
            </a:r>
            <a:r>
              <a:rPr lang="en-US" sz="2000" baseline="-25000" dirty="0" err="1" smtClean="0"/>
              <a:t>r</a:t>
            </a:r>
            <a:r>
              <a:rPr lang="ru-RU" sz="2000" dirty="0" smtClean="0"/>
              <a:t>) от любых серверов. </a:t>
            </a:r>
          </a:p>
          <a:p>
            <a:r>
              <a:rPr lang="ru-RU" sz="2000" dirty="0" smtClean="0"/>
              <a:t>Кворум чтения выбран так, что хотя бы один из тех серверов, от которых получено разрешение, является владельцем текущей копии файла. За чтением информации из файла читатель может обратиться  к любому владельцу текущей копии файла.</a:t>
            </a:r>
          </a:p>
          <a:p>
            <a:r>
              <a:rPr lang="ru-RU" sz="2000" dirty="0" smtClean="0"/>
              <a:t>Описанная схема базируется на </a:t>
            </a:r>
            <a:r>
              <a:rPr lang="ru-RU" sz="2000" b="1" dirty="0" smtClean="0"/>
              <a:t>статическом распределении голосов</a:t>
            </a:r>
            <a:r>
              <a:rPr lang="ru-RU" sz="2000" dirty="0" smtClean="0"/>
              <a:t>. Различие в голосах, приписанных разным серверам, позволяет учесть их особенности (надежность, эффективность). Еще большую гибкость предоставляет метод </a:t>
            </a:r>
            <a:r>
              <a:rPr lang="ru-RU" sz="2000" b="1" dirty="0" smtClean="0"/>
              <a:t>динамического перераспределения голосов</a:t>
            </a:r>
            <a:r>
              <a:rPr lang="ru-RU" sz="2000" dirty="0" smtClean="0"/>
              <a:t>.</a:t>
            </a:r>
          </a:p>
          <a:p>
            <a:r>
              <a:rPr lang="ru-RU" sz="2000" dirty="0" smtClean="0"/>
              <a:t>Для того, чтобы выход из строя некоторых серверов не привел к ситуации, когда невозможно получить кворум, применяется механизм </a:t>
            </a:r>
            <a:r>
              <a:rPr lang="ru-RU" sz="2000" b="1" dirty="0" smtClean="0"/>
              <a:t>изменения состава голосующих</a:t>
            </a:r>
            <a:r>
              <a:rPr lang="ru-RU" sz="2000" dirty="0" smtClean="0"/>
              <a:t>.</a:t>
            </a:r>
          </a:p>
          <a:p>
            <a:pPr>
              <a:buNone/>
            </a:pPr>
            <a:endParaRPr lang="ru-RU"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Протоколы принятия единого решения</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pPr>
              <a:buNone/>
            </a:pPr>
            <a:r>
              <a:rPr lang="ru-RU" sz="2000" dirty="0" smtClean="0"/>
              <a:t>	Рассмотрим известную «проблему двух армий».</a:t>
            </a:r>
          </a:p>
          <a:p>
            <a:r>
              <a:rPr lang="ru-RU" sz="2000" dirty="0" smtClean="0"/>
              <a:t>Армия зеленых численностью 5000 воинов располагается в долине.</a:t>
            </a:r>
          </a:p>
          <a:p>
            <a:r>
              <a:rPr lang="ru-RU" sz="2000" dirty="0" smtClean="0"/>
              <a:t>Две армии синих численностью по 3000 воинов находятся далеко друг от друга в горах, окружающих долину. Если две армии синих одновременно атакуют зеленых, то они победят. Если же в сражение вступит только одна армия синих, то она будет полностью разбита.</a:t>
            </a:r>
          </a:p>
          <a:p>
            <a:r>
              <a:rPr lang="ru-RU" sz="2000" dirty="0" smtClean="0"/>
              <a:t>Предположим, что командир 1-ой синей армии генерал Александр посылает (с посыльным) сообщение командиру 2-ой синей армии генералу Михаилу «Я имею план - давай атаковать завтра на рассвете». Посыльный возвращается к Александру с ответом Михаила - «Отличная идея, Саша. Увидимся завтра на рассвете». Александр приказывает воинам готовиться к атаке на рассвете.</a:t>
            </a:r>
            <a:endParaRPr lang="ru-RU"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Протоколы принятия единого решения</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r>
              <a:rPr lang="ru-RU" sz="2000" dirty="0" smtClean="0"/>
              <a:t>Однако, чуть позже Александр вдруг осознает, что Михаил не знает о возвращении посыльного и поэтому может не отважиться на атаку. Тогда он отправляет посыльного к Михаилу чтобы подтвердить, что его (Михаила) сообщение получено Александром и атака должна состояться.</a:t>
            </a:r>
          </a:p>
          <a:p>
            <a:r>
              <a:rPr lang="ru-RU" sz="2000" dirty="0" smtClean="0"/>
              <a:t>Посыльный прибыл к Михаилу, но теперь тот боится, что не зная о прибытии посыльного Александр может не решиться на атаку. И т.д. Ясно, что генералы никогда не достигнут согласия.</a:t>
            </a:r>
          </a:p>
          <a:p>
            <a:r>
              <a:rPr lang="ru-RU" sz="2000" dirty="0" smtClean="0"/>
              <a:t>Предположим, что такой протокол согласия c конечным числом сообщений существует. Удалив избыточные последние сообщения, получим минимальный протокол. Самое последнее сообщение является существенным (поскольку протокол минимальный). Если это сообщение не дойдет по назначению, то войны не будет. Но тот, кто посылал это сообщение, не знает, дошло ли оно. Следовательно, он не может считать протокол завершенным и не может принять решение об атаке. Даже с надежными процессорами (генералами), принятие единого решения невозможно при ненадежных коммуникациях.</a:t>
            </a:r>
          </a:p>
          <a:p>
            <a:pPr>
              <a:buNone/>
            </a:pPr>
            <a:endParaRPr lang="ru-RU"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Задача «Византийских генералов»</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r>
              <a:rPr lang="ru-RU" sz="2000" dirty="0" smtClean="0"/>
              <a:t>В этой задаче армия зеленых находится в долине, а </a:t>
            </a:r>
            <a:r>
              <a:rPr lang="ru-RU" sz="2000" b="1" i="1" dirty="0" smtClean="0"/>
              <a:t>n</a:t>
            </a:r>
            <a:r>
              <a:rPr lang="ru-RU" sz="2000" dirty="0" smtClean="0"/>
              <a:t> синих генералов возглавляют свои армии, расположенные в горах. Связь осуществляется по телефону и является надежной, но из </a:t>
            </a:r>
            <a:r>
              <a:rPr lang="ru-RU" sz="2000" b="1" i="1" dirty="0" smtClean="0"/>
              <a:t>n</a:t>
            </a:r>
            <a:r>
              <a:rPr lang="ru-RU" sz="2000" dirty="0" smtClean="0"/>
              <a:t> генералов </a:t>
            </a:r>
            <a:r>
              <a:rPr lang="ru-RU" sz="2000" b="1" i="1" dirty="0" smtClean="0"/>
              <a:t>m</a:t>
            </a:r>
            <a:r>
              <a:rPr lang="ru-RU" sz="2000" dirty="0" smtClean="0"/>
              <a:t> являются предателями. Предатели активно пытаются воспрепятствовать согласию лояльных генералов.</a:t>
            </a:r>
          </a:p>
          <a:p>
            <a:r>
              <a:rPr lang="ru-RU" sz="2000" dirty="0" smtClean="0"/>
              <a:t>Согласие в данном случае заключается в следующем. Каждый генерал знает, сколько воинов находится под его командой. Ставится цель, чтобы все лояльные генералы узнали численности всех лояльных армий, т.е. каждый из них получил один и тот же вектор длины </a:t>
            </a:r>
            <a:r>
              <a:rPr lang="ru-RU" sz="2000" b="1" i="1" dirty="0" smtClean="0"/>
              <a:t>n</a:t>
            </a:r>
            <a:r>
              <a:rPr lang="ru-RU" sz="2000" dirty="0" smtClean="0"/>
              <a:t>, в котором i-ый элемент либо содержит численность i-ой армии (если ее командир лоялен) либо не определен (если командир предатель).</a:t>
            </a:r>
          </a:p>
          <a:p>
            <a:r>
              <a:rPr lang="ru-RU" sz="2000" dirty="0" smtClean="0"/>
              <a:t>Соответствующий рекурсивный алгоритм был предложен в 1982 г. (Lamport).</a:t>
            </a:r>
          </a:p>
          <a:p>
            <a:r>
              <a:rPr lang="ru-RU" sz="2000" dirty="0" smtClean="0"/>
              <a:t>Проиллюстрируем его для случая </a:t>
            </a:r>
            <a:r>
              <a:rPr lang="ru-RU" sz="2000" b="1" i="1" dirty="0" smtClean="0"/>
              <a:t>n</a:t>
            </a:r>
            <a:r>
              <a:rPr lang="ru-RU" sz="2000" dirty="0" smtClean="0"/>
              <a:t>=4 и </a:t>
            </a:r>
            <a:r>
              <a:rPr lang="ru-RU" sz="2000" b="1" i="1" dirty="0" smtClean="0"/>
              <a:t>m</a:t>
            </a:r>
            <a:r>
              <a:rPr lang="ru-RU" sz="2000" dirty="0" smtClean="0"/>
              <a:t>=1. В этом случае алгоритм осуществляется в 4 шага.</a:t>
            </a:r>
          </a:p>
          <a:p>
            <a:endParaRPr lang="ru-RU"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Задача «Византийских генералов»</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r>
              <a:rPr lang="ru-RU" sz="2000" dirty="0" smtClean="0"/>
              <a:t>1 шаг. Каждый генерал посылает всем остальным сообщение, в котором указывает численность своей армии. Лояльные генералы указывают истинное количество, а предатели могут указывать различные числа в разных сообщениях. Генерал-1 указал 1 (одна тысяча воинов), генерал-2 указал 2, генерал-3 указал трем остальным генералам соответственно x,y,z, а генерал-4 указал 4.</a:t>
            </a:r>
          </a:p>
          <a:p>
            <a:r>
              <a:rPr lang="ru-RU" sz="2000" dirty="0" smtClean="0"/>
              <a:t>2-ой шаг. Каждый формирует свой вектор из имеющейся информации.</a:t>
            </a:r>
          </a:p>
          <a:p>
            <a:pPr>
              <a:buNone/>
            </a:pPr>
            <a:r>
              <a:rPr lang="ru-RU" sz="2000" dirty="0" smtClean="0"/>
              <a:t>Получается: </a:t>
            </a:r>
          </a:p>
          <a:p>
            <a:pPr>
              <a:buNone/>
            </a:pPr>
            <a:r>
              <a:rPr lang="ru-RU" sz="2000" dirty="0" smtClean="0"/>
              <a:t>vect1 (1,2,x,4) </a:t>
            </a:r>
          </a:p>
          <a:p>
            <a:pPr>
              <a:buNone/>
            </a:pPr>
            <a:r>
              <a:rPr lang="en-US" sz="2000" dirty="0" smtClean="0"/>
              <a:t>vect2 (1,2,y,4) </a:t>
            </a:r>
            <a:endParaRPr lang="ru-RU" sz="2000" dirty="0" smtClean="0"/>
          </a:p>
          <a:p>
            <a:pPr>
              <a:buNone/>
            </a:pPr>
            <a:r>
              <a:rPr lang="en-US" sz="2000" dirty="0" smtClean="0"/>
              <a:t>vect3 (1,2,3,4) </a:t>
            </a:r>
            <a:endParaRPr lang="ru-RU" sz="2000" dirty="0" smtClean="0"/>
          </a:p>
          <a:p>
            <a:pPr>
              <a:buNone/>
            </a:pPr>
            <a:r>
              <a:rPr lang="en-US" sz="2000" dirty="0" smtClean="0"/>
              <a:t>vect4 (1,2,z,4)</a:t>
            </a:r>
            <a:endParaRPr lang="ru-RU" sz="2000" dirty="0" smtClean="0"/>
          </a:p>
          <a:p>
            <a:r>
              <a:rPr lang="en-US" sz="2000" dirty="0" smtClean="0"/>
              <a:t>3-</a:t>
            </a:r>
            <a:r>
              <a:rPr lang="ru-RU" sz="2000" dirty="0" smtClean="0"/>
              <a:t>ий шаг</a:t>
            </a:r>
            <a:r>
              <a:rPr lang="en-US" sz="2000" dirty="0" smtClean="0"/>
              <a:t>. </a:t>
            </a:r>
            <a:r>
              <a:rPr lang="ru-RU" sz="2000" dirty="0" smtClean="0"/>
              <a:t>Каждый посылает свой вектор всем остальным (генерал-3 посылает опять произвольные значения).</a:t>
            </a:r>
            <a:endParaRPr lang="ru-RU"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Задача «Византийских генералов»</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r>
              <a:rPr lang="en-US" sz="2000" dirty="0" smtClean="0"/>
              <a:t>3-</a:t>
            </a:r>
            <a:r>
              <a:rPr lang="ru-RU" sz="2000" dirty="0" smtClean="0"/>
              <a:t>ий шаг</a:t>
            </a:r>
            <a:r>
              <a:rPr lang="en-US" sz="2000" dirty="0" smtClean="0"/>
              <a:t>. </a:t>
            </a:r>
            <a:r>
              <a:rPr lang="ru-RU" sz="2000" dirty="0" smtClean="0"/>
              <a:t>Каждый посылает свой вектор всем остальным (генерал-3 посылает опять произвольные значения).</a:t>
            </a:r>
          </a:p>
          <a:p>
            <a:pPr>
              <a:buNone/>
            </a:pPr>
            <a:r>
              <a:rPr lang="ru-RU" sz="2000" dirty="0" smtClean="0"/>
              <a:t>Генералы получают следующие вектора:</a:t>
            </a:r>
          </a:p>
          <a:p>
            <a:endParaRPr lang="ru-RU" sz="2000" dirty="0" smtClean="0"/>
          </a:p>
          <a:p>
            <a:endParaRPr lang="ru-RU" sz="2000" dirty="0" smtClean="0"/>
          </a:p>
          <a:p>
            <a:endParaRPr lang="ru-RU" sz="2000" dirty="0" smtClean="0"/>
          </a:p>
          <a:p>
            <a:endParaRPr lang="ru-RU" sz="2000" dirty="0" smtClean="0"/>
          </a:p>
          <a:p>
            <a:endParaRPr lang="ru-RU" sz="2000" dirty="0" smtClean="0"/>
          </a:p>
          <a:p>
            <a:r>
              <a:rPr lang="ru-RU" sz="2000" dirty="0" smtClean="0"/>
              <a:t>4-ый шаг. Каждый генерал проверяет каждый элемент во всех полученных векторах. Если какое-то значение совпадает по меньшей мере в двух векторах, то оно помещается в результирующий вектор, иначе соответствующий элемент результирующего вектора помечается «неизвестен».</a:t>
            </a:r>
          </a:p>
          <a:p>
            <a:r>
              <a:rPr lang="ru-RU" sz="2000" dirty="0" smtClean="0"/>
              <a:t>Все лояльные генералы получают один вектор (1,2,»неизвестен»,4) - согласие достигнуто.</a:t>
            </a:r>
          </a:p>
          <a:p>
            <a:pPr>
              <a:buNone/>
            </a:pPr>
            <a:endParaRPr lang="ru-RU" sz="2000" dirty="0"/>
          </a:p>
        </p:txBody>
      </p:sp>
      <p:graphicFrame>
        <p:nvGraphicFramePr>
          <p:cNvPr id="4" name="Table 3"/>
          <p:cNvGraphicFramePr>
            <a:graphicFrameLocks noGrp="1"/>
          </p:cNvGraphicFramePr>
          <p:nvPr/>
        </p:nvGraphicFramePr>
        <p:xfrm>
          <a:off x="827584" y="2492896"/>
          <a:ext cx="7560840" cy="1728192"/>
        </p:xfrm>
        <a:graphic>
          <a:graphicData uri="http://schemas.openxmlformats.org/drawingml/2006/table">
            <a:tbl>
              <a:tblPr/>
              <a:tblGrid>
                <a:gridCol w="1890210"/>
                <a:gridCol w="1890210"/>
                <a:gridCol w="1890210"/>
                <a:gridCol w="1890210"/>
              </a:tblGrid>
              <a:tr h="432048">
                <a:tc>
                  <a:txBody>
                    <a:bodyPr/>
                    <a:lstStyle/>
                    <a:p>
                      <a:pPr marL="179705" algn="ctr">
                        <a:spcAft>
                          <a:spcPts val="600"/>
                        </a:spcAft>
                      </a:pPr>
                      <a:r>
                        <a:rPr lang="en-US" sz="2000" dirty="0">
                          <a:latin typeface="+mn-lt"/>
                          <a:ea typeface="Times New Roman"/>
                        </a:rPr>
                        <a:t>g1</a:t>
                      </a:r>
                      <a:endParaRPr lang="ru-RU" sz="2000" dirty="0">
                        <a:latin typeface="+mn-lt"/>
                        <a:ea typeface="Times New Roman"/>
                      </a:endParaRPr>
                    </a:p>
                  </a:txBody>
                  <a:tcPr marL="68580" marR="68580" marT="0" marB="0">
                    <a:lnL>
                      <a:noFill/>
                    </a:lnL>
                    <a:lnR>
                      <a:noFill/>
                    </a:lnR>
                    <a:lnT>
                      <a:noFill/>
                    </a:lnT>
                    <a:lnB>
                      <a:noFill/>
                    </a:lnB>
                  </a:tcPr>
                </a:tc>
                <a:tc>
                  <a:txBody>
                    <a:bodyPr/>
                    <a:lstStyle/>
                    <a:p>
                      <a:pPr marL="179705" algn="ctr">
                        <a:spcAft>
                          <a:spcPts val="600"/>
                        </a:spcAft>
                      </a:pPr>
                      <a:r>
                        <a:rPr lang="en-US" sz="2000">
                          <a:latin typeface="+mn-lt"/>
                          <a:ea typeface="Times New Roman"/>
                        </a:rPr>
                        <a:t>g2</a:t>
                      </a:r>
                      <a:endParaRPr lang="ru-RU" sz="2000">
                        <a:latin typeface="+mn-lt"/>
                        <a:ea typeface="Times New Roman"/>
                      </a:endParaRPr>
                    </a:p>
                  </a:txBody>
                  <a:tcPr marL="68580" marR="68580" marT="0" marB="0">
                    <a:lnL>
                      <a:noFill/>
                    </a:lnL>
                    <a:lnR>
                      <a:noFill/>
                    </a:lnR>
                    <a:lnT>
                      <a:noFill/>
                    </a:lnT>
                    <a:lnB>
                      <a:noFill/>
                    </a:lnB>
                  </a:tcPr>
                </a:tc>
                <a:tc>
                  <a:txBody>
                    <a:bodyPr/>
                    <a:lstStyle/>
                    <a:p>
                      <a:pPr marL="179705" algn="ctr">
                        <a:spcAft>
                          <a:spcPts val="600"/>
                        </a:spcAft>
                      </a:pPr>
                      <a:r>
                        <a:rPr lang="en-US" sz="2000" dirty="0" smtClean="0">
                          <a:latin typeface="+mn-lt"/>
                          <a:ea typeface="Times New Roman"/>
                        </a:rPr>
                        <a:t>g3</a:t>
                      </a:r>
                      <a:endParaRPr lang="ru-RU" sz="2000" dirty="0">
                        <a:latin typeface="+mn-lt"/>
                        <a:ea typeface="Times New Roman"/>
                      </a:endParaRPr>
                    </a:p>
                  </a:txBody>
                  <a:tcPr marL="68580" marR="68580" marT="0" marB="0">
                    <a:lnL>
                      <a:noFill/>
                    </a:lnL>
                    <a:lnR>
                      <a:noFill/>
                    </a:lnR>
                    <a:lnT>
                      <a:noFill/>
                    </a:lnT>
                    <a:lnB>
                      <a:noFill/>
                    </a:lnB>
                  </a:tcPr>
                </a:tc>
                <a:tc>
                  <a:txBody>
                    <a:bodyPr/>
                    <a:lstStyle/>
                    <a:p>
                      <a:pPr marL="179705" algn="ctr">
                        <a:spcAft>
                          <a:spcPts val="600"/>
                        </a:spcAft>
                      </a:pPr>
                      <a:r>
                        <a:rPr lang="en-US" sz="2000" dirty="0" smtClean="0">
                          <a:latin typeface="+mn-lt"/>
                          <a:ea typeface="Times New Roman"/>
                        </a:rPr>
                        <a:t>g4</a:t>
                      </a:r>
                      <a:endParaRPr lang="ru-RU" sz="2000" dirty="0">
                        <a:latin typeface="+mn-lt"/>
                        <a:ea typeface="Times New Roman"/>
                      </a:endParaRPr>
                    </a:p>
                  </a:txBody>
                  <a:tcPr marL="68580" marR="68580" marT="0" marB="0">
                    <a:lnL>
                      <a:noFill/>
                    </a:lnL>
                    <a:lnR>
                      <a:noFill/>
                    </a:lnR>
                    <a:lnT>
                      <a:noFill/>
                    </a:lnT>
                    <a:lnB>
                      <a:noFill/>
                    </a:lnB>
                  </a:tcPr>
                </a:tc>
              </a:tr>
              <a:tr h="432048">
                <a:tc>
                  <a:txBody>
                    <a:bodyPr/>
                    <a:lstStyle/>
                    <a:p>
                      <a:pPr marL="179705" algn="ctr">
                        <a:spcAft>
                          <a:spcPts val="600"/>
                        </a:spcAft>
                      </a:pPr>
                      <a:r>
                        <a:rPr lang="en-US" sz="2000">
                          <a:latin typeface="+mn-lt"/>
                          <a:ea typeface="Times New Roman"/>
                        </a:rPr>
                        <a:t>(1,2,y,4)</a:t>
                      </a:r>
                      <a:endParaRPr lang="ru-RU" sz="2000">
                        <a:latin typeface="+mn-lt"/>
                        <a:ea typeface="Times New Roman"/>
                      </a:endParaRPr>
                    </a:p>
                  </a:txBody>
                  <a:tcPr marL="68580" marR="68580" marT="0" marB="0">
                    <a:lnL>
                      <a:noFill/>
                    </a:lnL>
                    <a:lnR>
                      <a:noFill/>
                    </a:lnR>
                    <a:lnT>
                      <a:noFill/>
                    </a:lnT>
                    <a:lnB>
                      <a:noFill/>
                    </a:lnB>
                  </a:tcPr>
                </a:tc>
                <a:tc>
                  <a:txBody>
                    <a:bodyPr/>
                    <a:lstStyle/>
                    <a:p>
                      <a:pPr marL="179705" algn="ctr">
                        <a:spcAft>
                          <a:spcPts val="600"/>
                        </a:spcAft>
                      </a:pPr>
                      <a:r>
                        <a:rPr lang="en-US" sz="2000">
                          <a:latin typeface="+mn-lt"/>
                          <a:ea typeface="Times New Roman"/>
                        </a:rPr>
                        <a:t>(1,2,x,4)</a:t>
                      </a:r>
                      <a:endParaRPr lang="ru-RU" sz="2000">
                        <a:latin typeface="+mn-lt"/>
                        <a:ea typeface="Times New Roman"/>
                      </a:endParaRPr>
                    </a:p>
                  </a:txBody>
                  <a:tcPr marL="68580" marR="68580" marT="0" marB="0">
                    <a:lnL>
                      <a:noFill/>
                    </a:lnL>
                    <a:lnR>
                      <a:noFill/>
                    </a:lnR>
                    <a:lnT>
                      <a:noFill/>
                    </a:lnT>
                    <a:lnB>
                      <a:noFill/>
                    </a:lnB>
                  </a:tcPr>
                </a:tc>
                <a:tc>
                  <a:txBody>
                    <a:bodyPr/>
                    <a:lstStyle/>
                    <a:p>
                      <a:pPr marL="179705" algn="ctr">
                        <a:spcAft>
                          <a:spcPts val="600"/>
                        </a:spcAft>
                      </a:pPr>
                      <a:r>
                        <a:rPr lang="en-US" sz="2000" dirty="0">
                          <a:latin typeface="+mn-lt"/>
                          <a:ea typeface="Times New Roman"/>
                        </a:rPr>
                        <a:t>(1,2,x,4)</a:t>
                      </a:r>
                      <a:endParaRPr lang="ru-RU" sz="2000" dirty="0">
                        <a:latin typeface="+mn-lt"/>
                        <a:ea typeface="Times New Roman"/>
                      </a:endParaRPr>
                    </a:p>
                  </a:txBody>
                  <a:tcPr marL="68580" marR="68580" marT="0" marB="0">
                    <a:lnL>
                      <a:noFill/>
                    </a:lnL>
                    <a:lnR>
                      <a:noFill/>
                    </a:lnR>
                    <a:lnT>
                      <a:noFill/>
                    </a:lnT>
                    <a:lnB>
                      <a:noFill/>
                    </a:lnB>
                  </a:tcPr>
                </a:tc>
                <a:tc>
                  <a:txBody>
                    <a:bodyPr/>
                    <a:lstStyle/>
                    <a:p>
                      <a:pPr marL="179705" algn="ctr">
                        <a:spcAft>
                          <a:spcPts val="600"/>
                        </a:spcAft>
                      </a:pPr>
                      <a:r>
                        <a:rPr lang="en-US" sz="2000" dirty="0">
                          <a:latin typeface="+mn-lt"/>
                          <a:ea typeface="Times New Roman"/>
                        </a:rPr>
                        <a:t>(1,2,x,4)</a:t>
                      </a:r>
                      <a:endParaRPr lang="ru-RU" sz="2000" dirty="0">
                        <a:latin typeface="+mn-lt"/>
                        <a:ea typeface="Times New Roman"/>
                      </a:endParaRPr>
                    </a:p>
                  </a:txBody>
                  <a:tcPr marL="68580" marR="68580" marT="0" marB="0">
                    <a:lnL>
                      <a:noFill/>
                    </a:lnL>
                    <a:lnR>
                      <a:noFill/>
                    </a:lnR>
                    <a:lnT>
                      <a:noFill/>
                    </a:lnT>
                    <a:lnB>
                      <a:noFill/>
                    </a:lnB>
                  </a:tcPr>
                </a:tc>
              </a:tr>
              <a:tr h="432048">
                <a:tc>
                  <a:txBody>
                    <a:bodyPr/>
                    <a:lstStyle/>
                    <a:p>
                      <a:pPr marL="179705" algn="ctr">
                        <a:spcAft>
                          <a:spcPts val="600"/>
                        </a:spcAft>
                      </a:pPr>
                      <a:r>
                        <a:rPr lang="en-US" sz="2000">
                          <a:latin typeface="+mn-lt"/>
                          <a:ea typeface="Times New Roman"/>
                        </a:rPr>
                        <a:t>(a,b,c,d)</a:t>
                      </a:r>
                      <a:endParaRPr lang="ru-RU" sz="2000">
                        <a:latin typeface="+mn-lt"/>
                        <a:ea typeface="Times New Roman"/>
                      </a:endParaRPr>
                    </a:p>
                  </a:txBody>
                  <a:tcPr marL="68580" marR="68580" marT="0" marB="0">
                    <a:lnL>
                      <a:noFill/>
                    </a:lnL>
                    <a:lnR>
                      <a:noFill/>
                    </a:lnR>
                    <a:lnT>
                      <a:noFill/>
                    </a:lnT>
                    <a:lnB>
                      <a:noFill/>
                    </a:lnB>
                  </a:tcPr>
                </a:tc>
                <a:tc>
                  <a:txBody>
                    <a:bodyPr/>
                    <a:lstStyle/>
                    <a:p>
                      <a:pPr marL="179705" algn="ctr">
                        <a:spcAft>
                          <a:spcPts val="600"/>
                        </a:spcAft>
                      </a:pPr>
                      <a:r>
                        <a:rPr lang="en-US" sz="2000">
                          <a:latin typeface="+mn-lt"/>
                          <a:ea typeface="Times New Roman"/>
                        </a:rPr>
                        <a:t>(e,f,g,h)</a:t>
                      </a:r>
                      <a:endParaRPr lang="ru-RU" sz="2000">
                        <a:latin typeface="+mn-lt"/>
                        <a:ea typeface="Times New Roman"/>
                      </a:endParaRPr>
                    </a:p>
                  </a:txBody>
                  <a:tcPr marL="68580" marR="68580" marT="0" marB="0">
                    <a:lnL>
                      <a:noFill/>
                    </a:lnL>
                    <a:lnR>
                      <a:noFill/>
                    </a:lnR>
                    <a:lnT>
                      <a:noFill/>
                    </a:lnT>
                    <a:lnB>
                      <a:noFill/>
                    </a:lnB>
                  </a:tcPr>
                </a:tc>
                <a:tc>
                  <a:txBody>
                    <a:bodyPr/>
                    <a:lstStyle/>
                    <a:p>
                      <a:pPr marL="179705" algn="ctr">
                        <a:spcAft>
                          <a:spcPts val="600"/>
                        </a:spcAft>
                      </a:pPr>
                      <a:r>
                        <a:rPr lang="en-US" sz="2000" dirty="0">
                          <a:latin typeface="+mn-lt"/>
                          <a:ea typeface="Times New Roman"/>
                        </a:rPr>
                        <a:t>(1,2,y,4)</a:t>
                      </a:r>
                      <a:endParaRPr lang="ru-RU" sz="2000" dirty="0">
                        <a:latin typeface="+mn-lt"/>
                        <a:ea typeface="Times New Roman"/>
                      </a:endParaRPr>
                    </a:p>
                  </a:txBody>
                  <a:tcPr marL="68580" marR="68580" marT="0" marB="0">
                    <a:lnL>
                      <a:noFill/>
                    </a:lnL>
                    <a:lnR>
                      <a:noFill/>
                    </a:lnR>
                    <a:lnT>
                      <a:noFill/>
                    </a:lnT>
                    <a:lnB>
                      <a:noFill/>
                    </a:lnB>
                  </a:tcPr>
                </a:tc>
                <a:tc>
                  <a:txBody>
                    <a:bodyPr/>
                    <a:lstStyle/>
                    <a:p>
                      <a:pPr marL="179705" algn="ctr">
                        <a:spcAft>
                          <a:spcPts val="600"/>
                        </a:spcAft>
                      </a:pPr>
                      <a:r>
                        <a:rPr lang="en-US" sz="2000" dirty="0">
                          <a:latin typeface="+mn-lt"/>
                          <a:ea typeface="Times New Roman"/>
                        </a:rPr>
                        <a:t>(1,2,y,4)</a:t>
                      </a:r>
                      <a:endParaRPr lang="ru-RU" sz="2000" dirty="0">
                        <a:latin typeface="+mn-lt"/>
                        <a:ea typeface="Times New Roman"/>
                      </a:endParaRPr>
                    </a:p>
                  </a:txBody>
                  <a:tcPr marL="68580" marR="68580" marT="0" marB="0">
                    <a:lnL>
                      <a:noFill/>
                    </a:lnL>
                    <a:lnR>
                      <a:noFill/>
                    </a:lnR>
                    <a:lnT>
                      <a:noFill/>
                    </a:lnT>
                    <a:lnB>
                      <a:noFill/>
                    </a:lnB>
                  </a:tcPr>
                </a:tc>
              </a:tr>
              <a:tr h="432048">
                <a:tc>
                  <a:txBody>
                    <a:bodyPr/>
                    <a:lstStyle/>
                    <a:p>
                      <a:pPr marL="179705" algn="ctr">
                        <a:spcAft>
                          <a:spcPts val="600"/>
                        </a:spcAft>
                      </a:pPr>
                      <a:r>
                        <a:rPr lang="en-US" sz="2000" dirty="0">
                          <a:latin typeface="+mn-lt"/>
                          <a:ea typeface="Times New Roman"/>
                        </a:rPr>
                        <a:t>(</a:t>
                      </a:r>
                      <a:r>
                        <a:rPr lang="en-US" sz="2000" dirty="0" smtClean="0">
                          <a:latin typeface="+mn-lt"/>
                          <a:ea typeface="Times New Roman"/>
                        </a:rPr>
                        <a:t>1,2,z,4</a:t>
                      </a:r>
                      <a:r>
                        <a:rPr lang="en-US" sz="2000" dirty="0">
                          <a:latin typeface="+mn-lt"/>
                          <a:ea typeface="Times New Roman"/>
                        </a:rPr>
                        <a:t>)</a:t>
                      </a:r>
                      <a:endParaRPr lang="ru-RU" sz="2000" dirty="0">
                        <a:latin typeface="+mn-lt"/>
                        <a:ea typeface="Times New Roman"/>
                      </a:endParaRPr>
                    </a:p>
                  </a:txBody>
                  <a:tcPr marL="68580" marR="68580" marT="0" marB="0">
                    <a:lnL>
                      <a:noFill/>
                    </a:lnL>
                    <a:lnR>
                      <a:noFill/>
                    </a:lnR>
                    <a:lnT>
                      <a:noFill/>
                    </a:lnT>
                    <a:lnB>
                      <a:noFill/>
                    </a:lnB>
                  </a:tcPr>
                </a:tc>
                <a:tc>
                  <a:txBody>
                    <a:bodyPr/>
                    <a:lstStyle/>
                    <a:p>
                      <a:pPr marL="179705" algn="ctr">
                        <a:spcAft>
                          <a:spcPts val="600"/>
                        </a:spcAft>
                      </a:pPr>
                      <a:r>
                        <a:rPr lang="en-US" sz="2000" dirty="0">
                          <a:latin typeface="+mn-lt"/>
                          <a:ea typeface="Times New Roman"/>
                        </a:rPr>
                        <a:t>(</a:t>
                      </a:r>
                      <a:r>
                        <a:rPr lang="en-US" sz="2000" dirty="0" smtClean="0">
                          <a:latin typeface="+mn-lt"/>
                          <a:ea typeface="Times New Roman"/>
                        </a:rPr>
                        <a:t>1,2,z,4</a:t>
                      </a:r>
                      <a:r>
                        <a:rPr lang="en-US" sz="2000" dirty="0">
                          <a:latin typeface="+mn-lt"/>
                          <a:ea typeface="Times New Roman"/>
                        </a:rPr>
                        <a:t>)</a:t>
                      </a:r>
                      <a:endParaRPr lang="ru-RU" sz="2000" dirty="0">
                        <a:latin typeface="+mn-lt"/>
                        <a:ea typeface="Times New Roman"/>
                      </a:endParaRPr>
                    </a:p>
                  </a:txBody>
                  <a:tcPr marL="68580" marR="68580" marT="0" marB="0">
                    <a:lnL>
                      <a:noFill/>
                    </a:lnL>
                    <a:lnR>
                      <a:noFill/>
                    </a:lnR>
                    <a:lnT>
                      <a:noFill/>
                    </a:lnT>
                    <a:lnB>
                      <a:noFill/>
                    </a:lnB>
                  </a:tcPr>
                </a:tc>
                <a:tc>
                  <a:txBody>
                    <a:bodyPr/>
                    <a:lstStyle/>
                    <a:p>
                      <a:pPr marL="179705" algn="ctr">
                        <a:spcAft>
                          <a:spcPts val="600"/>
                        </a:spcAft>
                      </a:pPr>
                      <a:r>
                        <a:rPr lang="en-US" sz="2000" dirty="0">
                          <a:latin typeface="+mn-lt"/>
                          <a:ea typeface="Times New Roman"/>
                        </a:rPr>
                        <a:t>(</a:t>
                      </a:r>
                      <a:r>
                        <a:rPr lang="en-US" sz="2000" dirty="0" smtClean="0">
                          <a:latin typeface="+mn-lt"/>
                          <a:ea typeface="Times New Roman"/>
                        </a:rPr>
                        <a:t>1,2,z,4</a:t>
                      </a:r>
                      <a:r>
                        <a:rPr lang="en-US" sz="2000" dirty="0">
                          <a:latin typeface="+mn-lt"/>
                          <a:ea typeface="Times New Roman"/>
                        </a:rPr>
                        <a:t>)</a:t>
                      </a:r>
                      <a:endParaRPr lang="ru-RU" sz="2000" dirty="0">
                        <a:latin typeface="+mn-lt"/>
                        <a:ea typeface="Times New Roman"/>
                      </a:endParaRPr>
                    </a:p>
                  </a:txBody>
                  <a:tcPr marL="68580" marR="68580" marT="0" marB="0">
                    <a:lnL>
                      <a:noFill/>
                    </a:lnL>
                    <a:lnR>
                      <a:noFill/>
                    </a:lnR>
                    <a:lnT>
                      <a:noFill/>
                    </a:lnT>
                    <a:lnB>
                      <a:noFill/>
                    </a:lnB>
                  </a:tcPr>
                </a:tc>
                <a:tc>
                  <a:txBody>
                    <a:bodyPr/>
                    <a:lstStyle/>
                    <a:p>
                      <a:pPr marL="179705" algn="ctr">
                        <a:spcAft>
                          <a:spcPts val="600"/>
                        </a:spcAft>
                      </a:pPr>
                      <a:r>
                        <a:rPr lang="en-US" sz="2000" dirty="0">
                          <a:latin typeface="+mn-lt"/>
                          <a:ea typeface="Times New Roman"/>
                        </a:rPr>
                        <a:t>(</a:t>
                      </a:r>
                      <a:r>
                        <a:rPr lang="en-US" sz="2000" dirty="0" err="1" smtClean="0">
                          <a:latin typeface="+mn-lt"/>
                          <a:ea typeface="Times New Roman"/>
                        </a:rPr>
                        <a:t>i,j,k,l</a:t>
                      </a:r>
                      <a:r>
                        <a:rPr lang="en-US" sz="2000" dirty="0">
                          <a:latin typeface="+mn-lt"/>
                          <a:ea typeface="Times New Roman"/>
                        </a:rPr>
                        <a:t>)</a:t>
                      </a:r>
                      <a:endParaRPr lang="ru-RU" sz="2000" dirty="0">
                        <a:latin typeface="+mn-lt"/>
                        <a:ea typeface="Times New Roman"/>
                      </a:endParaRPr>
                    </a:p>
                  </a:txBody>
                  <a:tcPr marL="68580" marR="68580" marT="0" marB="0">
                    <a:lnL>
                      <a:noFill/>
                    </a:lnL>
                    <a:lnR>
                      <a:noFill/>
                    </a:lnR>
                    <a:lnT>
                      <a:noFill/>
                    </a:lnT>
                    <a:lnB>
                      <a:noFill/>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Задача «Византийских генералов»</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r>
              <a:rPr lang="ru-RU" sz="2000" dirty="0" smtClean="0"/>
              <a:t>Если рассмотреть случай n=3 и m=1, то согласие не будет достигнуто.</a:t>
            </a:r>
          </a:p>
          <a:p>
            <a:r>
              <a:rPr lang="ru-RU" sz="2000" dirty="0" smtClean="0"/>
              <a:t>Lamport доказал, что в системе с m неверно работающими процессорами можно достичь согласия только при наличии 2m+1 верно работающих процессоров (более 2/3).</a:t>
            </a:r>
          </a:p>
          <a:p>
            <a:r>
              <a:rPr lang="ru-RU" sz="2000" dirty="0" smtClean="0"/>
              <a:t> Другие авторы доказали, что в распределенной системе с асинхронными процессорами и неограниченными коммуникационными задержками согласие невозможно достичь даже при одном неработающем процессоре (даже если он не подает признаков жизни).</a:t>
            </a:r>
          </a:p>
          <a:p>
            <a:r>
              <a:rPr lang="ru-RU" sz="2000" dirty="0" smtClean="0"/>
              <a:t>Применение алгоритма - надежная синхронизация часов.</a:t>
            </a:r>
            <a:endParaRPr lang="ru-RU"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Отказы в распределенных системах</a:t>
            </a:r>
            <a:endParaRPr lang="ru-RU" dirty="0"/>
          </a:p>
        </p:txBody>
      </p:sp>
      <p:sp>
        <p:nvSpPr>
          <p:cNvPr id="3" name="Content Placeholder 2"/>
          <p:cNvSpPr>
            <a:spLocks noGrp="1"/>
          </p:cNvSpPr>
          <p:nvPr>
            <p:ph idx="1"/>
          </p:nvPr>
        </p:nvSpPr>
        <p:spPr/>
        <p:txBody>
          <a:bodyPr>
            <a:noAutofit/>
          </a:bodyPr>
          <a:lstStyle/>
          <a:p>
            <a:r>
              <a:rPr lang="ru-RU" sz="2000" dirty="0" smtClean="0"/>
              <a:t>Отказы могут быть случайными, периодическими или постоянными.</a:t>
            </a:r>
          </a:p>
          <a:p>
            <a:r>
              <a:rPr lang="ru-RU" sz="2000" dirty="0" smtClean="0"/>
              <a:t>Случайные отказы (сбои) при повторении операции исчезают.</a:t>
            </a:r>
          </a:p>
          <a:p>
            <a:r>
              <a:rPr lang="ru-RU" sz="2000" dirty="0" smtClean="0"/>
              <a:t>Причиной такого сбоя может служить, например, электромагнитная помеха от проезжающего мимо трамвая. Другой пример - редкая ситуация в последовательности обращений к операционной системе от разных задач.</a:t>
            </a:r>
          </a:p>
          <a:p>
            <a:r>
              <a:rPr lang="ru-RU" sz="2000" dirty="0" smtClean="0"/>
              <a:t>Периодические отказы повторяются часто в течение какого-то времени, а затем могут долго не происходить. Примеры - плохой контакт, некорректная работа ОС после обработки аварийного завершения задачи.</a:t>
            </a:r>
          </a:p>
          <a:p>
            <a:r>
              <a:rPr lang="ru-RU" sz="2000" dirty="0" smtClean="0"/>
              <a:t>Постоянные (устойчивые) отказы не прекращаются до устранения их причины - разрушения диска, выхода из строя микросхемы или ошибки в программе.</a:t>
            </a:r>
            <a:endParaRPr lang="ru-RU"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Алгоритм надежных неделимых широковещательных рассылок сообщений</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r>
              <a:rPr lang="ru-RU" sz="2000" dirty="0" smtClean="0"/>
              <a:t>Алгоритм выполняется в две фазы и предполагает наличие в каждом процессоре очередей для запоминания поступающих сообщений. В качестве уникального идентификатора сообщения используется его начальный приоритет - логическое время отправления, значение которого на разных процессорах различно.</a:t>
            </a:r>
          </a:p>
          <a:p>
            <a:pPr>
              <a:buNone/>
            </a:pPr>
            <a:r>
              <a:rPr lang="ru-RU" sz="2000" b="1" dirty="0" smtClean="0"/>
              <a:t>1-ая фаза</a:t>
            </a:r>
          </a:p>
          <a:p>
            <a:pPr>
              <a:buNone/>
            </a:pPr>
            <a:r>
              <a:rPr lang="ru-RU" sz="2000" dirty="0" smtClean="0"/>
              <a:t>Процесс-отправитель посылает сообщение группе процессов (список их идентификаторов содержится в сообщении).</a:t>
            </a:r>
          </a:p>
          <a:p>
            <a:pPr>
              <a:buNone/>
            </a:pPr>
            <a:r>
              <a:rPr lang="ru-RU" sz="2000" dirty="0" smtClean="0"/>
              <a:t>При получении этого сообщения процессы:</a:t>
            </a:r>
          </a:p>
          <a:p>
            <a:pPr lvl="0"/>
            <a:r>
              <a:rPr lang="ru-RU" sz="2000" dirty="0" smtClean="0"/>
              <a:t>Приписывают сообщению приоритет, помечают сообщение как «недоставленное» и буферизуют его. В качестве приоритета используется временная метка (текущее логическое время).</a:t>
            </a:r>
          </a:p>
          <a:p>
            <a:pPr lvl="0"/>
            <a:r>
              <a:rPr lang="ru-RU" sz="2000" dirty="0" smtClean="0"/>
              <a:t>Информируют отправителя о приписанном сообщению приоритете.</a:t>
            </a:r>
          </a:p>
          <a:p>
            <a:endParaRPr lang="ru-RU"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Алгоритм надежных неделимых широковещательных рассылок сообщений</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pPr>
              <a:buNone/>
            </a:pPr>
            <a:r>
              <a:rPr lang="ru-RU" sz="2000" b="1" dirty="0" smtClean="0"/>
              <a:t>2-ая фаза</a:t>
            </a:r>
          </a:p>
          <a:p>
            <a:pPr>
              <a:buNone/>
            </a:pPr>
            <a:r>
              <a:rPr lang="ru-RU" sz="2000" dirty="0" smtClean="0"/>
              <a:t>При получении ответов от всех адресатов, отправитель:</a:t>
            </a:r>
          </a:p>
          <a:p>
            <a:pPr lvl="0"/>
            <a:r>
              <a:rPr lang="ru-RU" sz="2000" dirty="0" smtClean="0"/>
              <a:t>Выбирает из всех приписанных сообщению приоритетов максимальный и устанавливает его в качестве окончательного приоритета сообщения.</a:t>
            </a:r>
          </a:p>
          <a:p>
            <a:pPr lvl="0"/>
            <a:r>
              <a:rPr lang="ru-RU" sz="2000" dirty="0" smtClean="0"/>
              <a:t>Рассылает всем адресатам этот приоритет.</a:t>
            </a:r>
          </a:p>
          <a:p>
            <a:pPr>
              <a:buNone/>
            </a:pPr>
            <a:endParaRPr lang="ru-RU" sz="2000" dirty="0" smtClean="0"/>
          </a:p>
          <a:p>
            <a:pPr>
              <a:buNone/>
            </a:pPr>
            <a:r>
              <a:rPr lang="ru-RU" sz="2000" dirty="0" smtClean="0"/>
              <a:t>Получив окончательный приоритет, получатель:</a:t>
            </a:r>
          </a:p>
          <a:p>
            <a:pPr lvl="0"/>
            <a:r>
              <a:rPr lang="ru-RU" sz="2000" dirty="0" smtClean="0"/>
              <a:t>Приписывает сообщению этот приоритет.</a:t>
            </a:r>
          </a:p>
          <a:p>
            <a:pPr lvl="0"/>
            <a:r>
              <a:rPr lang="ru-RU" sz="2000" dirty="0" smtClean="0"/>
              <a:t>Помечает сообщение как «доставленное».</a:t>
            </a:r>
          </a:p>
          <a:p>
            <a:pPr lvl="0"/>
            <a:r>
              <a:rPr lang="ru-RU" sz="2000" dirty="0" smtClean="0"/>
              <a:t>Упорядочивает все буферизованные сообщения по возрастанию их приписанных приоритетов.</a:t>
            </a:r>
          </a:p>
          <a:p>
            <a:pPr lvl="0"/>
            <a:r>
              <a:rPr lang="ru-RU" sz="2000" dirty="0" smtClean="0"/>
              <a:t>Если первое сообщение в очереди отмечено как «доставленное», то оно будет обрабатываться как окончательно полученное.</a:t>
            </a:r>
            <a:endParaRPr lang="ru-RU"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Алгоритм надежных неделимых широковещательных рассылок сообщений</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pPr>
              <a:buNone/>
            </a:pPr>
            <a:r>
              <a:rPr lang="en-US" sz="2000" dirty="0" smtClean="0"/>
              <a:t>	</a:t>
            </a:r>
            <a:r>
              <a:rPr lang="ru-RU" sz="2000" dirty="0" smtClean="0"/>
              <a:t>Если получатель обнаружит, что он имеет сообщение с пометкой «недоставленное», отправитель которого сломался, то он для завершения выполнения протокола осуществляет следующие два шага в качестве координатора.</a:t>
            </a:r>
          </a:p>
          <a:p>
            <a:pPr>
              <a:buNone/>
            </a:pPr>
            <a:r>
              <a:rPr lang="ru-RU" sz="2000" dirty="0" smtClean="0"/>
              <a:t>1. Опрашивает всех получателей о статусе этого сообщения.</a:t>
            </a:r>
          </a:p>
          <a:p>
            <a:pPr>
              <a:buNone/>
            </a:pPr>
            <a:r>
              <a:rPr lang="ru-RU" sz="2000" dirty="0" smtClean="0"/>
              <a:t>Получатель может ответить одним из трех способов:</a:t>
            </a:r>
          </a:p>
          <a:p>
            <a:pPr lvl="0"/>
            <a:r>
              <a:rPr lang="ru-RU" sz="2000" dirty="0" smtClean="0"/>
              <a:t>Сообщение отмечено как «недоставленное» и ему приписан такой-то приоритет.</a:t>
            </a:r>
          </a:p>
          <a:p>
            <a:pPr lvl="0"/>
            <a:r>
              <a:rPr lang="ru-RU" sz="2000" dirty="0" smtClean="0"/>
              <a:t>Сообщение отмечено как «доставленное» и имеет такой-то окончательный приоритет.</a:t>
            </a:r>
          </a:p>
          <a:p>
            <a:pPr lvl="0"/>
            <a:r>
              <a:rPr lang="ru-RU" sz="2000" dirty="0" smtClean="0"/>
              <a:t>Он не получал это сообщение.</a:t>
            </a:r>
            <a:endParaRPr lang="ru-RU"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Алгоритм надежных неделимых широковещательных рассылок сообщений</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pPr>
              <a:buNone/>
            </a:pPr>
            <a:r>
              <a:rPr lang="ru-RU" sz="2000" dirty="0" smtClean="0"/>
              <a:t>2. Получив все ответы координатор выполняет следующие действия:</a:t>
            </a:r>
          </a:p>
          <a:p>
            <a:pPr lvl="0"/>
            <a:r>
              <a:rPr lang="ru-RU" sz="2000" dirty="0" smtClean="0"/>
              <a:t>Если сообщение у какого-то получателя помечено как «доставленное», то его окончательный приоритет рассылается всем. </a:t>
            </a:r>
            <a:r>
              <a:rPr lang="en-US" sz="2000" dirty="0" smtClean="0"/>
              <a:t>(</a:t>
            </a:r>
            <a:r>
              <a:rPr lang="ru-RU" sz="2000" dirty="0" smtClean="0"/>
              <a:t>Получив это сообщение каждый процесс выполняет шаги фазы 2</a:t>
            </a:r>
            <a:r>
              <a:rPr lang="en-US" sz="2000" dirty="0" smtClean="0"/>
              <a:t>)</a:t>
            </a:r>
            <a:r>
              <a:rPr lang="ru-RU" sz="2000" dirty="0" smtClean="0"/>
              <a:t>.</a:t>
            </a:r>
          </a:p>
          <a:p>
            <a:pPr lvl="0"/>
            <a:r>
              <a:rPr lang="ru-RU" sz="2000" dirty="0" smtClean="0"/>
              <a:t>Иначе координатор заново начинает весь протокол с фазы 1. (Повторная посылка сообщения с одинаковым приоритетом не должна вызывать коллизий).</a:t>
            </a:r>
          </a:p>
          <a:p>
            <a:pPr>
              <a:buNone/>
            </a:pPr>
            <a:r>
              <a:rPr lang="ru-RU" sz="2000" dirty="0" smtClean="0"/>
              <a:t> </a:t>
            </a:r>
          </a:p>
          <a:p>
            <a:pPr>
              <a:buNone/>
            </a:pPr>
            <a:r>
              <a:rPr lang="en-US" sz="2000" dirty="0" smtClean="0"/>
              <a:t>	</a:t>
            </a:r>
            <a:r>
              <a:rPr lang="ru-RU" sz="2000" dirty="0" smtClean="0"/>
              <a:t>Необходимо заметить, что алгоритм требует хранения начального и окончательного приоритетов даже для принятых и уже обработанных сообщений.</a:t>
            </a:r>
            <a:endParaRPr lang="ru-RU"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Суперкомпьютеры петафлопсной производительности</a:t>
            </a:r>
            <a:endParaRPr lang="ru-RU" dirty="0"/>
          </a:p>
        </p:txBody>
      </p:sp>
      <p:pic>
        <p:nvPicPr>
          <p:cNvPr id="68610" name="Picture 2"/>
          <p:cNvPicPr>
            <a:picLocks noGrp="1" noChangeAspect="1" noChangeArrowheads="1"/>
          </p:cNvPicPr>
          <p:nvPr>
            <p:ph idx="1"/>
          </p:nvPr>
        </p:nvPicPr>
        <p:blipFill>
          <a:blip r:embed="rId2" cstate="print"/>
          <a:srcRect/>
          <a:stretch>
            <a:fillRect/>
          </a:stretch>
        </p:blipFill>
        <p:spPr bwMode="auto">
          <a:xfrm>
            <a:off x="57777" y="1772816"/>
            <a:ext cx="9122735" cy="3807927"/>
          </a:xfrm>
          <a:prstGeom prst="rect">
            <a:avLst/>
          </a:prstGeom>
          <a:noFill/>
          <a:ln w="9525">
            <a:noFill/>
            <a:miter lim="800000"/>
            <a:headEnd/>
            <a:tailEnd/>
          </a:ln>
        </p:spPr>
      </p:pic>
      <p:sp>
        <p:nvSpPr>
          <p:cNvPr id="6" name="Rectangle 5"/>
          <p:cNvSpPr/>
          <p:nvPr/>
        </p:nvSpPr>
        <p:spPr>
          <a:xfrm>
            <a:off x="2771800" y="6516052"/>
            <a:ext cx="3174074" cy="369332"/>
          </a:xfrm>
          <a:prstGeom prst="rect">
            <a:avLst/>
          </a:prstGeom>
        </p:spPr>
        <p:txBody>
          <a:bodyPr wrap="none">
            <a:spAutoFit/>
          </a:bodyPr>
          <a:lstStyle/>
          <a:p>
            <a:r>
              <a:rPr lang="en-US" dirty="0" smtClean="0"/>
              <a:t>http://fault-tolerance.org/sc21/</a:t>
            </a:r>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Суперкомпьютеры петафлопсной производительности</a:t>
            </a:r>
            <a:endParaRPr lang="ru-RU" dirty="0"/>
          </a:p>
        </p:txBody>
      </p:sp>
      <p:sp>
        <p:nvSpPr>
          <p:cNvPr id="5" name="Rectangle 4"/>
          <p:cNvSpPr/>
          <p:nvPr/>
        </p:nvSpPr>
        <p:spPr>
          <a:xfrm>
            <a:off x="2771800" y="6516052"/>
            <a:ext cx="3174074" cy="369332"/>
          </a:xfrm>
          <a:prstGeom prst="rect">
            <a:avLst/>
          </a:prstGeom>
        </p:spPr>
        <p:txBody>
          <a:bodyPr wrap="none">
            <a:spAutoFit/>
          </a:bodyPr>
          <a:lstStyle/>
          <a:p>
            <a:r>
              <a:rPr lang="en-US" dirty="0" smtClean="0"/>
              <a:t>http://fault-tolerance.org/sc21/</a:t>
            </a:r>
            <a:endParaRPr lang="ru-RU" dirty="0"/>
          </a:p>
        </p:txBody>
      </p:sp>
      <p:sp>
        <p:nvSpPr>
          <p:cNvPr id="6" name="Content Placeholder 5"/>
          <p:cNvSpPr>
            <a:spLocks noGrp="1"/>
          </p:cNvSpPr>
          <p:nvPr>
            <p:ph idx="1"/>
          </p:nvPr>
        </p:nvSpPr>
        <p:spPr/>
        <p:txBody>
          <a:bodyPr/>
          <a:lstStyle/>
          <a:p>
            <a:endParaRPr lang="ru-RU"/>
          </a:p>
        </p:txBody>
      </p:sp>
      <p:pic>
        <p:nvPicPr>
          <p:cNvPr id="70658" name="Picture 2"/>
          <p:cNvPicPr>
            <a:picLocks noChangeAspect="1" noChangeArrowheads="1"/>
          </p:cNvPicPr>
          <p:nvPr/>
        </p:nvPicPr>
        <p:blipFill>
          <a:blip r:embed="rId2" cstate="print"/>
          <a:srcRect/>
          <a:stretch>
            <a:fillRect/>
          </a:stretch>
        </p:blipFill>
        <p:spPr bwMode="auto">
          <a:xfrm>
            <a:off x="288032" y="1412776"/>
            <a:ext cx="8388424" cy="5196068"/>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Суперкомпьютеры экзафлопсной производительности</a:t>
            </a:r>
            <a:endParaRPr lang="ru-RU" dirty="0"/>
          </a:p>
        </p:txBody>
      </p:sp>
      <p:sp>
        <p:nvSpPr>
          <p:cNvPr id="5" name="Rectangle 4"/>
          <p:cNvSpPr/>
          <p:nvPr/>
        </p:nvSpPr>
        <p:spPr>
          <a:xfrm>
            <a:off x="2771800" y="6516052"/>
            <a:ext cx="3174074" cy="369332"/>
          </a:xfrm>
          <a:prstGeom prst="rect">
            <a:avLst/>
          </a:prstGeom>
        </p:spPr>
        <p:txBody>
          <a:bodyPr wrap="none">
            <a:spAutoFit/>
          </a:bodyPr>
          <a:lstStyle/>
          <a:p>
            <a:r>
              <a:rPr lang="en-US" dirty="0" smtClean="0"/>
              <a:t>http://fault-tolerance.org/sc21/</a:t>
            </a:r>
            <a:endParaRPr lang="ru-RU" dirty="0"/>
          </a:p>
        </p:txBody>
      </p:sp>
      <p:pic>
        <p:nvPicPr>
          <p:cNvPr id="71683" name="Picture 3"/>
          <p:cNvPicPr>
            <a:picLocks noChangeAspect="1" noChangeArrowheads="1"/>
          </p:cNvPicPr>
          <p:nvPr/>
        </p:nvPicPr>
        <p:blipFill>
          <a:blip r:embed="rId2" cstate="print"/>
          <a:srcRect/>
          <a:stretch>
            <a:fillRect/>
          </a:stretch>
        </p:blipFill>
        <p:spPr bwMode="auto">
          <a:xfrm>
            <a:off x="179512" y="1560562"/>
            <a:ext cx="8667663" cy="4892774"/>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ru-RU" dirty="0" smtClean="0"/>
              <a:t>Контрольные точки</a:t>
            </a:r>
            <a:endParaRPr lang="ru-RU" dirty="0"/>
          </a:p>
        </p:txBody>
      </p:sp>
      <p:sp>
        <p:nvSpPr>
          <p:cNvPr id="5" name="Rectangle 4"/>
          <p:cNvSpPr/>
          <p:nvPr/>
        </p:nvSpPr>
        <p:spPr>
          <a:xfrm>
            <a:off x="2771800" y="6516052"/>
            <a:ext cx="3174074" cy="369332"/>
          </a:xfrm>
          <a:prstGeom prst="rect">
            <a:avLst/>
          </a:prstGeom>
        </p:spPr>
        <p:txBody>
          <a:bodyPr wrap="none">
            <a:spAutoFit/>
          </a:bodyPr>
          <a:lstStyle/>
          <a:p>
            <a:r>
              <a:rPr lang="en-US" dirty="0" smtClean="0"/>
              <a:t>http://fault-tolerance.org/sc21/</a:t>
            </a:r>
            <a:endParaRPr lang="ru-RU" dirty="0"/>
          </a:p>
        </p:txBody>
      </p:sp>
      <p:pic>
        <p:nvPicPr>
          <p:cNvPr id="72706" name="Picture 2"/>
          <p:cNvPicPr>
            <a:picLocks noChangeAspect="1" noChangeArrowheads="1"/>
          </p:cNvPicPr>
          <p:nvPr/>
        </p:nvPicPr>
        <p:blipFill>
          <a:blip r:embed="rId2" cstate="print"/>
          <a:srcRect/>
          <a:stretch>
            <a:fillRect/>
          </a:stretch>
        </p:blipFill>
        <p:spPr bwMode="auto">
          <a:xfrm>
            <a:off x="611560" y="980428"/>
            <a:ext cx="7700911" cy="5616924"/>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ru-RU"/>
          </a:p>
        </p:txBody>
      </p:sp>
      <p:pic>
        <p:nvPicPr>
          <p:cNvPr id="69634" name="Picture 2" descr="rsk1280.jpg"/>
          <p:cNvPicPr>
            <a:picLocks noChangeAspect="1" noChangeArrowheads="1"/>
          </p:cNvPicPr>
          <p:nvPr/>
        </p:nvPicPr>
        <p:blipFill>
          <a:blip r:embed="rId2" cstate="print"/>
          <a:srcRect/>
          <a:stretch>
            <a:fillRect/>
          </a:stretch>
        </p:blipFill>
        <p:spPr bwMode="auto">
          <a:xfrm>
            <a:off x="107504" y="980728"/>
            <a:ext cx="8964488" cy="4958483"/>
          </a:xfrm>
          <a:prstGeom prst="rect">
            <a:avLst/>
          </a:prstGeom>
          <a:noFill/>
        </p:spPr>
      </p:pic>
      <p:sp>
        <p:nvSpPr>
          <p:cNvPr id="6" name="Rectangle 5"/>
          <p:cNvSpPr/>
          <p:nvPr/>
        </p:nvSpPr>
        <p:spPr>
          <a:xfrm>
            <a:off x="755576" y="6300028"/>
            <a:ext cx="8208912" cy="369332"/>
          </a:xfrm>
          <a:prstGeom prst="rect">
            <a:avLst/>
          </a:prstGeom>
        </p:spPr>
        <p:txBody>
          <a:bodyPr wrap="square">
            <a:spAutoFit/>
          </a:bodyPr>
          <a:lstStyle/>
          <a:p>
            <a:r>
              <a:rPr lang="en-US" dirty="0" smtClean="0"/>
              <a:t>https://www.cnews.ru/news/top/2021-09-30_v_rossii_gotovitsya_stroitelstvo</a:t>
            </a:r>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Обработка ошибок в </a:t>
            </a:r>
            <a:r>
              <a:rPr lang="en-US" sz="3200" dirty="0" err="1" smtClean="0"/>
              <a:t>OpenMP</a:t>
            </a:r>
            <a:r>
              <a:rPr lang="en-US" sz="3200" dirty="0" smtClean="0"/>
              <a:t>-</a:t>
            </a:r>
            <a:r>
              <a:rPr lang="ru-RU" sz="3200" dirty="0" smtClean="0"/>
              <a:t>программах</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dirty="0" smtClean="0"/>
              <a:t>Директива</a:t>
            </a:r>
            <a:r>
              <a:rPr lang="en-US" sz="1800" dirty="0" smtClean="0"/>
              <a:t>  </a:t>
            </a:r>
            <a:endParaRPr lang="ru-RU" sz="1800" dirty="0" smtClean="0"/>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smtClean="0"/>
              <a:t>#</a:t>
            </a:r>
            <a:r>
              <a:rPr lang="en-US" sz="1800" b="1" dirty="0" err="1" smtClean="0"/>
              <a:t>pragma</a:t>
            </a:r>
            <a:r>
              <a:rPr lang="en-US" sz="1800" b="1" dirty="0" smtClean="0"/>
              <a:t> </a:t>
            </a:r>
            <a:r>
              <a:rPr lang="en-US" sz="1800" b="1" dirty="0" err="1" smtClean="0"/>
              <a:t>omp</a:t>
            </a:r>
            <a:r>
              <a:rPr lang="en-US" sz="1800" b="1" dirty="0" smtClean="0"/>
              <a:t> cancel</a:t>
            </a:r>
            <a:r>
              <a:rPr lang="ru-RU" sz="1800" b="1" dirty="0" smtClean="0"/>
              <a:t> </a:t>
            </a:r>
            <a:r>
              <a:rPr lang="en-US" sz="1800" i="1" dirty="0" smtClean="0"/>
              <a:t>clause[[,] clause ]</a:t>
            </a:r>
            <a:endParaRPr lang="en-US" sz="1800" b="1" i="1" dirty="0" smtClean="0"/>
          </a:p>
          <a:p>
            <a:pPr>
              <a:lnSpc>
                <a:spcPct val="80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i="1" dirty="0" smtClean="0">
                <a:solidFill>
                  <a:srgbClr val="000000"/>
                </a:solidFill>
              </a:rPr>
              <a:t>где </a:t>
            </a:r>
            <a:r>
              <a:rPr lang="en-US" sz="1800" i="1" dirty="0" smtClean="0"/>
              <a:t>clause </a:t>
            </a:r>
            <a:r>
              <a:rPr lang="ru-RU" sz="1800" i="1" dirty="0" smtClean="0"/>
              <a:t>одна из</a:t>
            </a:r>
            <a:r>
              <a:rPr lang="en-US" sz="1800" i="1" dirty="0" smtClean="0">
                <a:solidFill>
                  <a:srgbClr val="000000"/>
                </a:solidFill>
              </a:rPr>
              <a:t>:</a:t>
            </a:r>
          </a:p>
          <a:p>
            <a:pPr lvl="1">
              <a:lnSpc>
                <a:spcPct val="80000"/>
              </a:lnSpc>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smtClean="0">
                <a:solidFill>
                  <a:srgbClr val="000000"/>
                </a:solidFill>
              </a:rPr>
              <a:t>parallel</a:t>
            </a:r>
          </a:p>
          <a:p>
            <a:pPr lvl="1">
              <a:lnSpc>
                <a:spcPct val="80000"/>
              </a:lnSpc>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smtClean="0">
                <a:solidFill>
                  <a:srgbClr val="000000"/>
                </a:solidFill>
              </a:rPr>
              <a:t>sections</a:t>
            </a:r>
          </a:p>
          <a:p>
            <a:pPr lvl="1">
              <a:lnSpc>
                <a:spcPct val="80000"/>
              </a:lnSpc>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smtClean="0">
                <a:solidFill>
                  <a:srgbClr val="000000"/>
                </a:solidFill>
              </a:rPr>
              <a:t>for</a:t>
            </a:r>
          </a:p>
          <a:p>
            <a:pPr lvl="1">
              <a:lnSpc>
                <a:spcPct val="80000"/>
              </a:lnSpc>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err="1" smtClean="0">
                <a:solidFill>
                  <a:srgbClr val="000000"/>
                </a:solidFill>
              </a:rPr>
              <a:t>taskgroup</a:t>
            </a:r>
            <a:endParaRPr lang="en-US" sz="1800" b="1" dirty="0" smtClean="0">
              <a:solidFill>
                <a:srgbClr val="000000"/>
              </a:solidFill>
            </a:endParaRPr>
          </a:p>
          <a:p>
            <a:pPr lvl="1">
              <a:lnSpc>
                <a:spcPct val="80000"/>
              </a:lnSpc>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smtClean="0">
                <a:solidFill>
                  <a:srgbClr val="000000"/>
                </a:solidFill>
              </a:rPr>
              <a:t>if (</a:t>
            </a:r>
            <a:r>
              <a:rPr lang="en-US" sz="1800" i="1" dirty="0" smtClean="0">
                <a:solidFill>
                  <a:srgbClr val="000000"/>
                </a:solidFill>
              </a:rPr>
              <a:t>scalar-expression</a:t>
            </a:r>
            <a:r>
              <a:rPr lang="en-US" sz="1800" b="1" dirty="0" smtClean="0">
                <a:solidFill>
                  <a:srgbClr val="000000"/>
                </a:solidFill>
              </a:rPr>
              <a:t>)</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dirty="0" smtClean="0"/>
              <a:t>Директива</a:t>
            </a:r>
            <a:r>
              <a:rPr lang="en-US" sz="1800" dirty="0" smtClean="0"/>
              <a:t>  </a:t>
            </a:r>
            <a:endParaRPr lang="ru-RU" sz="1800" dirty="0" smtClean="0"/>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smtClean="0"/>
              <a:t>#</a:t>
            </a:r>
            <a:r>
              <a:rPr lang="en-US" sz="1800" b="1" dirty="0" err="1" smtClean="0"/>
              <a:t>pragma</a:t>
            </a:r>
            <a:r>
              <a:rPr lang="en-US" sz="1800" b="1" dirty="0" smtClean="0"/>
              <a:t> </a:t>
            </a:r>
            <a:r>
              <a:rPr lang="en-US" sz="1800" b="1" dirty="0" err="1" smtClean="0"/>
              <a:t>omp</a:t>
            </a:r>
            <a:r>
              <a:rPr lang="en-US" sz="1800" b="1" dirty="0" smtClean="0"/>
              <a:t> cancellation point</a:t>
            </a:r>
            <a:r>
              <a:rPr lang="ru-RU" sz="1800" b="1" dirty="0" smtClean="0"/>
              <a:t> </a:t>
            </a:r>
            <a:r>
              <a:rPr lang="en-US" sz="1800" i="1" dirty="0" smtClean="0"/>
              <a:t>clause[[,] clause ]</a:t>
            </a:r>
            <a:endParaRPr lang="en-US" sz="1800" b="1" i="1" dirty="0" smtClean="0"/>
          </a:p>
          <a:p>
            <a:pPr>
              <a:lnSpc>
                <a:spcPct val="80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i="1" dirty="0" smtClean="0">
                <a:solidFill>
                  <a:srgbClr val="000000"/>
                </a:solidFill>
              </a:rPr>
              <a:t>где </a:t>
            </a:r>
            <a:r>
              <a:rPr lang="en-US" sz="1800" i="1" dirty="0" smtClean="0"/>
              <a:t>clause </a:t>
            </a:r>
            <a:r>
              <a:rPr lang="ru-RU" sz="1800" i="1" dirty="0" smtClean="0"/>
              <a:t>одна из</a:t>
            </a:r>
            <a:r>
              <a:rPr lang="en-US" sz="1800" i="1" dirty="0" smtClean="0">
                <a:solidFill>
                  <a:srgbClr val="000000"/>
                </a:solidFill>
              </a:rPr>
              <a:t>:</a:t>
            </a:r>
          </a:p>
          <a:p>
            <a:pPr lvl="1">
              <a:lnSpc>
                <a:spcPct val="80000"/>
              </a:lnSpc>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smtClean="0">
                <a:solidFill>
                  <a:srgbClr val="000000"/>
                </a:solidFill>
              </a:rPr>
              <a:t>parallel</a:t>
            </a:r>
          </a:p>
          <a:p>
            <a:pPr lvl="1">
              <a:lnSpc>
                <a:spcPct val="80000"/>
              </a:lnSpc>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smtClean="0">
                <a:solidFill>
                  <a:srgbClr val="000000"/>
                </a:solidFill>
              </a:rPr>
              <a:t>sections</a:t>
            </a:r>
          </a:p>
          <a:p>
            <a:pPr lvl="1">
              <a:lnSpc>
                <a:spcPct val="80000"/>
              </a:lnSpc>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smtClean="0">
                <a:solidFill>
                  <a:srgbClr val="000000"/>
                </a:solidFill>
              </a:rPr>
              <a:t>for</a:t>
            </a:r>
          </a:p>
          <a:p>
            <a:pPr lvl="1">
              <a:lnSpc>
                <a:spcPct val="80000"/>
              </a:lnSpc>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err="1" smtClean="0">
                <a:solidFill>
                  <a:srgbClr val="000000"/>
                </a:solidFill>
              </a:rPr>
              <a:t>taskgroup</a:t>
            </a:r>
            <a:endParaRPr lang="en-US" sz="1800" b="1" dirty="0" smtClean="0">
              <a:solidFill>
                <a:srgbClr val="000000"/>
              </a:solidFill>
            </a:endParaRPr>
          </a:p>
          <a:p>
            <a:pPr marL="0" lvl="2" indent="0">
              <a:lnSpc>
                <a:spcPct val="80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dirty="0" smtClean="0">
                <a:ea typeface="MS Mincho" pitchFamily="49" charset="-128"/>
              </a:rPr>
              <a:t>Новая функция системы поддержки</a:t>
            </a:r>
            <a:r>
              <a:rPr lang="en-US" sz="1800" dirty="0" smtClean="0">
                <a:ea typeface="MS Mincho" pitchFamily="49" charset="-128"/>
              </a:rPr>
              <a:t>:</a:t>
            </a:r>
          </a:p>
          <a:p>
            <a:pPr lvl="1">
              <a:lnSpc>
                <a:spcPct val="80000"/>
              </a:lnSpc>
              <a:buFont typeface="Wingdings"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err="1" smtClean="0">
                <a:solidFill>
                  <a:srgbClr val="000000"/>
                </a:solidFill>
              </a:rPr>
              <a:t>omp_get_cancellation</a:t>
            </a:r>
            <a:endParaRPr lang="en-US" sz="1800" b="1" dirty="0" smtClean="0">
              <a:solidFill>
                <a:srgbClr val="000000"/>
              </a:solidFill>
            </a:endParaRPr>
          </a:p>
          <a:p>
            <a:pPr marL="0" lvl="2" indent="0">
              <a:lnSpc>
                <a:spcPct val="80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dirty="0" smtClean="0">
                <a:ea typeface="MS Mincho" pitchFamily="49" charset="-128"/>
              </a:rPr>
              <a:t>Новая переменная окружения</a:t>
            </a:r>
            <a:r>
              <a:rPr lang="en-US" sz="1800" dirty="0" smtClean="0">
                <a:ea typeface="MS Mincho" pitchFamily="49" charset="-128"/>
              </a:rPr>
              <a:t>:</a:t>
            </a:r>
            <a:endParaRPr lang="ru-RU" sz="1800" dirty="0" smtClean="0">
              <a:ea typeface="MS Mincho" pitchFamily="49" charset="-128"/>
            </a:endParaRPr>
          </a:p>
          <a:p>
            <a:pPr lvl="1">
              <a:lnSpc>
                <a:spcPct val="80000"/>
              </a:lnSpc>
              <a:buFont typeface="Wingdings"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smtClean="0">
                <a:ea typeface="MS Mincho" pitchFamily="49" charset="-128"/>
              </a:rPr>
              <a:t>OMP_CANCELLATION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Отказы в распределенных системах</a:t>
            </a:r>
            <a:endParaRPr lang="ru-RU" dirty="0"/>
          </a:p>
        </p:txBody>
      </p:sp>
      <p:sp>
        <p:nvSpPr>
          <p:cNvPr id="3" name="Content Placeholder 2"/>
          <p:cNvSpPr>
            <a:spLocks noGrp="1"/>
          </p:cNvSpPr>
          <p:nvPr>
            <p:ph idx="1"/>
          </p:nvPr>
        </p:nvSpPr>
        <p:spPr/>
        <p:txBody>
          <a:bodyPr>
            <a:noAutofit/>
          </a:bodyPr>
          <a:lstStyle/>
          <a:p>
            <a:r>
              <a:rPr lang="ru-RU" sz="2000" dirty="0" smtClean="0"/>
              <a:t>Отказы по характеру своего проявления подразделяются на «византийские» (система активна и может проявлять себя по-разному, даже злонамеренно) и «пропажа признаков жизни» (частичная или полная). Первые распознать гораздо сложнее, чем вторые. Свое название они получили по имени Византийской империи (330-1453 гг.), где расцветали конспирация, интриги и обман.</a:t>
            </a:r>
          </a:p>
          <a:p>
            <a:r>
              <a:rPr lang="ru-RU" sz="2000" dirty="0" smtClean="0"/>
              <a:t> Для обеспечения надежного решения задач в условиях отказов системы применяются два принципиально различающихся подхода - восстановление решения после отказа системы (или ее компонента) и предотвращение отказа системы (отказоустойчивость).</a:t>
            </a:r>
            <a:endParaRPr lang="ru-RU" sz="2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Обработка ошибок в </a:t>
            </a:r>
            <a:r>
              <a:rPr lang="en-US" sz="3200" dirty="0" err="1" smtClean="0"/>
              <a:t>OpenMP</a:t>
            </a:r>
            <a:r>
              <a:rPr lang="en-US" sz="3200" dirty="0" smtClean="0"/>
              <a:t>-</a:t>
            </a:r>
            <a:r>
              <a:rPr lang="ru-RU" sz="3200" dirty="0" smtClean="0"/>
              <a:t>программах</a:t>
            </a:r>
            <a:endParaRPr lang="ru-RU" sz="3200" dirty="0"/>
          </a:p>
        </p:txBody>
      </p:sp>
      <p:sp>
        <p:nvSpPr>
          <p:cNvPr id="3" name="Content Placeholder 2"/>
          <p:cNvSpPr>
            <a:spLocks noGrp="1"/>
          </p:cNvSpPr>
          <p:nvPr>
            <p:ph idx="1"/>
          </p:nvPr>
        </p:nvSpPr>
        <p:spPr>
          <a:xfrm>
            <a:off x="457200" y="1124744"/>
            <a:ext cx="8579296" cy="4525963"/>
          </a:xfrm>
        </p:spPr>
        <p:txBody>
          <a:bodyPr>
            <a:noAutofit/>
          </a:bodyPr>
          <a:lstStyle/>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void example()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std::exception *ex = NULL;</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pragma</a:t>
            </a:r>
            <a:r>
              <a:rPr lang="en-US" sz="1600" b="1" dirty="0" smtClean="0"/>
              <a:t> </a:t>
            </a:r>
            <a:r>
              <a:rPr lang="en-US" sz="1600" b="1" dirty="0" err="1" smtClean="0"/>
              <a:t>omp</a:t>
            </a:r>
            <a:r>
              <a:rPr lang="en-US" sz="1600" b="1" dirty="0" smtClean="0"/>
              <a:t> parallel shared(ex)</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pragma</a:t>
            </a:r>
            <a:r>
              <a:rPr lang="en-US" sz="1600" b="1" dirty="0" smtClean="0"/>
              <a:t> </a:t>
            </a:r>
            <a:r>
              <a:rPr lang="en-US" sz="1600" b="1" dirty="0" err="1" smtClean="0"/>
              <a:t>omp</a:t>
            </a:r>
            <a:r>
              <a:rPr lang="en-US" sz="1600" b="1" dirty="0" smtClean="0"/>
              <a:t> for schedule (dynamic)</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for (</a:t>
            </a:r>
            <a:r>
              <a:rPr lang="en-US" sz="1600" b="1" dirty="0" err="1" smtClean="0"/>
              <a:t>int</a:t>
            </a:r>
            <a:r>
              <a:rPr lang="en-US" sz="1600" b="1" dirty="0" smtClean="0"/>
              <a:t> </a:t>
            </a:r>
            <a:r>
              <a:rPr lang="en-US" sz="1600" b="1" dirty="0" err="1" smtClean="0"/>
              <a:t>i</a:t>
            </a:r>
            <a:r>
              <a:rPr lang="en-US" sz="1600" b="1" dirty="0" smtClean="0"/>
              <a:t> = 0; </a:t>
            </a:r>
            <a:r>
              <a:rPr lang="en-US" sz="1600" b="1" dirty="0" err="1" smtClean="0"/>
              <a:t>i</a:t>
            </a:r>
            <a:r>
              <a:rPr lang="en-US" sz="1600" b="1" dirty="0" smtClean="0"/>
              <a:t> &lt; N; </a:t>
            </a:r>
            <a:r>
              <a:rPr lang="en-US" sz="1600" b="1" dirty="0" err="1" smtClean="0"/>
              <a:t>i</a:t>
            </a: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try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causes_an_exception</a:t>
            </a:r>
            <a:r>
              <a:rPr lang="en-US" sz="1600" b="1" dirty="0" smtClean="0"/>
              <a:t>();</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 catch (std::exception *e)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pragma</a:t>
            </a:r>
            <a:r>
              <a:rPr lang="en-US" sz="1600" b="1" dirty="0" smtClean="0"/>
              <a:t> </a:t>
            </a:r>
            <a:r>
              <a:rPr lang="en-US" sz="1600" b="1" dirty="0" err="1" smtClean="0"/>
              <a:t>omp</a:t>
            </a:r>
            <a:r>
              <a:rPr lang="en-US" sz="1600" b="1" dirty="0" smtClean="0"/>
              <a:t> atomic write</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ex = e; // still must remember exception for later handling</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pragma</a:t>
            </a:r>
            <a:r>
              <a:rPr lang="en-US" sz="1600" b="1" dirty="0" smtClean="0"/>
              <a:t> </a:t>
            </a:r>
            <a:r>
              <a:rPr lang="en-US" sz="1600" b="1" dirty="0" err="1" smtClean="0"/>
              <a:t>omp</a:t>
            </a:r>
            <a:r>
              <a:rPr lang="en-US" sz="1600" b="1" dirty="0" smtClean="0"/>
              <a:t> cancel for // cancel </a:t>
            </a:r>
            <a:r>
              <a:rPr lang="en-US" sz="1600" b="1" dirty="0" err="1" smtClean="0"/>
              <a:t>worksharing</a:t>
            </a:r>
            <a:r>
              <a:rPr lang="en-US" sz="1600" b="1" dirty="0" smtClean="0"/>
              <a:t> construct</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if (ex) { // if an exception has been raised, cancel parallel region</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pragma</a:t>
            </a:r>
            <a:r>
              <a:rPr lang="en-US" sz="1600" b="1" dirty="0" smtClean="0"/>
              <a:t> </a:t>
            </a:r>
            <a:r>
              <a:rPr lang="en-US" sz="1600" b="1" dirty="0" err="1" smtClean="0"/>
              <a:t>omp</a:t>
            </a:r>
            <a:r>
              <a:rPr lang="en-US" sz="1600" b="1" dirty="0" smtClean="0"/>
              <a:t> cancel parallel</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if (ex) {  // handle exception stored in ex</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b="1" dirty="0" smtClean="0"/>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Поиск в дереве</a:t>
            </a:r>
            <a:endParaRPr lang="ru-RU" sz="3200" dirty="0"/>
          </a:p>
        </p:txBody>
      </p:sp>
      <p:sp>
        <p:nvSpPr>
          <p:cNvPr id="3" name="Content Placeholder 2"/>
          <p:cNvSpPr>
            <a:spLocks noGrp="1"/>
          </p:cNvSpPr>
          <p:nvPr>
            <p:ph idx="1"/>
          </p:nvPr>
        </p:nvSpPr>
        <p:spPr>
          <a:xfrm>
            <a:off x="457200" y="1124744"/>
            <a:ext cx="8579296" cy="4525963"/>
          </a:xfrm>
        </p:spPr>
        <p:txBody>
          <a:bodyPr>
            <a:noAutofit/>
          </a:bodyPr>
          <a:lstStyle/>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err="1" smtClean="0"/>
              <a:t>typedef</a:t>
            </a:r>
            <a:r>
              <a:rPr lang="en-US" sz="1600" b="1" dirty="0" smtClean="0"/>
              <a:t> </a:t>
            </a:r>
            <a:r>
              <a:rPr lang="en-US" sz="1600" b="1" dirty="0" err="1" smtClean="0"/>
              <a:t>struct</a:t>
            </a:r>
            <a:r>
              <a:rPr lang="en-US" sz="1600" b="1" dirty="0" smtClean="0"/>
              <a:t> </a:t>
            </a:r>
            <a:r>
              <a:rPr lang="en-US" sz="1600" b="1" dirty="0" err="1" smtClean="0"/>
              <a:t>binary_tree_s</a:t>
            </a: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int</a:t>
            </a:r>
            <a:r>
              <a:rPr lang="en-US" sz="1600" b="1" dirty="0" smtClean="0"/>
              <a:t> value;</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struct</a:t>
            </a:r>
            <a:r>
              <a:rPr lang="en-US" sz="1600" b="1" dirty="0" smtClean="0"/>
              <a:t> </a:t>
            </a:r>
            <a:r>
              <a:rPr lang="en-US" sz="1600" b="1" dirty="0" err="1" smtClean="0"/>
              <a:t>binary_tree_s</a:t>
            </a:r>
            <a:r>
              <a:rPr lang="en-US" sz="1600" b="1" dirty="0" smtClean="0"/>
              <a:t> *left, *right;</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binary_tree_t</a:t>
            </a:r>
            <a:r>
              <a:rPr lang="en-US" sz="1600" b="1" dirty="0" smtClean="0"/>
              <a:t>;</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600" b="1" dirty="0" smtClean="0"/>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err="1" smtClean="0"/>
              <a:t>binary_tree_t</a:t>
            </a:r>
            <a:r>
              <a:rPr lang="en-US" sz="1600" b="1" dirty="0" smtClean="0"/>
              <a:t> *</a:t>
            </a:r>
            <a:r>
              <a:rPr lang="en-US" sz="1600" b="1" dirty="0" err="1" smtClean="0"/>
              <a:t>search_tree_parallel</a:t>
            </a:r>
            <a:r>
              <a:rPr lang="en-US" sz="1600" b="1" dirty="0" smtClean="0"/>
              <a:t> (</a:t>
            </a:r>
            <a:r>
              <a:rPr lang="en-US" sz="1600" b="1" dirty="0" err="1" smtClean="0"/>
              <a:t>binary_tree_t</a:t>
            </a:r>
            <a:r>
              <a:rPr lang="en-US" sz="1600" b="1" dirty="0" smtClean="0"/>
              <a:t> *tree, </a:t>
            </a:r>
            <a:r>
              <a:rPr lang="en-US" sz="1600" b="1" dirty="0" err="1" smtClean="0"/>
              <a:t>int</a:t>
            </a:r>
            <a:r>
              <a:rPr lang="en-US" sz="1600" b="1" dirty="0" smtClean="0"/>
              <a:t> value)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binary_tree_t</a:t>
            </a:r>
            <a:r>
              <a:rPr lang="en-US" sz="1600" b="1" dirty="0" smtClean="0"/>
              <a:t> *found = NULL;</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a:t>
            </a:r>
            <a:r>
              <a:rPr lang="en-US" sz="1600" b="1" dirty="0" err="1" smtClean="0"/>
              <a:t>pragma</a:t>
            </a:r>
            <a:r>
              <a:rPr lang="en-US" sz="1600" b="1" dirty="0" smtClean="0"/>
              <a:t> </a:t>
            </a:r>
            <a:r>
              <a:rPr lang="en-US" sz="1600" b="1" dirty="0" err="1" smtClean="0"/>
              <a:t>omp</a:t>
            </a:r>
            <a:r>
              <a:rPr lang="en-US" sz="1600" b="1" dirty="0" smtClean="0"/>
              <a:t> parallel shared(found, tree, value)</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a:t>
            </a:r>
            <a:r>
              <a:rPr lang="en-US" sz="1600" b="1" dirty="0" err="1" smtClean="0"/>
              <a:t>pragma</a:t>
            </a:r>
            <a:r>
              <a:rPr lang="en-US" sz="1600" b="1" dirty="0" smtClean="0"/>
              <a:t> </a:t>
            </a:r>
            <a:r>
              <a:rPr lang="en-US" sz="1600" b="1" dirty="0" err="1" smtClean="0"/>
              <a:t>omp</a:t>
            </a:r>
            <a:r>
              <a:rPr lang="en-US" sz="1600" b="1" dirty="0" smtClean="0"/>
              <a:t> </a:t>
            </a:r>
            <a:r>
              <a:rPr lang="en-US" sz="1600" b="1" dirty="0" err="1" smtClean="0"/>
              <a:t>taskgroup</a:t>
            </a:r>
            <a:endParaRPr lang="en-US" sz="1600" b="1" dirty="0" smtClean="0"/>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a:t>
            </a:r>
            <a:r>
              <a:rPr lang="en-US" sz="1600" b="1" dirty="0" err="1" smtClean="0"/>
              <a:t>pragma</a:t>
            </a:r>
            <a:r>
              <a:rPr lang="en-US" sz="1600" b="1" dirty="0" smtClean="0"/>
              <a:t> </a:t>
            </a:r>
            <a:r>
              <a:rPr lang="en-US" sz="1600" b="1" dirty="0" err="1" smtClean="0"/>
              <a:t>omp</a:t>
            </a:r>
            <a:r>
              <a:rPr lang="en-US" sz="1600" b="1" dirty="0" smtClean="0"/>
              <a:t> master</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found = </a:t>
            </a:r>
            <a:r>
              <a:rPr lang="en-US" sz="1600" b="1" dirty="0" err="1" smtClean="0"/>
              <a:t>search_tree</a:t>
            </a:r>
            <a:r>
              <a:rPr lang="en-US" sz="1600" b="1" dirty="0" smtClean="0"/>
              <a:t>(tree, value, 0);</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return found;</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a:t>
            </a:r>
            <a:endParaRPr lang="en-US" sz="16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Поиск в дереве</a:t>
            </a:r>
            <a:endParaRPr lang="ru-RU" sz="3200" dirty="0"/>
          </a:p>
        </p:txBody>
      </p:sp>
      <p:sp>
        <p:nvSpPr>
          <p:cNvPr id="3" name="Content Placeholder 2"/>
          <p:cNvSpPr>
            <a:spLocks noGrp="1"/>
          </p:cNvSpPr>
          <p:nvPr>
            <p:ph idx="1"/>
          </p:nvPr>
        </p:nvSpPr>
        <p:spPr>
          <a:xfrm>
            <a:off x="457200" y="1124744"/>
            <a:ext cx="8579296" cy="4525963"/>
          </a:xfrm>
        </p:spPr>
        <p:txBody>
          <a:bodyPr>
            <a:noAutofit/>
          </a:bodyPr>
          <a:lstStyle/>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err="1" smtClean="0"/>
              <a:t>binary_tree_t</a:t>
            </a:r>
            <a:r>
              <a:rPr lang="en-US" sz="1600" b="1" dirty="0" smtClean="0"/>
              <a:t> *</a:t>
            </a:r>
            <a:r>
              <a:rPr lang="en-US" sz="1600" b="1" dirty="0" err="1" smtClean="0"/>
              <a:t>search_tree</a:t>
            </a:r>
            <a:r>
              <a:rPr lang="en-US" sz="1600" b="1" dirty="0" smtClean="0"/>
              <a:t>(</a:t>
            </a:r>
            <a:r>
              <a:rPr lang="en-US" sz="1600" b="1" dirty="0" err="1" smtClean="0"/>
              <a:t>binary_tree_t</a:t>
            </a:r>
            <a:r>
              <a:rPr lang="en-US" sz="1600" b="1" dirty="0" smtClean="0"/>
              <a:t> *tree, </a:t>
            </a:r>
            <a:r>
              <a:rPr lang="en-US" sz="1600" b="1" dirty="0" err="1" smtClean="0"/>
              <a:t>int</a:t>
            </a:r>
            <a:r>
              <a:rPr lang="en-US" sz="1600" b="1" dirty="0" smtClean="0"/>
              <a:t> value, </a:t>
            </a:r>
            <a:r>
              <a:rPr lang="en-US" sz="1600" b="1" dirty="0" err="1" smtClean="0"/>
              <a:t>int</a:t>
            </a:r>
            <a:r>
              <a:rPr lang="en-US" sz="1600" b="1" dirty="0" smtClean="0"/>
              <a:t> level)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binary_tree_t</a:t>
            </a:r>
            <a:r>
              <a:rPr lang="en-US" sz="1600" b="1" dirty="0" smtClean="0"/>
              <a:t> *found = NULL;</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if (tree)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if (tree-&gt;value == value)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found = tree;</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ru-RU" sz="1600" b="1" dirty="0" smtClean="0"/>
              <a:t> </a:t>
            </a:r>
            <a:r>
              <a:rPr lang="en-US" sz="1600" b="1" dirty="0" smtClean="0"/>
              <a:t>else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smtClean="0"/>
              <a:t>            </a:t>
            </a:r>
            <a:r>
              <a:rPr lang="en-US" sz="1600" b="1" dirty="0" smtClean="0"/>
              <a:t>#</a:t>
            </a:r>
            <a:r>
              <a:rPr lang="en-US" sz="1600" b="1" dirty="0" err="1" smtClean="0"/>
              <a:t>pragma</a:t>
            </a:r>
            <a:r>
              <a:rPr lang="en-US" sz="1600" b="1" dirty="0" smtClean="0"/>
              <a:t> </a:t>
            </a:r>
            <a:r>
              <a:rPr lang="en-US" sz="1600" b="1" dirty="0" err="1" smtClean="0"/>
              <a:t>omp</a:t>
            </a:r>
            <a:r>
              <a:rPr lang="en-US" sz="1600" b="1" dirty="0" smtClean="0"/>
              <a:t> task shared(found) if(level &lt; 10)</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binary_tree_t</a:t>
            </a:r>
            <a:r>
              <a:rPr lang="en-US" sz="1600" b="1" dirty="0" smtClean="0"/>
              <a:t> *</a:t>
            </a:r>
            <a:r>
              <a:rPr lang="en-US" sz="1600" b="1" dirty="0" err="1" smtClean="0"/>
              <a:t>found_left</a:t>
            </a:r>
            <a:r>
              <a:rPr lang="en-US" sz="1600" b="1" dirty="0" smtClean="0"/>
              <a:t> = NULL;</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found_left</a:t>
            </a:r>
            <a:r>
              <a:rPr lang="en-US" sz="1600" b="1" dirty="0" smtClean="0"/>
              <a:t> = </a:t>
            </a:r>
            <a:r>
              <a:rPr lang="en-US" sz="1600" b="1" dirty="0" err="1" smtClean="0"/>
              <a:t>search_tree</a:t>
            </a:r>
            <a:r>
              <a:rPr lang="en-US" sz="1600" b="1" dirty="0" smtClean="0"/>
              <a:t>(tree-&gt;left, value, level + 1);</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if (</a:t>
            </a:r>
            <a:r>
              <a:rPr lang="en-US" sz="1600" b="1" dirty="0" err="1" smtClean="0"/>
              <a:t>found_left</a:t>
            </a: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smtClean="0"/>
              <a:t>                    </a:t>
            </a:r>
            <a:r>
              <a:rPr lang="en-US" sz="1600" b="1" dirty="0" smtClean="0"/>
              <a:t>#</a:t>
            </a:r>
            <a:r>
              <a:rPr lang="en-US" sz="1600" b="1" dirty="0" err="1" smtClean="0"/>
              <a:t>pragma</a:t>
            </a:r>
            <a:r>
              <a:rPr lang="en-US" sz="1600" b="1" dirty="0" smtClean="0"/>
              <a:t> </a:t>
            </a:r>
            <a:r>
              <a:rPr lang="en-US" sz="1600" b="1" dirty="0" err="1" smtClean="0"/>
              <a:t>omp</a:t>
            </a:r>
            <a:r>
              <a:rPr lang="en-US" sz="1600" b="1" dirty="0" smtClean="0"/>
              <a:t> atomic write</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ru-RU" sz="1600" b="1" dirty="0" smtClean="0"/>
              <a:t>   </a:t>
            </a:r>
            <a:r>
              <a:rPr lang="en-US" sz="1600" b="1" dirty="0" smtClean="0"/>
              <a:t>found = </a:t>
            </a:r>
            <a:r>
              <a:rPr lang="en-US" sz="1600" b="1" dirty="0" err="1" smtClean="0"/>
              <a:t>found_left</a:t>
            </a:r>
            <a:r>
              <a:rPr lang="en-US" sz="1600" b="1" dirty="0" smtClean="0"/>
              <a:t>;</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smtClean="0"/>
              <a:t>                    </a:t>
            </a:r>
            <a:r>
              <a:rPr lang="en-US" sz="1600" b="1" dirty="0" smtClean="0"/>
              <a:t>#</a:t>
            </a:r>
            <a:r>
              <a:rPr lang="en-US" sz="1600" b="1" dirty="0" err="1" smtClean="0"/>
              <a:t>pragma</a:t>
            </a:r>
            <a:r>
              <a:rPr lang="en-US" sz="1600" b="1" dirty="0" smtClean="0"/>
              <a:t> </a:t>
            </a:r>
            <a:r>
              <a:rPr lang="en-US" sz="1600" b="1" dirty="0" err="1" smtClean="0"/>
              <a:t>omp</a:t>
            </a:r>
            <a:r>
              <a:rPr lang="en-US" sz="1600" b="1" dirty="0" smtClean="0"/>
              <a:t> cancel </a:t>
            </a:r>
            <a:r>
              <a:rPr lang="en-US" sz="1600" b="1" dirty="0" err="1" smtClean="0"/>
              <a:t>taskgroup</a:t>
            </a:r>
            <a:endParaRPr lang="en-US" sz="1600" b="1" dirty="0" smtClean="0"/>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endParaRPr lang="ru-RU" sz="1600"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Поиск в дереве</a:t>
            </a:r>
            <a:endParaRPr lang="ru-RU" sz="3200" dirty="0"/>
          </a:p>
        </p:txBody>
      </p:sp>
      <p:sp>
        <p:nvSpPr>
          <p:cNvPr id="3" name="Content Placeholder 2"/>
          <p:cNvSpPr>
            <a:spLocks noGrp="1"/>
          </p:cNvSpPr>
          <p:nvPr>
            <p:ph idx="1"/>
          </p:nvPr>
        </p:nvSpPr>
        <p:spPr>
          <a:xfrm>
            <a:off x="457200" y="1124744"/>
            <a:ext cx="8579296" cy="4525963"/>
          </a:xfrm>
        </p:spPr>
        <p:txBody>
          <a:bodyPr>
            <a:noAutofit/>
          </a:bodyPr>
          <a:lstStyle/>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smtClean="0"/>
              <a:t> </a:t>
            </a:r>
            <a:r>
              <a:rPr lang="en-US" sz="1600" b="1" dirty="0" smtClean="0"/>
              <a:t>#</a:t>
            </a:r>
            <a:r>
              <a:rPr lang="en-US" sz="1600" b="1" dirty="0" err="1" smtClean="0"/>
              <a:t>pragma</a:t>
            </a:r>
            <a:r>
              <a:rPr lang="en-US" sz="1600" b="1" dirty="0" smtClean="0"/>
              <a:t> </a:t>
            </a:r>
            <a:r>
              <a:rPr lang="en-US" sz="1600" b="1" dirty="0" err="1" smtClean="0"/>
              <a:t>omp</a:t>
            </a:r>
            <a:r>
              <a:rPr lang="en-US" sz="1600" b="1" dirty="0" smtClean="0"/>
              <a:t> task shared(found)</a:t>
            </a:r>
            <a:r>
              <a:rPr lang="ru-RU" sz="1600" b="1" dirty="0" smtClean="0"/>
              <a:t> </a:t>
            </a:r>
            <a:r>
              <a:rPr lang="en-US" sz="1600" b="1" dirty="0" smtClean="0"/>
              <a:t>if(level &lt; 10)</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binary_tree_t</a:t>
            </a:r>
            <a:r>
              <a:rPr lang="en-US" sz="1600" b="1" dirty="0" smtClean="0"/>
              <a:t> *</a:t>
            </a:r>
            <a:r>
              <a:rPr lang="en-US" sz="1600" b="1" dirty="0" err="1" smtClean="0"/>
              <a:t>found_right</a:t>
            </a:r>
            <a:r>
              <a:rPr lang="en-US" sz="1600" b="1" dirty="0" smtClean="0"/>
              <a:t> = NULL;</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found_right</a:t>
            </a:r>
            <a:r>
              <a:rPr lang="en-US" sz="1600" b="1" dirty="0" smtClean="0"/>
              <a:t> = </a:t>
            </a:r>
            <a:r>
              <a:rPr lang="en-US" sz="1600" b="1" dirty="0" err="1" smtClean="0"/>
              <a:t>search_tree</a:t>
            </a:r>
            <a:r>
              <a:rPr lang="en-US" sz="1600" b="1" dirty="0" smtClean="0"/>
              <a:t>(tree-&gt;right, value, level + 1);</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if (</a:t>
            </a:r>
            <a:r>
              <a:rPr lang="en-US" sz="1600" b="1" dirty="0" err="1" smtClean="0"/>
              <a:t>found_right</a:t>
            </a: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smtClean="0"/>
              <a:t>                    </a:t>
            </a:r>
            <a:r>
              <a:rPr lang="en-US" sz="1600" b="1" dirty="0" smtClean="0"/>
              <a:t>#</a:t>
            </a:r>
            <a:r>
              <a:rPr lang="en-US" sz="1600" b="1" dirty="0" err="1" smtClean="0"/>
              <a:t>pragma</a:t>
            </a:r>
            <a:r>
              <a:rPr lang="en-US" sz="1600" b="1" dirty="0" smtClean="0"/>
              <a:t> </a:t>
            </a:r>
            <a:r>
              <a:rPr lang="en-US" sz="1600" b="1" dirty="0" err="1" smtClean="0"/>
              <a:t>omp</a:t>
            </a:r>
            <a:r>
              <a:rPr lang="en-US" sz="1600" b="1" dirty="0" smtClean="0"/>
              <a:t> atomic write</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ru-RU" sz="1600" b="1" dirty="0" smtClean="0"/>
              <a:t>    </a:t>
            </a:r>
            <a:r>
              <a:rPr lang="en-US" sz="1600" b="1" dirty="0" smtClean="0"/>
              <a:t>found = </a:t>
            </a:r>
            <a:r>
              <a:rPr lang="en-US" sz="1600" b="1" dirty="0" err="1" smtClean="0"/>
              <a:t>found_right</a:t>
            </a:r>
            <a:r>
              <a:rPr lang="en-US" sz="1600" b="1" dirty="0" smtClean="0"/>
              <a:t>;</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smtClean="0"/>
              <a:t>                    </a:t>
            </a:r>
            <a:r>
              <a:rPr lang="en-US" sz="1600" b="1" dirty="0" smtClean="0"/>
              <a:t>#</a:t>
            </a:r>
            <a:r>
              <a:rPr lang="en-US" sz="1600" b="1" dirty="0" err="1" smtClean="0"/>
              <a:t>pragma</a:t>
            </a:r>
            <a:r>
              <a:rPr lang="en-US" sz="1600" b="1" dirty="0" smtClean="0"/>
              <a:t> </a:t>
            </a:r>
            <a:r>
              <a:rPr lang="en-US" sz="1600" b="1" dirty="0" err="1" smtClean="0"/>
              <a:t>omp</a:t>
            </a:r>
            <a:r>
              <a:rPr lang="en-US" sz="1600" b="1" dirty="0" smtClean="0"/>
              <a:t> cancel </a:t>
            </a:r>
            <a:r>
              <a:rPr lang="en-US" sz="1600" b="1" dirty="0" err="1" smtClean="0"/>
              <a:t>taskgroup</a:t>
            </a:r>
            <a:endParaRPr lang="en-US" sz="1600" b="1" dirty="0" smtClean="0"/>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smtClean="0"/>
              <a:t>           </a:t>
            </a:r>
            <a:r>
              <a:rPr lang="en-US" sz="1600" b="1" dirty="0" smtClean="0"/>
              <a:t>#</a:t>
            </a:r>
            <a:r>
              <a:rPr lang="en-US" sz="1600" b="1" dirty="0" err="1" smtClean="0"/>
              <a:t>pragma</a:t>
            </a:r>
            <a:r>
              <a:rPr lang="en-US" sz="1600" b="1" dirty="0" smtClean="0"/>
              <a:t> </a:t>
            </a:r>
            <a:r>
              <a:rPr lang="en-US" sz="1600" b="1" dirty="0" err="1" smtClean="0"/>
              <a:t>omp</a:t>
            </a:r>
            <a:r>
              <a:rPr lang="en-US" sz="1600" b="1" dirty="0" smtClean="0"/>
              <a:t> </a:t>
            </a:r>
            <a:r>
              <a:rPr lang="en-US" sz="1600" b="1" dirty="0" err="1" smtClean="0"/>
              <a:t>taskwait</a:t>
            </a:r>
            <a:endParaRPr lang="en-US" sz="1600" b="1" dirty="0" smtClean="0"/>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return found;</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a:t>
            </a:r>
            <a:endParaRPr lang="ru-RU" sz="1600"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1423988"/>
            <a:ext cx="8229600" cy="4525962"/>
          </a:xfrm>
        </p:spPr>
        <p:txBody>
          <a:bodyPr>
            <a:normAutofit lnSpcReduction="10000"/>
          </a:bodyPr>
          <a:lstStyle/>
          <a:p>
            <a:pPr eaLnBrk="1" hangingPunct="1">
              <a:buFont typeface="Wingdings 3" pitchFamily="18" charset="2"/>
              <a:buNone/>
            </a:pPr>
            <a:r>
              <a:rPr lang="en-US" sz="1400" b="1" dirty="0" smtClean="0">
                <a:latin typeface="Arial" pitchFamily="34" charset="0"/>
                <a:cs typeface="Arial" pitchFamily="34" charset="0"/>
              </a:rPr>
              <a:t>#include &lt;</a:t>
            </a:r>
            <a:r>
              <a:rPr lang="en-US" sz="1400" b="1" dirty="0" err="1" smtClean="0">
                <a:latin typeface="Arial" pitchFamily="34" charset="0"/>
                <a:cs typeface="Arial" pitchFamily="34" charset="0"/>
              </a:rPr>
              <a:t>mpi.h</a:t>
            </a:r>
            <a:r>
              <a:rPr lang="en-US" sz="1400" b="1" dirty="0" smtClean="0">
                <a:latin typeface="Arial" pitchFamily="34" charset="0"/>
                <a:cs typeface="Arial" pitchFamily="34" charset="0"/>
              </a:rPr>
              <a:t>&gt;</a:t>
            </a:r>
          </a:p>
          <a:p>
            <a:pPr eaLnBrk="1" hangingPunct="1">
              <a:buFont typeface="Wingdings 3" pitchFamily="18" charset="2"/>
              <a:buNone/>
            </a:pPr>
            <a:r>
              <a:rPr lang="en-US" sz="1400" b="1" dirty="0" smtClean="0">
                <a:latin typeface="Arial" pitchFamily="34" charset="0"/>
                <a:cs typeface="Arial" pitchFamily="34" charset="0"/>
              </a:rPr>
              <a:t>#include &lt;</a:t>
            </a:r>
            <a:r>
              <a:rPr lang="en-US" sz="1400" b="1" dirty="0" err="1" smtClean="0">
                <a:latin typeface="Arial" pitchFamily="34" charset="0"/>
                <a:cs typeface="Arial" pitchFamily="34" charset="0"/>
              </a:rPr>
              <a:t>stdio.h</a:t>
            </a:r>
            <a:r>
              <a:rPr lang="en-US" sz="1400" b="1" dirty="0" smtClean="0">
                <a:latin typeface="Arial" pitchFamily="34" charset="0"/>
                <a:cs typeface="Arial" pitchFamily="34" charset="0"/>
              </a:rPr>
              <a:t>&gt;</a:t>
            </a:r>
          </a:p>
          <a:p>
            <a:pPr eaLnBrk="1" hangingPunct="1">
              <a:buFont typeface="Wingdings 3" pitchFamily="18" charset="2"/>
              <a:buNone/>
            </a:pPr>
            <a:r>
              <a:rPr lang="en-US" sz="1400" b="1" dirty="0" smtClean="0">
                <a:latin typeface="Arial" pitchFamily="34" charset="0"/>
                <a:cs typeface="Arial" pitchFamily="34" charset="0"/>
              </a:rPr>
              <a:t>#include &lt;</a:t>
            </a:r>
            <a:r>
              <a:rPr lang="en-US" sz="1400" b="1" dirty="0" err="1" smtClean="0">
                <a:latin typeface="Arial" pitchFamily="34" charset="0"/>
                <a:cs typeface="Arial" pitchFamily="34" charset="0"/>
              </a:rPr>
              <a:t>stdlib.h</a:t>
            </a:r>
            <a:r>
              <a:rPr lang="en-US" sz="1400" b="1" dirty="0" smtClean="0">
                <a:latin typeface="Arial" pitchFamily="34" charset="0"/>
                <a:cs typeface="Arial" pitchFamily="34" charset="0"/>
              </a:rPr>
              <a:t>&gt;</a:t>
            </a:r>
          </a:p>
          <a:p>
            <a:pPr eaLnBrk="1" hangingPunct="1">
              <a:buFont typeface="Wingdings 3" pitchFamily="18" charset="2"/>
              <a:buNone/>
            </a:pPr>
            <a:r>
              <a:rPr lang="en-US" sz="1400" b="1" dirty="0" smtClean="0">
                <a:latin typeface="Arial" pitchFamily="34" charset="0"/>
                <a:cs typeface="Arial" pitchFamily="34" charset="0"/>
              </a:rPr>
              <a:t>#include &lt;</a:t>
            </a:r>
            <a:r>
              <a:rPr lang="en-US" sz="1400" b="1" dirty="0" err="1" smtClean="0">
                <a:latin typeface="Arial" pitchFamily="34" charset="0"/>
                <a:cs typeface="Arial" pitchFamily="34" charset="0"/>
              </a:rPr>
              <a:t>signal.h</a:t>
            </a:r>
            <a:r>
              <a:rPr lang="en-US" sz="1400" b="1" dirty="0" smtClean="0">
                <a:latin typeface="Arial" pitchFamily="34" charset="0"/>
                <a:cs typeface="Arial" pitchFamily="34" charset="0"/>
              </a:rPr>
              <a:t>&gt;</a:t>
            </a:r>
          </a:p>
          <a:p>
            <a:pPr eaLnBrk="1" hangingPunct="1">
              <a:buFont typeface="Wingdings 3" pitchFamily="18" charset="2"/>
              <a:buNone/>
            </a:pP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main(</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argc</a:t>
            </a:r>
            <a:r>
              <a:rPr lang="en-US" sz="1400" b="1" dirty="0" smtClean="0">
                <a:latin typeface="Arial" pitchFamily="34" charset="0"/>
                <a:cs typeface="Arial" pitchFamily="34" charset="0"/>
              </a:rPr>
              <a:t>, char *</a:t>
            </a:r>
            <a:r>
              <a:rPr lang="en-US" sz="1400" b="1" dirty="0" err="1" smtClean="0">
                <a:latin typeface="Arial" pitchFamily="34" charset="0"/>
                <a:cs typeface="Arial" pitchFamily="34" charset="0"/>
              </a:rPr>
              <a:t>argv</a:t>
            </a:r>
            <a:r>
              <a:rPr lang="en-US" sz="1400" b="1" dirty="0" smtClean="0">
                <a:latin typeface="Arial" pitchFamily="34" charset="0"/>
                <a:cs typeface="Arial" pitchFamily="34" charset="0"/>
              </a:rPr>
              <a:t>[])</a:t>
            </a:r>
          </a:p>
          <a:p>
            <a:pPr eaLnBrk="1" hangingPunct="1">
              <a:buFont typeface="Wingdings 3" pitchFamily="18" charset="2"/>
              <a:buNone/>
            </a:pPr>
            <a:r>
              <a:rPr lang="en-US" sz="1400" b="1" dirty="0" smtClean="0">
                <a:latin typeface="Arial" pitchFamily="34" charset="0"/>
                <a:cs typeface="Arial" pitchFamily="34" charset="0"/>
              </a:rPr>
              <a:t>{</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rank, size, </a:t>
            </a:r>
            <a:r>
              <a:rPr lang="en-US" sz="1400" b="1" dirty="0" err="1" smtClean="0">
                <a:latin typeface="Arial" pitchFamily="34" charset="0"/>
                <a:cs typeface="Arial" pitchFamily="34" charset="0"/>
              </a:rPr>
              <a:t>rc</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len</a:t>
            </a:r>
            <a:r>
              <a:rPr lang="en-US" sz="1400" b="1" dirty="0" smtClean="0">
                <a:latin typeface="Arial" pitchFamily="34" charset="0"/>
                <a:cs typeface="Arial" pitchFamily="34" charset="0"/>
              </a:rPr>
              <a:t>;</a:t>
            </a:r>
          </a:p>
          <a:p>
            <a:pPr eaLnBrk="1" hangingPunct="1">
              <a:buFont typeface="Wingdings 3" pitchFamily="18" charset="2"/>
              <a:buNone/>
            </a:pPr>
            <a:r>
              <a:rPr lang="en-US" sz="1400" b="1" dirty="0" smtClean="0">
                <a:latin typeface="Arial" pitchFamily="34" charset="0"/>
                <a:cs typeface="Arial" pitchFamily="34" charset="0"/>
              </a:rPr>
              <a:t>    char </a:t>
            </a:r>
            <a:r>
              <a:rPr lang="en-US" sz="1400" b="1" dirty="0" err="1" smtClean="0">
                <a:latin typeface="Arial" pitchFamily="34" charset="0"/>
                <a:cs typeface="Arial" pitchFamily="34" charset="0"/>
              </a:rPr>
              <a:t>errstr</a:t>
            </a:r>
            <a:r>
              <a:rPr lang="en-US" sz="1400" b="1" dirty="0" smtClean="0">
                <a:latin typeface="Arial" pitchFamily="34" charset="0"/>
                <a:cs typeface="Arial" pitchFamily="34" charset="0"/>
              </a:rPr>
              <a:t>[MPI_MAX_ERROR_STRING];</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MPI_Init</a:t>
            </a:r>
            <a:r>
              <a:rPr lang="en-US" sz="1400" b="1" dirty="0" smtClean="0">
                <a:latin typeface="Arial" pitchFamily="34" charset="0"/>
                <a:cs typeface="Arial" pitchFamily="34" charset="0"/>
              </a:rPr>
              <a:t>(NULL, NULL);</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MPI_Comm_rank</a:t>
            </a:r>
            <a:r>
              <a:rPr lang="en-US" sz="1400" b="1" dirty="0" smtClean="0">
                <a:latin typeface="Arial" pitchFamily="34" charset="0"/>
                <a:cs typeface="Arial" pitchFamily="34" charset="0"/>
              </a:rPr>
              <a:t>(MPI_COMM_WORLD, &amp;rank);</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MPI_Comm_size</a:t>
            </a:r>
            <a:r>
              <a:rPr lang="en-US" sz="1400" b="1" dirty="0" smtClean="0">
                <a:latin typeface="Arial" pitchFamily="34" charset="0"/>
                <a:cs typeface="Arial" pitchFamily="34" charset="0"/>
              </a:rPr>
              <a:t>(MPI_COMM_WORLD, &amp;size);</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MPI_Barrier</a:t>
            </a:r>
            <a:r>
              <a:rPr lang="en-US" sz="1400" b="1" dirty="0" smtClean="0">
                <a:latin typeface="Arial" pitchFamily="34" charset="0"/>
                <a:cs typeface="Arial" pitchFamily="34" charset="0"/>
              </a:rPr>
              <a:t>(MPI_COMM_WORLD);</a:t>
            </a:r>
          </a:p>
          <a:p>
            <a:pPr eaLnBrk="1" hangingPunct="1">
              <a:buFont typeface="Wingdings 3" pitchFamily="18" charset="2"/>
              <a:buNone/>
            </a:pPr>
            <a:r>
              <a:rPr lang="en-US" sz="1400" b="1" dirty="0" smtClean="0">
                <a:solidFill>
                  <a:srgbClr val="FF0000"/>
                </a:solidFill>
                <a:latin typeface="Arial" pitchFamily="34" charset="0"/>
                <a:cs typeface="Arial" pitchFamily="34" charset="0"/>
              </a:rPr>
              <a:t>    if( rank == (size-1) ) raise(SIGKILL);</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rc</a:t>
            </a:r>
            <a:r>
              <a:rPr lang="en-US" sz="1400" b="1" dirty="0" smtClean="0">
                <a:latin typeface="Arial" pitchFamily="34" charset="0"/>
                <a:cs typeface="Arial" pitchFamily="34" charset="0"/>
              </a:rPr>
              <a:t> = </a:t>
            </a:r>
            <a:r>
              <a:rPr lang="en-US" sz="1400" b="1" dirty="0" err="1" smtClean="0">
                <a:latin typeface="Arial" pitchFamily="34" charset="0"/>
                <a:cs typeface="Arial" pitchFamily="34" charset="0"/>
              </a:rPr>
              <a:t>MPI_Barrier</a:t>
            </a:r>
            <a:r>
              <a:rPr lang="en-US" sz="1400" b="1" dirty="0" smtClean="0">
                <a:latin typeface="Arial" pitchFamily="34" charset="0"/>
                <a:cs typeface="Arial" pitchFamily="34" charset="0"/>
              </a:rPr>
              <a:t>(MPI_COMM_WORLD);</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MPI_Error_string</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rc</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errstr</a:t>
            </a:r>
            <a:r>
              <a:rPr lang="en-US" sz="1400" b="1" dirty="0" smtClean="0">
                <a:latin typeface="Arial" pitchFamily="34" charset="0"/>
                <a:cs typeface="Arial" pitchFamily="34" charset="0"/>
              </a:rPr>
              <a:t>, &amp;</a:t>
            </a:r>
            <a:r>
              <a:rPr lang="en-US" sz="1400" b="1" dirty="0" err="1" smtClean="0">
                <a:latin typeface="Arial" pitchFamily="34" charset="0"/>
                <a:cs typeface="Arial" pitchFamily="34" charset="0"/>
              </a:rPr>
              <a:t>len</a:t>
            </a:r>
            <a:r>
              <a:rPr lang="en-US" sz="1400" b="1" dirty="0" smtClean="0">
                <a:latin typeface="Arial" pitchFamily="34" charset="0"/>
                <a:cs typeface="Arial" pitchFamily="34" charset="0"/>
              </a:rPr>
              <a:t>);</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printf</a:t>
            </a:r>
            <a:r>
              <a:rPr lang="en-US" sz="1400" b="1" dirty="0" smtClean="0">
                <a:latin typeface="Arial" pitchFamily="34" charset="0"/>
                <a:cs typeface="Arial" pitchFamily="34" charset="0"/>
              </a:rPr>
              <a:t>(“Rank %d / %d: Notified of error %s. </a:t>
            </a:r>
            <a:r>
              <a:rPr lang="en-US" sz="1400" b="1" dirty="0" err="1" smtClean="0">
                <a:latin typeface="Arial" pitchFamily="34" charset="0"/>
                <a:cs typeface="Arial" pitchFamily="34" charset="0"/>
              </a:rPr>
              <a:t>Stayin</a:t>
            </a:r>
            <a:r>
              <a:rPr lang="en-US" sz="1400" b="1" dirty="0" smtClean="0">
                <a:latin typeface="Arial" pitchFamily="34" charset="0"/>
                <a:cs typeface="Arial" pitchFamily="34" charset="0"/>
              </a:rPr>
              <a:t>' alive!\n”, rank, size, </a:t>
            </a:r>
            <a:r>
              <a:rPr lang="en-US" sz="1400" b="1" dirty="0" err="1" smtClean="0">
                <a:latin typeface="Arial" pitchFamily="34" charset="0"/>
                <a:cs typeface="Arial" pitchFamily="34" charset="0"/>
              </a:rPr>
              <a:t>errstr</a:t>
            </a:r>
            <a:r>
              <a:rPr lang="en-US" sz="1400" b="1" dirty="0" smtClean="0">
                <a:latin typeface="Arial" pitchFamily="34" charset="0"/>
                <a:cs typeface="Arial" pitchFamily="34" charset="0"/>
              </a:rPr>
              <a:t>);</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MPI_Finalize</a:t>
            </a:r>
            <a:r>
              <a:rPr lang="en-US" sz="1400" b="1" dirty="0" smtClean="0">
                <a:latin typeface="Arial" pitchFamily="34" charset="0"/>
                <a:cs typeface="Arial" pitchFamily="34" charset="0"/>
              </a:rPr>
              <a:t>();</a:t>
            </a:r>
          </a:p>
          <a:p>
            <a:pPr eaLnBrk="1" hangingPunct="1">
              <a:buFont typeface="Wingdings 3" pitchFamily="18" charset="2"/>
              <a:buNone/>
            </a:pPr>
            <a:r>
              <a:rPr lang="en-US" sz="1400" b="1" dirty="0" smtClean="0">
                <a:latin typeface="Arial" pitchFamily="34" charset="0"/>
                <a:cs typeface="Arial" pitchFamily="34" charset="0"/>
              </a:rPr>
              <a:t>}</a:t>
            </a:r>
          </a:p>
          <a:p>
            <a:pPr eaLnBrk="1" hangingPunct="1">
              <a:buFont typeface="Wingdings 3" pitchFamily="18" charset="2"/>
              <a:buNone/>
            </a:pPr>
            <a:endParaRPr lang="ru-RU" sz="1400" b="1" dirty="0" smtClean="0">
              <a:latin typeface="Arial" pitchFamily="34" charset="0"/>
              <a:cs typeface="Arial" pitchFamily="34" charset="0"/>
            </a:endParaRPr>
          </a:p>
        </p:txBody>
      </p:sp>
      <p:sp>
        <p:nvSpPr>
          <p:cNvPr id="7" name="Title 2"/>
          <p:cNvSpPr txBox="1">
            <a:spLocks/>
          </p:cNvSpPr>
          <p:nvPr/>
        </p:nvSpPr>
        <p:spPr>
          <a:xfrm>
            <a:off x="609600" y="427038"/>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mj-lt"/>
                <a:ea typeface="+mj-ea"/>
                <a:cs typeface="+mj-cs"/>
              </a:rPr>
              <a:t>C</a:t>
            </a:r>
            <a:r>
              <a:rPr kumimoji="0" lang="ru-RU" sz="3600" b="0" i="0" u="none" strike="noStrike" kern="1200" cap="none" spc="0" normalizeH="0" baseline="0" noProof="0" smtClean="0">
                <a:ln>
                  <a:noFill/>
                </a:ln>
                <a:solidFill>
                  <a:schemeClr val="tx1"/>
                </a:solidFill>
                <a:effectLst/>
                <a:uLnTx/>
                <a:uFillTx/>
                <a:latin typeface="+mj-lt"/>
                <a:ea typeface="+mj-ea"/>
                <a:cs typeface="+mj-cs"/>
              </a:rPr>
              <a:t>бой во время работы </a:t>
            </a:r>
            <a:r>
              <a:rPr kumimoji="0" lang="en-US" sz="3600" b="0" i="0" u="none" strike="noStrike" kern="1200" cap="none" spc="0" normalizeH="0" baseline="0" noProof="0" smtClean="0">
                <a:ln>
                  <a:noFill/>
                </a:ln>
                <a:solidFill>
                  <a:schemeClr val="tx1"/>
                </a:solidFill>
                <a:effectLst/>
                <a:uLnTx/>
                <a:uFillTx/>
                <a:latin typeface="+mj-lt"/>
                <a:ea typeface="+mj-ea"/>
                <a:cs typeface="+mj-cs"/>
              </a:rPr>
              <a:t>MPI-</a:t>
            </a:r>
            <a:r>
              <a:rPr kumimoji="0" lang="ru-RU" sz="3600" b="0" i="0" u="none" strike="noStrike" kern="1200" cap="none" spc="0" normalizeH="0" baseline="0" noProof="0" smtClean="0">
                <a:ln>
                  <a:noFill/>
                </a:ln>
                <a:solidFill>
                  <a:schemeClr val="tx1"/>
                </a:solidFill>
                <a:effectLst/>
                <a:uLnTx/>
                <a:uFillTx/>
                <a:latin typeface="+mj-lt"/>
                <a:ea typeface="+mj-ea"/>
                <a:cs typeface="+mj-cs"/>
              </a:rPr>
              <a:t>программы</a:t>
            </a:r>
            <a:endParaRPr kumimoji="0" lang="ru-RU"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609600" y="1576388"/>
            <a:ext cx="8229600" cy="4525962"/>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#include &lt;mpi.h&gt;</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#include &lt;stdio.h&gt;</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#include &lt;stdlib.h&gt;</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#include &lt;signal.h&gt;</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int main(int argc, char *argv[])</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int rank, size, rc, len;</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char errstr[MPI_MAX_ERROR_STRING];</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MPI_Init(NULL, NULL);</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MPI_Comm_rank(MPI_COMM_WORLD, &amp;rank);</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MPI_Comm_size(MPI_COMM_WORLD, &amp;size);</a:t>
            </a:r>
            <a:endParaRPr kumimoji="0" lang="ru-RU"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ru-RU"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a:t>
            </a:r>
            <a:r>
              <a:rPr kumimoji="0" lang="en-US" sz="1400" b="1" i="0" u="none" strike="noStrike" kern="1200" cap="none" spc="0" normalizeH="0" baseline="0" noProof="0" smtClean="0">
                <a:ln>
                  <a:noFill/>
                </a:ln>
                <a:solidFill>
                  <a:srgbClr val="00B050"/>
                </a:solidFill>
                <a:effectLst/>
                <a:uLnTx/>
                <a:uFillTx/>
                <a:latin typeface="Arial" pitchFamily="34" charset="0"/>
                <a:ea typeface="+mn-ea"/>
                <a:cs typeface="Arial" pitchFamily="34" charset="0"/>
              </a:rPr>
              <a:t>MPI_Comm_set_errhandler(MPI_COMM_WORLD,</a:t>
            </a:r>
            <a:r>
              <a:rPr kumimoji="0" lang="ru-RU" sz="1400" b="1" i="0" u="none" strike="noStrike" kern="1200" cap="none" spc="0" normalizeH="0" baseline="0" noProof="0" smtClean="0">
                <a:ln>
                  <a:noFill/>
                </a:ln>
                <a:solidFill>
                  <a:srgbClr val="00B050"/>
                </a:solidFill>
                <a:effectLst/>
                <a:uLnTx/>
                <a:uFillTx/>
                <a:latin typeface="Arial" pitchFamily="34" charset="0"/>
                <a:ea typeface="+mn-ea"/>
                <a:cs typeface="Arial" pitchFamily="34" charset="0"/>
              </a:rPr>
              <a:t> </a:t>
            </a:r>
            <a:r>
              <a:rPr kumimoji="0" lang="en-US" sz="1400" b="1" i="0" u="none" strike="noStrike" kern="1200" cap="none" spc="0" normalizeH="0" baseline="0" noProof="0" smtClean="0">
                <a:ln>
                  <a:noFill/>
                </a:ln>
                <a:solidFill>
                  <a:srgbClr val="00B050"/>
                </a:solidFill>
                <a:effectLst/>
                <a:uLnTx/>
                <a:uFillTx/>
                <a:latin typeface="Arial" pitchFamily="34" charset="0"/>
                <a:ea typeface="+mn-ea"/>
                <a:cs typeface="Arial" pitchFamily="34" charset="0"/>
              </a:rPr>
              <a:t>MPI_ERRORS_RETURN);</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MPI_Barrier(MPI_COMM_WORLD);</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a:t>
            </a:r>
            <a:r>
              <a:rPr kumimoji="0" lang="en-US" sz="1400" b="1" i="0" u="none" strike="noStrike" kern="1200" cap="none" spc="0" normalizeH="0" baseline="0" noProof="0" smtClean="0">
                <a:ln>
                  <a:noFill/>
                </a:ln>
                <a:solidFill>
                  <a:srgbClr val="FF0000"/>
                </a:solidFill>
                <a:effectLst/>
                <a:uLnTx/>
                <a:uFillTx/>
                <a:latin typeface="Arial" pitchFamily="34" charset="0"/>
                <a:ea typeface="+mn-ea"/>
                <a:cs typeface="Arial" pitchFamily="34" charset="0"/>
              </a:rPr>
              <a:t>if( rank == (size-1) ) raise(SIGKILL);</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rc = MPI_Barrier(MPI_COMM_WORLD);</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MPI_Error_string(rc, errstr, &amp;len);</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printf(“Rank %d / %d: Notified of error %s. Stayin' alive!\n”, rank, size, errstr);</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MPI_Finalize();</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endParaRPr kumimoji="0" lang="ru-RU" sz="1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6" name="Title 2"/>
          <p:cNvSpPr>
            <a:spLocks noGrp="1"/>
          </p:cNvSpPr>
          <p:nvPr>
            <p:ph type="title"/>
          </p:nvPr>
        </p:nvSpPr>
        <p:spPr>
          <a:xfrm>
            <a:off x="457200" y="274638"/>
            <a:ext cx="8229600" cy="1143000"/>
          </a:xfrm>
        </p:spPr>
        <p:txBody>
          <a:bodyPr>
            <a:noAutofit/>
          </a:bodyPr>
          <a:lstStyle/>
          <a:p>
            <a:pPr eaLnBrk="1" hangingPunct="1">
              <a:defRPr/>
            </a:pPr>
            <a:r>
              <a:rPr lang="en-US" sz="3600" dirty="0" smtClean="0"/>
              <a:t>C</a:t>
            </a:r>
            <a:r>
              <a:rPr lang="ru-RU" sz="3600" dirty="0" smtClean="0"/>
              <a:t>бой </a:t>
            </a:r>
            <a:r>
              <a:rPr lang="ru-RU" sz="3600" dirty="0" smtClean="0"/>
              <a:t>во время работы </a:t>
            </a:r>
            <a:r>
              <a:rPr lang="en-US" sz="3600" dirty="0" smtClean="0"/>
              <a:t>MPI-</a:t>
            </a:r>
            <a:r>
              <a:rPr lang="ru-RU" sz="3600" dirty="0" smtClean="0"/>
              <a:t>программы</a:t>
            </a:r>
            <a:endParaRPr lang="ru-RU" sz="36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457200" y="1423988"/>
            <a:ext cx="8229600" cy="4525962"/>
          </a:xfrm>
        </p:spPr>
        <p:txBody>
          <a:bodyPr/>
          <a:lstStyle/>
          <a:p>
            <a:pPr eaLnBrk="1" hangingPunct="1">
              <a:buFont typeface="Wingdings 3" pitchFamily="18" charset="2"/>
              <a:buNone/>
            </a:pPr>
            <a:r>
              <a:rPr lang="en-US" sz="1400" b="1" dirty="0" smtClean="0">
                <a:latin typeface="Arial" pitchFamily="34" charset="0"/>
                <a:cs typeface="Arial" pitchFamily="34" charset="0"/>
              </a:rPr>
              <a:t>#include &lt;</a:t>
            </a:r>
            <a:r>
              <a:rPr lang="en-US" sz="1400" b="1" dirty="0" err="1" smtClean="0">
                <a:latin typeface="Arial" pitchFamily="34" charset="0"/>
                <a:cs typeface="Arial" pitchFamily="34" charset="0"/>
              </a:rPr>
              <a:t>mpi.h</a:t>
            </a:r>
            <a:r>
              <a:rPr lang="en-US" sz="1400" b="1" dirty="0" smtClean="0">
                <a:latin typeface="Arial" pitchFamily="34" charset="0"/>
                <a:cs typeface="Arial" pitchFamily="34" charset="0"/>
              </a:rPr>
              <a:t>&gt;</a:t>
            </a:r>
          </a:p>
          <a:p>
            <a:pPr eaLnBrk="1" hangingPunct="1">
              <a:buFont typeface="Wingdings 3" pitchFamily="18" charset="2"/>
              <a:buNone/>
            </a:pPr>
            <a:r>
              <a:rPr lang="en-US" sz="1400" b="1" dirty="0" smtClean="0">
                <a:latin typeface="Arial" pitchFamily="34" charset="0"/>
                <a:cs typeface="Arial" pitchFamily="34" charset="0"/>
              </a:rPr>
              <a:t>#include &lt;</a:t>
            </a:r>
            <a:r>
              <a:rPr lang="en-US" sz="1400" b="1" dirty="0" err="1" smtClean="0">
                <a:latin typeface="Arial" pitchFamily="34" charset="0"/>
                <a:cs typeface="Arial" pitchFamily="34" charset="0"/>
              </a:rPr>
              <a:t>stdio.h</a:t>
            </a:r>
            <a:r>
              <a:rPr lang="en-US" sz="1400" b="1" dirty="0" smtClean="0">
                <a:latin typeface="Arial" pitchFamily="34" charset="0"/>
                <a:cs typeface="Arial" pitchFamily="34" charset="0"/>
              </a:rPr>
              <a:t>&gt;</a:t>
            </a:r>
          </a:p>
          <a:p>
            <a:pPr eaLnBrk="1" hangingPunct="1">
              <a:buFont typeface="Wingdings 3" pitchFamily="18" charset="2"/>
              <a:buNone/>
            </a:pPr>
            <a:r>
              <a:rPr lang="en-US" sz="1400" b="1" dirty="0" smtClean="0">
                <a:latin typeface="Arial" pitchFamily="34" charset="0"/>
                <a:cs typeface="Arial" pitchFamily="34" charset="0"/>
              </a:rPr>
              <a:t>#include &lt;</a:t>
            </a:r>
            <a:r>
              <a:rPr lang="en-US" sz="1400" b="1" dirty="0" err="1" smtClean="0">
                <a:latin typeface="Arial" pitchFamily="34" charset="0"/>
                <a:cs typeface="Arial" pitchFamily="34" charset="0"/>
              </a:rPr>
              <a:t>stdlib.h</a:t>
            </a:r>
            <a:r>
              <a:rPr lang="en-US" sz="1400" b="1" dirty="0" smtClean="0">
                <a:latin typeface="Arial" pitchFamily="34" charset="0"/>
                <a:cs typeface="Arial" pitchFamily="34" charset="0"/>
              </a:rPr>
              <a:t>&gt;</a:t>
            </a:r>
          </a:p>
          <a:p>
            <a:pPr eaLnBrk="1" hangingPunct="1">
              <a:buFont typeface="Wingdings 3" pitchFamily="18" charset="2"/>
              <a:buNone/>
            </a:pPr>
            <a:r>
              <a:rPr lang="en-US" sz="1400" b="1" dirty="0" smtClean="0">
                <a:latin typeface="Arial" pitchFamily="34" charset="0"/>
                <a:cs typeface="Arial" pitchFamily="34" charset="0"/>
              </a:rPr>
              <a:t>#include &lt;</a:t>
            </a:r>
            <a:r>
              <a:rPr lang="en-US" sz="1400" b="1" dirty="0" err="1" smtClean="0">
                <a:latin typeface="Arial" pitchFamily="34" charset="0"/>
                <a:cs typeface="Arial" pitchFamily="34" charset="0"/>
              </a:rPr>
              <a:t>signal.h</a:t>
            </a:r>
            <a:r>
              <a:rPr lang="en-US" sz="1400" b="1" dirty="0" smtClean="0">
                <a:latin typeface="Arial" pitchFamily="34" charset="0"/>
                <a:cs typeface="Arial" pitchFamily="34" charset="0"/>
              </a:rPr>
              <a:t>&gt;</a:t>
            </a:r>
          </a:p>
          <a:p>
            <a:pPr eaLnBrk="1" hangingPunct="1">
              <a:buFont typeface="Wingdings 3" pitchFamily="18" charset="2"/>
              <a:buNone/>
            </a:pPr>
            <a:r>
              <a:rPr lang="en-US" sz="1400" b="1" dirty="0" smtClean="0">
                <a:latin typeface="Arial" pitchFamily="34" charset="0"/>
                <a:cs typeface="Arial" pitchFamily="34" charset="0"/>
              </a:rPr>
              <a:t>static void </a:t>
            </a:r>
            <a:r>
              <a:rPr lang="en-US" sz="1400" b="1" dirty="0" err="1" smtClean="0">
                <a:latin typeface="Arial" pitchFamily="34" charset="0"/>
                <a:cs typeface="Arial" pitchFamily="34" charset="0"/>
              </a:rPr>
              <a:t>verbose_errhandler</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MPI_Comm</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comm</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err, ...) {</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rank, size, </a:t>
            </a:r>
            <a:r>
              <a:rPr lang="en-US" sz="1400" b="1" dirty="0" err="1" smtClean="0">
                <a:latin typeface="Arial" pitchFamily="34" charset="0"/>
                <a:cs typeface="Arial" pitchFamily="34" charset="0"/>
              </a:rPr>
              <a:t>len</a:t>
            </a:r>
            <a:r>
              <a:rPr lang="en-US" sz="1400" b="1" dirty="0" smtClean="0">
                <a:latin typeface="Arial" pitchFamily="34" charset="0"/>
                <a:cs typeface="Arial" pitchFamily="34" charset="0"/>
              </a:rPr>
              <a:t>;</a:t>
            </a:r>
          </a:p>
          <a:p>
            <a:pPr eaLnBrk="1" hangingPunct="1">
              <a:buFont typeface="Wingdings 3" pitchFamily="18" charset="2"/>
              <a:buNone/>
            </a:pPr>
            <a:r>
              <a:rPr lang="en-US" sz="1400" b="1" dirty="0" smtClean="0">
                <a:latin typeface="Arial" pitchFamily="34" charset="0"/>
                <a:cs typeface="Arial" pitchFamily="34" charset="0"/>
              </a:rPr>
              <a:t>    char </a:t>
            </a:r>
            <a:r>
              <a:rPr lang="en-US" sz="1400" b="1" dirty="0" err="1" smtClean="0">
                <a:latin typeface="Arial" pitchFamily="34" charset="0"/>
                <a:cs typeface="Arial" pitchFamily="34" charset="0"/>
              </a:rPr>
              <a:t>errstr</a:t>
            </a:r>
            <a:r>
              <a:rPr lang="en-US" sz="1400" b="1" dirty="0" smtClean="0">
                <a:latin typeface="Arial" pitchFamily="34" charset="0"/>
                <a:cs typeface="Arial" pitchFamily="34" charset="0"/>
              </a:rPr>
              <a:t>[MPI_MAX_ERROR_STRING];</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MPI_Comm_rank</a:t>
            </a:r>
            <a:r>
              <a:rPr lang="en-US" sz="1400" b="1" dirty="0" smtClean="0">
                <a:latin typeface="Arial" pitchFamily="34" charset="0"/>
                <a:cs typeface="Arial" pitchFamily="34" charset="0"/>
              </a:rPr>
              <a:t>(MPI_COMM_WORLD, &amp;rank);</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MPI_Comm_size</a:t>
            </a:r>
            <a:r>
              <a:rPr lang="en-US" sz="1400" b="1" dirty="0" smtClean="0">
                <a:latin typeface="Arial" pitchFamily="34" charset="0"/>
                <a:cs typeface="Arial" pitchFamily="34" charset="0"/>
              </a:rPr>
              <a:t>(MPI_COMM_WORLD, &amp;size);</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MPI_Error_string</a:t>
            </a:r>
            <a:r>
              <a:rPr lang="en-US" sz="1400" b="1" dirty="0" smtClean="0">
                <a:latin typeface="Arial" pitchFamily="34" charset="0"/>
                <a:cs typeface="Arial" pitchFamily="34" charset="0"/>
              </a:rPr>
              <a:t>( *err, </a:t>
            </a:r>
            <a:r>
              <a:rPr lang="en-US" sz="1400" b="1" dirty="0" err="1" smtClean="0">
                <a:latin typeface="Arial" pitchFamily="34" charset="0"/>
                <a:cs typeface="Arial" pitchFamily="34" charset="0"/>
              </a:rPr>
              <a:t>errstr</a:t>
            </a:r>
            <a:r>
              <a:rPr lang="en-US" sz="1400" b="1" dirty="0" smtClean="0">
                <a:latin typeface="Arial" pitchFamily="34" charset="0"/>
                <a:cs typeface="Arial" pitchFamily="34" charset="0"/>
              </a:rPr>
              <a:t>, &amp;</a:t>
            </a:r>
            <a:r>
              <a:rPr lang="en-US" sz="1400" b="1" dirty="0" err="1" smtClean="0">
                <a:latin typeface="Arial" pitchFamily="34" charset="0"/>
                <a:cs typeface="Arial" pitchFamily="34" charset="0"/>
              </a:rPr>
              <a:t>len</a:t>
            </a:r>
            <a:r>
              <a:rPr lang="en-US" sz="1400" b="1" dirty="0" smtClean="0">
                <a:latin typeface="Arial" pitchFamily="34" charset="0"/>
                <a:cs typeface="Arial" pitchFamily="34" charset="0"/>
              </a:rPr>
              <a:t> );</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printf</a:t>
            </a:r>
            <a:r>
              <a:rPr lang="en-US" sz="1400" b="1" dirty="0" smtClean="0">
                <a:latin typeface="Arial" pitchFamily="34" charset="0"/>
                <a:cs typeface="Arial" pitchFamily="34" charset="0"/>
              </a:rPr>
              <a:t>("Rank %d / %d: Notified of error %s\n",</a:t>
            </a:r>
          </a:p>
          <a:p>
            <a:pPr eaLnBrk="1" hangingPunct="1">
              <a:buFont typeface="Wingdings 3" pitchFamily="18" charset="2"/>
              <a:buNone/>
            </a:pPr>
            <a:r>
              <a:rPr lang="en-US" sz="1400" b="1" dirty="0" smtClean="0">
                <a:latin typeface="Arial" pitchFamily="34" charset="0"/>
                <a:cs typeface="Arial" pitchFamily="34" charset="0"/>
              </a:rPr>
              <a:t>           rank, size, </a:t>
            </a:r>
            <a:r>
              <a:rPr lang="en-US" sz="1400" b="1" dirty="0" err="1" smtClean="0">
                <a:latin typeface="Arial" pitchFamily="34" charset="0"/>
                <a:cs typeface="Arial" pitchFamily="34" charset="0"/>
              </a:rPr>
              <a:t>errstr</a:t>
            </a:r>
            <a:r>
              <a:rPr lang="en-US" sz="1400" b="1" dirty="0" smtClean="0">
                <a:latin typeface="Arial" pitchFamily="34" charset="0"/>
                <a:cs typeface="Arial" pitchFamily="34" charset="0"/>
              </a:rPr>
              <a:t>);</a:t>
            </a:r>
          </a:p>
          <a:p>
            <a:pPr eaLnBrk="1" hangingPunct="1">
              <a:buFont typeface="Wingdings 3" pitchFamily="18" charset="2"/>
              <a:buNone/>
            </a:pPr>
            <a:r>
              <a:rPr lang="en-US" sz="1400" b="1" dirty="0" smtClean="0">
                <a:latin typeface="Arial" pitchFamily="34" charset="0"/>
                <a:cs typeface="Arial" pitchFamily="34" charset="0"/>
              </a:rPr>
              <a:t>}</a:t>
            </a:r>
          </a:p>
        </p:txBody>
      </p:sp>
      <p:sp>
        <p:nvSpPr>
          <p:cNvPr id="7" name="Title 2"/>
          <p:cNvSpPr>
            <a:spLocks noGrp="1"/>
          </p:cNvSpPr>
          <p:nvPr>
            <p:ph type="title"/>
          </p:nvPr>
        </p:nvSpPr>
        <p:spPr>
          <a:xfrm>
            <a:off x="457200" y="274638"/>
            <a:ext cx="8229600" cy="1143000"/>
          </a:xfrm>
        </p:spPr>
        <p:txBody>
          <a:bodyPr>
            <a:noAutofit/>
          </a:bodyPr>
          <a:lstStyle/>
          <a:p>
            <a:pPr eaLnBrk="1" hangingPunct="1">
              <a:defRPr/>
            </a:pPr>
            <a:r>
              <a:rPr lang="en-US" sz="3600" dirty="0" smtClean="0"/>
              <a:t>C</a:t>
            </a:r>
            <a:r>
              <a:rPr lang="ru-RU" sz="3600" dirty="0" smtClean="0"/>
              <a:t>бой </a:t>
            </a:r>
            <a:r>
              <a:rPr lang="ru-RU" sz="3600" dirty="0" smtClean="0"/>
              <a:t>во время работы </a:t>
            </a:r>
            <a:r>
              <a:rPr lang="en-US" sz="3600" dirty="0" smtClean="0"/>
              <a:t>MPI-</a:t>
            </a:r>
            <a:r>
              <a:rPr lang="ru-RU" sz="3600" dirty="0" smtClean="0"/>
              <a:t>программы</a:t>
            </a:r>
            <a:endParaRPr lang="ru-RU" sz="36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200" y="1423988"/>
            <a:ext cx="8229600" cy="4525962"/>
          </a:xfrm>
        </p:spPr>
        <p:txBody>
          <a:bodyPr/>
          <a:lstStyle/>
          <a:p>
            <a:pPr eaLnBrk="1" hangingPunct="1">
              <a:buFont typeface="Wingdings 3" pitchFamily="18" charset="2"/>
              <a:buNone/>
            </a:pP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main(</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argc</a:t>
            </a:r>
            <a:r>
              <a:rPr lang="en-US" sz="1400" b="1" dirty="0" smtClean="0">
                <a:latin typeface="Arial" pitchFamily="34" charset="0"/>
                <a:cs typeface="Arial" pitchFamily="34" charset="0"/>
              </a:rPr>
              <a:t>, char *</a:t>
            </a:r>
            <a:r>
              <a:rPr lang="en-US" sz="1400" b="1" dirty="0" err="1" smtClean="0">
                <a:latin typeface="Arial" pitchFamily="34" charset="0"/>
                <a:cs typeface="Arial" pitchFamily="34" charset="0"/>
              </a:rPr>
              <a:t>argv</a:t>
            </a:r>
            <a:r>
              <a:rPr lang="en-US" sz="1400" b="1" dirty="0" smtClean="0">
                <a:latin typeface="Arial" pitchFamily="34" charset="0"/>
                <a:cs typeface="Arial" pitchFamily="34" charset="0"/>
              </a:rPr>
              <a:t>[]) {</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rank, size;</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MPI_Errhandler</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errh</a:t>
            </a:r>
            <a:r>
              <a:rPr lang="en-US" sz="1400" b="1" dirty="0" smtClean="0">
                <a:latin typeface="Arial" pitchFamily="34" charset="0"/>
                <a:cs typeface="Arial" pitchFamily="34" charset="0"/>
              </a:rPr>
              <a:t>;</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MPI_Init</a:t>
            </a:r>
            <a:r>
              <a:rPr lang="en-US" sz="1400" b="1" dirty="0" smtClean="0">
                <a:latin typeface="Arial" pitchFamily="34" charset="0"/>
                <a:cs typeface="Arial" pitchFamily="34" charset="0"/>
              </a:rPr>
              <a:t>(NULL, NULL);</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MPI_Comm_rank</a:t>
            </a:r>
            <a:r>
              <a:rPr lang="en-US" sz="1400" b="1" dirty="0" smtClean="0">
                <a:latin typeface="Arial" pitchFamily="34" charset="0"/>
                <a:cs typeface="Arial" pitchFamily="34" charset="0"/>
              </a:rPr>
              <a:t>(MPI_COMM_WORLD, &amp;rank);</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MPI_Comm_size</a:t>
            </a:r>
            <a:r>
              <a:rPr lang="en-US" sz="1400" b="1" dirty="0" smtClean="0">
                <a:latin typeface="Arial" pitchFamily="34" charset="0"/>
                <a:cs typeface="Arial" pitchFamily="34" charset="0"/>
              </a:rPr>
              <a:t>(MPI_COMM_WORLD, &amp;size);</a:t>
            </a:r>
          </a:p>
          <a:p>
            <a:pPr eaLnBrk="1" hangingPunct="1">
              <a:buFont typeface="Wingdings 3" pitchFamily="18" charset="2"/>
              <a:buNone/>
            </a:pPr>
            <a:r>
              <a:rPr lang="en-US" sz="1400" b="1" dirty="0" smtClean="0">
                <a:solidFill>
                  <a:srgbClr val="00B050"/>
                </a:solidFill>
                <a:latin typeface="Arial" pitchFamily="34" charset="0"/>
                <a:cs typeface="Arial" pitchFamily="34" charset="0"/>
              </a:rPr>
              <a:t>    </a:t>
            </a:r>
            <a:r>
              <a:rPr lang="en-US" sz="1400" b="1" dirty="0" err="1" smtClean="0">
                <a:solidFill>
                  <a:srgbClr val="00B050"/>
                </a:solidFill>
                <a:latin typeface="Arial" pitchFamily="34" charset="0"/>
                <a:cs typeface="Arial" pitchFamily="34" charset="0"/>
              </a:rPr>
              <a:t>MPI_Comm_create_errhandler</a:t>
            </a:r>
            <a:r>
              <a:rPr lang="en-US" sz="1400" b="1" dirty="0" smtClean="0">
                <a:solidFill>
                  <a:srgbClr val="00B050"/>
                </a:solidFill>
                <a:latin typeface="Arial" pitchFamily="34" charset="0"/>
                <a:cs typeface="Arial" pitchFamily="34" charset="0"/>
              </a:rPr>
              <a:t>(</a:t>
            </a:r>
            <a:r>
              <a:rPr lang="en-US" sz="1400" b="1" dirty="0" err="1" smtClean="0">
                <a:solidFill>
                  <a:srgbClr val="00B050"/>
                </a:solidFill>
                <a:latin typeface="Arial" pitchFamily="34" charset="0"/>
                <a:cs typeface="Arial" pitchFamily="34" charset="0"/>
              </a:rPr>
              <a:t>verbose_errhandler</a:t>
            </a:r>
            <a:r>
              <a:rPr lang="en-US" sz="1400" b="1" dirty="0" smtClean="0">
                <a:solidFill>
                  <a:srgbClr val="00B050"/>
                </a:solidFill>
                <a:latin typeface="Arial" pitchFamily="34" charset="0"/>
                <a:cs typeface="Arial" pitchFamily="34" charset="0"/>
              </a:rPr>
              <a:t>, &amp;</a:t>
            </a:r>
            <a:r>
              <a:rPr lang="en-US" sz="1400" b="1" dirty="0" err="1" smtClean="0">
                <a:solidFill>
                  <a:srgbClr val="00B050"/>
                </a:solidFill>
                <a:latin typeface="Arial" pitchFamily="34" charset="0"/>
                <a:cs typeface="Arial" pitchFamily="34" charset="0"/>
              </a:rPr>
              <a:t>errh</a:t>
            </a:r>
            <a:r>
              <a:rPr lang="en-US" sz="1400" b="1" dirty="0" smtClean="0">
                <a:solidFill>
                  <a:srgbClr val="00B050"/>
                </a:solidFill>
                <a:latin typeface="Arial" pitchFamily="34" charset="0"/>
                <a:cs typeface="Arial" pitchFamily="34" charset="0"/>
              </a:rPr>
              <a:t>);</a:t>
            </a:r>
          </a:p>
          <a:p>
            <a:pPr eaLnBrk="1" hangingPunct="1">
              <a:buFont typeface="Wingdings 3" pitchFamily="18" charset="2"/>
              <a:buNone/>
            </a:pPr>
            <a:r>
              <a:rPr lang="en-US" sz="1400" b="1" dirty="0" smtClean="0">
                <a:solidFill>
                  <a:srgbClr val="00B050"/>
                </a:solidFill>
                <a:latin typeface="Arial" pitchFamily="34" charset="0"/>
                <a:cs typeface="Arial" pitchFamily="34" charset="0"/>
              </a:rPr>
              <a:t>    </a:t>
            </a:r>
            <a:r>
              <a:rPr lang="en-US" sz="1400" b="1" dirty="0" err="1" smtClean="0">
                <a:solidFill>
                  <a:srgbClr val="00B050"/>
                </a:solidFill>
                <a:latin typeface="Arial" pitchFamily="34" charset="0"/>
                <a:cs typeface="Arial" pitchFamily="34" charset="0"/>
              </a:rPr>
              <a:t>MPI_Comm_set_errhandler</a:t>
            </a:r>
            <a:r>
              <a:rPr lang="en-US" sz="1400" b="1" dirty="0" smtClean="0">
                <a:solidFill>
                  <a:srgbClr val="00B050"/>
                </a:solidFill>
                <a:latin typeface="Arial" pitchFamily="34" charset="0"/>
                <a:cs typeface="Arial" pitchFamily="34" charset="0"/>
              </a:rPr>
              <a:t>(MPI_COMM_WORLD, </a:t>
            </a:r>
            <a:r>
              <a:rPr lang="en-US" sz="1400" b="1" dirty="0" err="1" smtClean="0">
                <a:solidFill>
                  <a:srgbClr val="00B050"/>
                </a:solidFill>
                <a:latin typeface="Arial" pitchFamily="34" charset="0"/>
                <a:cs typeface="Arial" pitchFamily="34" charset="0"/>
              </a:rPr>
              <a:t>errh</a:t>
            </a:r>
            <a:r>
              <a:rPr lang="en-US" sz="1400" b="1" dirty="0" smtClean="0">
                <a:solidFill>
                  <a:srgbClr val="00B050"/>
                </a:solidFill>
                <a:latin typeface="Arial" pitchFamily="34" charset="0"/>
                <a:cs typeface="Arial" pitchFamily="34" charset="0"/>
              </a:rPr>
              <a:t>);</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MPI_Barrier</a:t>
            </a:r>
            <a:r>
              <a:rPr lang="en-US" sz="1400" b="1" dirty="0" smtClean="0">
                <a:latin typeface="Arial" pitchFamily="34" charset="0"/>
                <a:cs typeface="Arial" pitchFamily="34" charset="0"/>
              </a:rPr>
              <a:t>(MPI_COMM_WORLD);</a:t>
            </a:r>
          </a:p>
          <a:p>
            <a:pPr eaLnBrk="1" hangingPunct="1">
              <a:buFont typeface="Wingdings 3" pitchFamily="18" charset="2"/>
              <a:buNone/>
            </a:pPr>
            <a:r>
              <a:rPr lang="en-US" sz="1400" b="1" dirty="0" smtClean="0">
                <a:latin typeface="Arial" pitchFamily="34" charset="0"/>
                <a:cs typeface="Arial" pitchFamily="34" charset="0"/>
              </a:rPr>
              <a:t>    if( rank == (size-1) ) raise(SIGKILL);</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MPI_Barrier</a:t>
            </a:r>
            <a:r>
              <a:rPr lang="en-US" sz="1400" b="1" dirty="0" smtClean="0">
                <a:latin typeface="Arial" pitchFamily="34" charset="0"/>
                <a:cs typeface="Arial" pitchFamily="34" charset="0"/>
              </a:rPr>
              <a:t>(MPI_COMM_WORLD);</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printf</a:t>
            </a:r>
            <a:r>
              <a:rPr lang="en-US" sz="1400" b="1" dirty="0" smtClean="0">
                <a:latin typeface="Arial" pitchFamily="34" charset="0"/>
                <a:cs typeface="Arial" pitchFamily="34" charset="0"/>
              </a:rPr>
              <a:t>("Rank %d / %d: </a:t>
            </a:r>
            <a:r>
              <a:rPr lang="en-US" sz="1400" b="1" dirty="0" err="1" smtClean="0">
                <a:latin typeface="Arial" pitchFamily="34" charset="0"/>
                <a:cs typeface="Arial" pitchFamily="34" charset="0"/>
              </a:rPr>
              <a:t>Stayin</a:t>
            </a:r>
            <a:r>
              <a:rPr lang="en-US" sz="1400" b="1" dirty="0" smtClean="0">
                <a:latin typeface="Arial" pitchFamily="34" charset="0"/>
                <a:cs typeface="Arial" pitchFamily="34" charset="0"/>
              </a:rPr>
              <a:t>' alive!\n", rank, size);</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MPI_Finalize</a:t>
            </a:r>
            <a:r>
              <a:rPr lang="en-US" sz="1400" b="1" dirty="0" smtClean="0">
                <a:latin typeface="Arial" pitchFamily="34" charset="0"/>
                <a:cs typeface="Arial" pitchFamily="34" charset="0"/>
              </a:rPr>
              <a:t>();</a:t>
            </a:r>
          </a:p>
          <a:p>
            <a:pPr eaLnBrk="1" hangingPunct="1">
              <a:buFont typeface="Wingdings 3" pitchFamily="18" charset="2"/>
              <a:buNone/>
            </a:pPr>
            <a:r>
              <a:rPr lang="en-US" sz="1400" b="1" dirty="0" smtClean="0">
                <a:latin typeface="Arial" pitchFamily="34" charset="0"/>
                <a:cs typeface="Arial" pitchFamily="34" charset="0"/>
              </a:rPr>
              <a:t>}</a:t>
            </a:r>
          </a:p>
        </p:txBody>
      </p:sp>
      <p:sp>
        <p:nvSpPr>
          <p:cNvPr id="9" name="Title 2"/>
          <p:cNvSpPr>
            <a:spLocks noGrp="1"/>
          </p:cNvSpPr>
          <p:nvPr>
            <p:ph type="title"/>
          </p:nvPr>
        </p:nvSpPr>
        <p:spPr>
          <a:xfrm>
            <a:off x="457200" y="274638"/>
            <a:ext cx="8229600" cy="1143000"/>
          </a:xfrm>
        </p:spPr>
        <p:txBody>
          <a:bodyPr>
            <a:noAutofit/>
          </a:bodyPr>
          <a:lstStyle/>
          <a:p>
            <a:pPr eaLnBrk="1" hangingPunct="1">
              <a:defRPr/>
            </a:pPr>
            <a:r>
              <a:rPr lang="en-US" sz="3600" dirty="0" smtClean="0"/>
              <a:t>C</a:t>
            </a:r>
            <a:r>
              <a:rPr lang="ru-RU" sz="3600" dirty="0" smtClean="0"/>
              <a:t>бой </a:t>
            </a:r>
            <a:r>
              <a:rPr lang="ru-RU" sz="3600" dirty="0" smtClean="0"/>
              <a:t>во время работы </a:t>
            </a:r>
            <a:r>
              <a:rPr lang="en-US" sz="3600" dirty="0" smtClean="0"/>
              <a:t>MPI-</a:t>
            </a:r>
            <a:r>
              <a:rPr lang="ru-RU" sz="3600" dirty="0" smtClean="0"/>
              <a:t>программы</a:t>
            </a:r>
            <a:endParaRPr lang="ru-RU" sz="36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User Level Failure Mitigation (ULFM)</a:t>
            </a:r>
            <a:endParaRPr lang="ru-RU" dirty="0"/>
          </a:p>
        </p:txBody>
      </p:sp>
      <p:sp>
        <p:nvSpPr>
          <p:cNvPr id="3" name="Content Placeholder 2"/>
          <p:cNvSpPr>
            <a:spLocks noGrp="1"/>
          </p:cNvSpPr>
          <p:nvPr>
            <p:ph idx="1"/>
          </p:nvPr>
        </p:nvSpPr>
        <p:spPr>
          <a:xfrm>
            <a:off x="457200" y="1268760"/>
            <a:ext cx="8229600" cy="4525963"/>
          </a:xfrm>
        </p:spPr>
        <p:txBody>
          <a:bodyPr>
            <a:noAutofit/>
          </a:bodyPr>
          <a:lstStyle/>
          <a:p>
            <a:pPr>
              <a:buNone/>
            </a:pPr>
            <a:r>
              <a:rPr lang="en-US" sz="1600" dirty="0" smtClean="0">
                <a:hlinkClick r:id="rId2"/>
              </a:rPr>
              <a:t>https://fault-tolerance.org/</a:t>
            </a:r>
            <a:endParaRPr lang="en-US" sz="1600" dirty="0" smtClean="0"/>
          </a:p>
          <a:p>
            <a:pPr>
              <a:buNone/>
            </a:pPr>
            <a:r>
              <a:rPr lang="en-US" sz="1600" b="1" dirty="0" smtClean="0"/>
              <a:t>#include </a:t>
            </a:r>
            <a:r>
              <a:rPr lang="en-US" sz="1600" b="1" dirty="0" smtClean="0"/>
              <a:t>&lt;</a:t>
            </a:r>
            <a:r>
              <a:rPr lang="en-US" sz="1600" b="1" dirty="0" err="1" smtClean="0"/>
              <a:t>mpi-ext.h</a:t>
            </a:r>
            <a:r>
              <a:rPr lang="en-US" sz="1600" b="1" dirty="0" smtClean="0"/>
              <a:t>&gt;</a:t>
            </a:r>
          </a:p>
          <a:p>
            <a:r>
              <a:rPr lang="en-US" sz="1600" b="1" dirty="0" smtClean="0"/>
              <a:t>MPIX_ERR_PROC_FAILED</a:t>
            </a:r>
            <a:r>
              <a:rPr lang="en-US" sz="1600" dirty="0" smtClean="0"/>
              <a:t> </a:t>
            </a:r>
            <a:r>
              <a:rPr lang="en-US" sz="1600" dirty="0" smtClean="0"/>
              <a:t>when a process failure prevents the completion of an MPI operation.</a:t>
            </a:r>
          </a:p>
          <a:p>
            <a:r>
              <a:rPr lang="en-US" sz="1600" b="1" dirty="0" smtClean="0"/>
              <a:t>MPIX_ERR_PROC_FAILED_PENDING</a:t>
            </a:r>
            <a:r>
              <a:rPr lang="en-US" sz="1600" dirty="0" smtClean="0"/>
              <a:t> when a potential sender matching a non-blocking wildcard source receive has failed.</a:t>
            </a:r>
          </a:p>
          <a:p>
            <a:r>
              <a:rPr lang="en-US" sz="1600" b="1" dirty="0" smtClean="0"/>
              <a:t>MPIX_ERR_REVOKED</a:t>
            </a:r>
            <a:r>
              <a:rPr lang="en-US" sz="1600" dirty="0" smtClean="0"/>
              <a:t> when one of the ranks in the application has invoked the </a:t>
            </a:r>
            <a:r>
              <a:rPr lang="en-US" sz="1600" dirty="0" err="1" smtClean="0"/>
              <a:t>MPI_Comm_revoke</a:t>
            </a:r>
            <a:r>
              <a:rPr lang="en-US" sz="1600" dirty="0" smtClean="0"/>
              <a:t> operation on the communicator.</a:t>
            </a:r>
          </a:p>
          <a:p>
            <a:r>
              <a:rPr lang="en-US" sz="1600" b="1" dirty="0" err="1" smtClean="0"/>
              <a:t>MPIX_Comm_revoke</a:t>
            </a:r>
            <a:r>
              <a:rPr lang="en-US" sz="1600" b="1" dirty="0" smtClean="0"/>
              <a:t>(</a:t>
            </a:r>
            <a:r>
              <a:rPr lang="en-US" sz="1600" b="1" dirty="0" err="1" smtClean="0"/>
              <a:t>MPI_Comm</a:t>
            </a:r>
            <a:r>
              <a:rPr lang="en-US" sz="1600" b="1" dirty="0" smtClean="0"/>
              <a:t> </a:t>
            </a:r>
            <a:r>
              <a:rPr lang="en-US" sz="1600" b="1" dirty="0" err="1" smtClean="0"/>
              <a:t>comm</a:t>
            </a:r>
            <a:r>
              <a:rPr lang="en-US" sz="1600" b="1" dirty="0" smtClean="0"/>
              <a:t>)</a:t>
            </a:r>
            <a:r>
              <a:rPr lang="en-US" sz="1600" dirty="0" smtClean="0"/>
              <a:t> Interrupts any communication pending on the communicator at all ranks.</a:t>
            </a:r>
          </a:p>
          <a:p>
            <a:r>
              <a:rPr lang="en-US" sz="1600" b="1" dirty="0" err="1" smtClean="0"/>
              <a:t>MPIX_Comm_shrink</a:t>
            </a:r>
            <a:r>
              <a:rPr lang="en-US" sz="1600" b="1" dirty="0" smtClean="0"/>
              <a:t>(</a:t>
            </a:r>
            <a:r>
              <a:rPr lang="en-US" sz="1600" b="1" dirty="0" err="1" smtClean="0"/>
              <a:t>MPI_Comm</a:t>
            </a:r>
            <a:r>
              <a:rPr lang="en-US" sz="1600" b="1" dirty="0" smtClean="0"/>
              <a:t> </a:t>
            </a:r>
            <a:r>
              <a:rPr lang="en-US" sz="1600" b="1" dirty="0" err="1" smtClean="0"/>
              <a:t>comm</a:t>
            </a:r>
            <a:r>
              <a:rPr lang="en-US" sz="1600" b="1" dirty="0" smtClean="0"/>
              <a:t>, </a:t>
            </a:r>
            <a:r>
              <a:rPr lang="en-US" sz="1600" b="1" dirty="0" err="1" smtClean="0"/>
              <a:t>MPI_Comm</a:t>
            </a:r>
            <a:r>
              <a:rPr lang="en-US" sz="1600" b="1" dirty="0" smtClean="0"/>
              <a:t>* </a:t>
            </a:r>
            <a:r>
              <a:rPr lang="en-US" sz="1600" b="1" dirty="0" err="1" smtClean="0"/>
              <a:t>newcomm</a:t>
            </a:r>
            <a:r>
              <a:rPr lang="en-US" sz="1600" b="1" dirty="0" smtClean="0"/>
              <a:t>)</a:t>
            </a:r>
            <a:r>
              <a:rPr lang="en-US" sz="1600" dirty="0" smtClean="0"/>
              <a:t> creates a new communicator where dead processes in </a:t>
            </a:r>
            <a:r>
              <a:rPr lang="en-US" sz="1600" dirty="0" err="1" smtClean="0"/>
              <a:t>comm</a:t>
            </a:r>
            <a:r>
              <a:rPr lang="en-US" sz="1600" dirty="0" smtClean="0"/>
              <a:t> were removed.</a:t>
            </a:r>
          </a:p>
          <a:p>
            <a:r>
              <a:rPr lang="en-US" sz="1600" b="1" dirty="0" err="1" smtClean="0"/>
              <a:t>MPIX_Comm_agree</a:t>
            </a:r>
            <a:r>
              <a:rPr lang="en-US" sz="1600" b="1" dirty="0" smtClean="0"/>
              <a:t>(</a:t>
            </a:r>
            <a:r>
              <a:rPr lang="en-US" sz="1600" b="1" dirty="0" err="1" smtClean="0"/>
              <a:t>MPI_Comm</a:t>
            </a:r>
            <a:r>
              <a:rPr lang="en-US" sz="1600" b="1" dirty="0" smtClean="0"/>
              <a:t> </a:t>
            </a:r>
            <a:r>
              <a:rPr lang="en-US" sz="1600" b="1" dirty="0" err="1" smtClean="0"/>
              <a:t>comm</a:t>
            </a:r>
            <a:r>
              <a:rPr lang="en-US" sz="1600" b="1" dirty="0" smtClean="0"/>
              <a:t>, </a:t>
            </a:r>
            <a:r>
              <a:rPr lang="en-US" sz="1600" b="1" dirty="0" err="1" smtClean="0"/>
              <a:t>int</a:t>
            </a:r>
            <a:r>
              <a:rPr lang="en-US" sz="1600" b="1" dirty="0" smtClean="0"/>
              <a:t> *flag)</a:t>
            </a:r>
            <a:r>
              <a:rPr lang="en-US" sz="1600" dirty="0" smtClean="0"/>
              <a:t> performs a consensus (i.e. fault tolerant </a:t>
            </a:r>
            <a:r>
              <a:rPr lang="en-US" sz="1600" dirty="0" err="1" smtClean="0"/>
              <a:t>allreduce</a:t>
            </a:r>
            <a:r>
              <a:rPr lang="en-US" sz="1600" dirty="0" smtClean="0"/>
              <a:t> operation) on flag (with the operation bitwise or).</a:t>
            </a:r>
          </a:p>
          <a:p>
            <a:r>
              <a:rPr lang="en-US" sz="1600" b="1" dirty="0" err="1" smtClean="0"/>
              <a:t>MPIX_Comm_failure_get_acked</a:t>
            </a:r>
            <a:r>
              <a:rPr lang="en-US" sz="1600" b="1" dirty="0" smtClean="0"/>
              <a:t>(</a:t>
            </a:r>
            <a:r>
              <a:rPr lang="en-US" sz="1600" b="1" dirty="0" err="1" smtClean="0"/>
              <a:t>MPI_Comm</a:t>
            </a:r>
            <a:r>
              <a:rPr lang="en-US" sz="1600" b="1" dirty="0" smtClean="0"/>
              <a:t>, </a:t>
            </a:r>
            <a:r>
              <a:rPr lang="en-US" sz="1600" b="1" dirty="0" err="1" smtClean="0"/>
              <a:t>MPI_Group</a:t>
            </a:r>
            <a:r>
              <a:rPr lang="en-US" sz="1600" b="1" dirty="0" smtClean="0"/>
              <a:t>*) </a:t>
            </a:r>
            <a:r>
              <a:rPr lang="en-US" sz="1600" dirty="0" smtClean="0"/>
              <a:t>obtains the group of currently acknowledged failed processes.</a:t>
            </a:r>
          </a:p>
          <a:p>
            <a:r>
              <a:rPr lang="en-US" sz="1600" b="1" dirty="0" err="1" smtClean="0"/>
              <a:t>MPIX_Comm_failure_ack</a:t>
            </a:r>
            <a:r>
              <a:rPr lang="en-US" sz="1600" b="1" dirty="0" smtClean="0"/>
              <a:t>(</a:t>
            </a:r>
            <a:r>
              <a:rPr lang="en-US" sz="1600" b="1" dirty="0" err="1" smtClean="0"/>
              <a:t>MPI_Comm</a:t>
            </a:r>
            <a:r>
              <a:rPr lang="en-US" sz="1600" b="1" dirty="0" smtClean="0"/>
              <a:t>)</a:t>
            </a:r>
            <a:r>
              <a:rPr lang="en-US" sz="1600" dirty="0" smtClean="0"/>
              <a:t> acknowledges that the application intends to ignore the effect of currently known failures on wildcard receive completions and agreement return values.</a:t>
            </a:r>
          </a:p>
          <a:p>
            <a:pPr>
              <a:buNone/>
            </a:pPr>
            <a:endParaRPr lang="ru-RU" sz="16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200" y="1423988"/>
            <a:ext cx="8229600" cy="4525962"/>
          </a:xfrm>
        </p:spPr>
        <p:txBody>
          <a:bodyPr/>
          <a:lstStyle/>
          <a:p>
            <a:pPr eaLnBrk="1" hangingPunct="1">
              <a:buFont typeface="Wingdings 3" pitchFamily="18" charset="2"/>
              <a:buNone/>
            </a:pP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main(</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argc</a:t>
            </a:r>
            <a:r>
              <a:rPr lang="en-US" sz="1400" b="1" dirty="0" smtClean="0">
                <a:latin typeface="Arial" pitchFamily="34" charset="0"/>
                <a:cs typeface="Arial" pitchFamily="34" charset="0"/>
              </a:rPr>
              <a:t>, char *</a:t>
            </a:r>
            <a:r>
              <a:rPr lang="en-US" sz="1400" b="1" dirty="0" err="1" smtClean="0">
                <a:latin typeface="Arial" pitchFamily="34" charset="0"/>
                <a:cs typeface="Arial" pitchFamily="34" charset="0"/>
              </a:rPr>
              <a:t>argv</a:t>
            </a:r>
            <a:r>
              <a:rPr lang="en-US" sz="1400" b="1" dirty="0" smtClean="0">
                <a:latin typeface="Arial" pitchFamily="34" charset="0"/>
                <a:cs typeface="Arial" pitchFamily="34" charset="0"/>
              </a:rPr>
              <a:t>[]) {</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rank, size;</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MPI_Errhandler</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errh</a:t>
            </a:r>
            <a:r>
              <a:rPr lang="en-US" sz="1400" b="1" dirty="0" smtClean="0">
                <a:latin typeface="Arial" pitchFamily="34" charset="0"/>
                <a:cs typeface="Arial" pitchFamily="34" charset="0"/>
              </a:rPr>
              <a:t>;</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MPI_Init</a:t>
            </a:r>
            <a:r>
              <a:rPr lang="en-US" sz="1400" b="1" dirty="0" smtClean="0">
                <a:latin typeface="Arial" pitchFamily="34" charset="0"/>
                <a:cs typeface="Arial" pitchFamily="34" charset="0"/>
              </a:rPr>
              <a:t>(NULL, NULL);</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MPI_Comm_rank</a:t>
            </a:r>
            <a:r>
              <a:rPr lang="en-US" sz="1400" b="1" dirty="0" smtClean="0">
                <a:latin typeface="Arial" pitchFamily="34" charset="0"/>
                <a:cs typeface="Arial" pitchFamily="34" charset="0"/>
              </a:rPr>
              <a:t>(MPI_COMM_WORLD, &amp;rank);</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MPI_Comm_size</a:t>
            </a:r>
            <a:r>
              <a:rPr lang="en-US" sz="1400" b="1" dirty="0" smtClean="0">
                <a:latin typeface="Arial" pitchFamily="34" charset="0"/>
                <a:cs typeface="Arial" pitchFamily="34" charset="0"/>
              </a:rPr>
              <a:t>(MPI_COMM_WORLD, &amp;size);</a:t>
            </a:r>
          </a:p>
          <a:p>
            <a:pPr eaLnBrk="1" hangingPunct="1">
              <a:buFont typeface="Wingdings 3" pitchFamily="18" charset="2"/>
              <a:buNone/>
            </a:pPr>
            <a:r>
              <a:rPr lang="en-US" sz="1400" b="1" dirty="0" smtClean="0">
                <a:solidFill>
                  <a:srgbClr val="00B050"/>
                </a:solidFill>
                <a:latin typeface="Arial" pitchFamily="34" charset="0"/>
                <a:cs typeface="Arial" pitchFamily="34" charset="0"/>
              </a:rPr>
              <a:t>    </a:t>
            </a:r>
            <a:r>
              <a:rPr lang="en-US" sz="1400" b="1" dirty="0" err="1" smtClean="0">
                <a:solidFill>
                  <a:srgbClr val="00B050"/>
                </a:solidFill>
                <a:latin typeface="Arial" pitchFamily="34" charset="0"/>
                <a:cs typeface="Arial" pitchFamily="34" charset="0"/>
              </a:rPr>
              <a:t>MPI_Comm_create_errhandler</a:t>
            </a:r>
            <a:r>
              <a:rPr lang="en-US" sz="1400" b="1" dirty="0" smtClean="0">
                <a:solidFill>
                  <a:srgbClr val="00B050"/>
                </a:solidFill>
                <a:latin typeface="Arial" pitchFamily="34" charset="0"/>
                <a:cs typeface="Arial" pitchFamily="34" charset="0"/>
              </a:rPr>
              <a:t>(</a:t>
            </a:r>
            <a:r>
              <a:rPr lang="en-US" sz="1400" b="1" dirty="0" err="1" smtClean="0">
                <a:solidFill>
                  <a:srgbClr val="00B050"/>
                </a:solidFill>
                <a:latin typeface="Arial" pitchFamily="34" charset="0"/>
                <a:cs typeface="Arial" pitchFamily="34" charset="0"/>
              </a:rPr>
              <a:t>verbose_errhandler</a:t>
            </a:r>
            <a:r>
              <a:rPr lang="en-US" sz="1400" b="1" dirty="0" smtClean="0">
                <a:solidFill>
                  <a:srgbClr val="00B050"/>
                </a:solidFill>
                <a:latin typeface="Arial" pitchFamily="34" charset="0"/>
                <a:cs typeface="Arial" pitchFamily="34" charset="0"/>
              </a:rPr>
              <a:t>, &amp;</a:t>
            </a:r>
            <a:r>
              <a:rPr lang="en-US" sz="1400" b="1" dirty="0" err="1" smtClean="0">
                <a:solidFill>
                  <a:srgbClr val="00B050"/>
                </a:solidFill>
                <a:latin typeface="Arial" pitchFamily="34" charset="0"/>
                <a:cs typeface="Arial" pitchFamily="34" charset="0"/>
              </a:rPr>
              <a:t>errh</a:t>
            </a:r>
            <a:r>
              <a:rPr lang="en-US" sz="1400" b="1" dirty="0" smtClean="0">
                <a:solidFill>
                  <a:srgbClr val="00B050"/>
                </a:solidFill>
                <a:latin typeface="Arial" pitchFamily="34" charset="0"/>
                <a:cs typeface="Arial" pitchFamily="34" charset="0"/>
              </a:rPr>
              <a:t>);</a:t>
            </a:r>
          </a:p>
          <a:p>
            <a:pPr eaLnBrk="1" hangingPunct="1">
              <a:buFont typeface="Wingdings 3" pitchFamily="18" charset="2"/>
              <a:buNone/>
            </a:pPr>
            <a:r>
              <a:rPr lang="en-US" sz="1400" b="1" dirty="0" smtClean="0">
                <a:solidFill>
                  <a:srgbClr val="00B050"/>
                </a:solidFill>
                <a:latin typeface="Arial" pitchFamily="34" charset="0"/>
                <a:cs typeface="Arial" pitchFamily="34" charset="0"/>
              </a:rPr>
              <a:t>    </a:t>
            </a:r>
            <a:r>
              <a:rPr lang="en-US" sz="1400" b="1" dirty="0" err="1" smtClean="0">
                <a:solidFill>
                  <a:srgbClr val="00B050"/>
                </a:solidFill>
                <a:latin typeface="Arial" pitchFamily="34" charset="0"/>
                <a:cs typeface="Arial" pitchFamily="34" charset="0"/>
              </a:rPr>
              <a:t>MPI_Comm_set_errhandler</a:t>
            </a:r>
            <a:r>
              <a:rPr lang="en-US" sz="1400" b="1" dirty="0" smtClean="0">
                <a:solidFill>
                  <a:srgbClr val="00B050"/>
                </a:solidFill>
                <a:latin typeface="Arial" pitchFamily="34" charset="0"/>
                <a:cs typeface="Arial" pitchFamily="34" charset="0"/>
              </a:rPr>
              <a:t>(MPI_COMM_WORLD, </a:t>
            </a:r>
            <a:r>
              <a:rPr lang="en-US" sz="1400" b="1" dirty="0" err="1" smtClean="0">
                <a:solidFill>
                  <a:srgbClr val="00B050"/>
                </a:solidFill>
                <a:latin typeface="Arial" pitchFamily="34" charset="0"/>
                <a:cs typeface="Arial" pitchFamily="34" charset="0"/>
              </a:rPr>
              <a:t>errh</a:t>
            </a:r>
            <a:r>
              <a:rPr lang="en-US" sz="1400" b="1" dirty="0" smtClean="0">
                <a:solidFill>
                  <a:srgbClr val="00B050"/>
                </a:solidFill>
                <a:latin typeface="Arial" pitchFamily="34" charset="0"/>
                <a:cs typeface="Arial" pitchFamily="34" charset="0"/>
              </a:rPr>
              <a:t>);</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MPI_Barrier</a:t>
            </a:r>
            <a:r>
              <a:rPr lang="en-US" sz="1400" b="1" dirty="0" smtClean="0">
                <a:latin typeface="Arial" pitchFamily="34" charset="0"/>
                <a:cs typeface="Arial" pitchFamily="34" charset="0"/>
              </a:rPr>
              <a:t>(MPI_COMM_WORLD);</a:t>
            </a:r>
          </a:p>
          <a:p>
            <a:pPr eaLnBrk="1" hangingPunct="1">
              <a:buFont typeface="Wingdings 3" pitchFamily="18" charset="2"/>
              <a:buNone/>
            </a:pPr>
            <a:r>
              <a:rPr lang="en-US" sz="1400" b="1" dirty="0" smtClean="0">
                <a:latin typeface="Arial" pitchFamily="34" charset="0"/>
                <a:cs typeface="Arial" pitchFamily="34" charset="0"/>
              </a:rPr>
              <a:t>    if( rank == (size-1) ) raise(SIGKILL);</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MPI_Barrier</a:t>
            </a:r>
            <a:r>
              <a:rPr lang="en-US" sz="1400" b="1" dirty="0" smtClean="0">
                <a:latin typeface="Arial" pitchFamily="34" charset="0"/>
                <a:cs typeface="Arial" pitchFamily="34" charset="0"/>
              </a:rPr>
              <a:t>(MPI_COMM_WORLD</a:t>
            </a:r>
            <a:r>
              <a:rPr lang="en-US" sz="1400" b="1" dirty="0" smtClean="0">
                <a:latin typeface="Arial" pitchFamily="34" charset="0"/>
                <a:cs typeface="Arial" pitchFamily="34" charset="0"/>
              </a:rPr>
              <a:t>);</a:t>
            </a:r>
            <a:endParaRPr lang="en-US" sz="1400" b="1" dirty="0" smtClean="0">
              <a:latin typeface="Arial" pitchFamily="34" charset="0"/>
              <a:cs typeface="Arial" pitchFamily="34" charset="0"/>
            </a:endParaRP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MPI_Finalize</a:t>
            </a:r>
            <a:r>
              <a:rPr lang="en-US" sz="1400" b="1" dirty="0" smtClean="0">
                <a:latin typeface="Arial" pitchFamily="34" charset="0"/>
                <a:cs typeface="Arial" pitchFamily="34" charset="0"/>
              </a:rPr>
              <a:t>();</a:t>
            </a:r>
          </a:p>
          <a:p>
            <a:pPr eaLnBrk="1" hangingPunct="1">
              <a:buFont typeface="Wingdings 3" pitchFamily="18" charset="2"/>
              <a:buNone/>
            </a:pPr>
            <a:r>
              <a:rPr lang="en-US" sz="1400" b="1" dirty="0" smtClean="0">
                <a:latin typeface="Arial" pitchFamily="34" charset="0"/>
                <a:cs typeface="Arial" pitchFamily="34" charset="0"/>
              </a:rPr>
              <a:t>}</a:t>
            </a:r>
          </a:p>
        </p:txBody>
      </p:sp>
      <p:sp>
        <p:nvSpPr>
          <p:cNvPr id="6" name="Title 2"/>
          <p:cNvSpPr>
            <a:spLocks noGrp="1"/>
          </p:cNvSpPr>
          <p:nvPr>
            <p:ph type="title"/>
          </p:nvPr>
        </p:nvSpPr>
        <p:spPr>
          <a:xfrm>
            <a:off x="457200" y="274638"/>
            <a:ext cx="8229600" cy="1143000"/>
          </a:xfrm>
        </p:spPr>
        <p:txBody>
          <a:bodyPr>
            <a:noAutofit/>
          </a:bodyPr>
          <a:lstStyle/>
          <a:p>
            <a:pPr eaLnBrk="1" hangingPunct="1">
              <a:defRPr/>
            </a:pPr>
            <a:r>
              <a:rPr lang="en-US" sz="3600" dirty="0" smtClean="0"/>
              <a:t>C</a:t>
            </a:r>
            <a:r>
              <a:rPr lang="ru-RU" sz="3600" dirty="0" smtClean="0"/>
              <a:t>бой </a:t>
            </a:r>
            <a:r>
              <a:rPr lang="ru-RU" sz="3600" dirty="0" smtClean="0"/>
              <a:t>во время работы </a:t>
            </a:r>
            <a:r>
              <a:rPr lang="en-US" sz="3600" dirty="0" smtClean="0"/>
              <a:t>MPI-</a:t>
            </a:r>
            <a:r>
              <a:rPr lang="ru-RU" sz="3600" dirty="0" smtClean="0"/>
              <a:t>программы</a:t>
            </a:r>
            <a:endParaRPr lang="ru-RU"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Восстановление после отказа</a:t>
            </a:r>
            <a:endParaRPr lang="ru-RU" dirty="0"/>
          </a:p>
        </p:txBody>
      </p:sp>
      <p:sp>
        <p:nvSpPr>
          <p:cNvPr id="3" name="Content Placeholder 2"/>
          <p:cNvSpPr>
            <a:spLocks noGrp="1"/>
          </p:cNvSpPr>
          <p:nvPr>
            <p:ph idx="1"/>
          </p:nvPr>
        </p:nvSpPr>
        <p:spPr/>
        <p:txBody>
          <a:bodyPr>
            <a:noAutofit/>
          </a:bodyPr>
          <a:lstStyle/>
          <a:p>
            <a:r>
              <a:rPr lang="ru-RU" sz="2000" dirty="0" smtClean="0"/>
              <a:t>Восстановление может быть прямым (без возврата к прошлому состоянию) и возвратное.</a:t>
            </a:r>
          </a:p>
          <a:p>
            <a:r>
              <a:rPr lang="ru-RU" sz="2000" dirty="0" smtClean="0"/>
              <a:t>Прямое восстановление основано на своевременном обнаружении сбоя и ликвидации его последствий путем приведения некорректного состояния системы в корректное. Такое восстановление возможно только для определенного набора заранее предусмотренных сбоев.</a:t>
            </a:r>
          </a:p>
          <a:p>
            <a:r>
              <a:rPr lang="ru-RU" sz="2000" dirty="0" smtClean="0"/>
              <a:t>При возвратном восстановлении происходит возврат процесса (или системы) из некорректного состояния в некоторое из предшествующих корректных состояний. </a:t>
            </a:r>
            <a:endParaRPr lang="ru-RU" sz="20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None/>
            </a:pPr>
            <a:r>
              <a:rPr lang="en-US" sz="1400" b="1" dirty="0" smtClean="0">
                <a:latin typeface="Arial" pitchFamily="34" charset="0"/>
                <a:cs typeface="Arial" pitchFamily="34" charset="0"/>
              </a:rPr>
              <a:t>static void </a:t>
            </a:r>
            <a:r>
              <a:rPr lang="en-US" sz="1400" b="1" dirty="0" err="1" smtClean="0">
                <a:latin typeface="Arial" pitchFamily="34" charset="0"/>
                <a:cs typeface="Arial" pitchFamily="34" charset="0"/>
              </a:rPr>
              <a:t>verbose_errhandler</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MPI_Comm</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pcomm</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perr</a:t>
            </a:r>
            <a:r>
              <a:rPr lang="en-US" sz="1400" b="1" dirty="0" smtClean="0">
                <a:latin typeface="Arial" pitchFamily="34" charset="0"/>
                <a:cs typeface="Arial" pitchFamily="34" charset="0"/>
              </a:rPr>
              <a:t>, ...) {</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MPI_Comm</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comm</a:t>
            </a:r>
            <a:r>
              <a:rPr lang="en-US" sz="1400" b="1" dirty="0" smtClean="0">
                <a:latin typeface="Arial" pitchFamily="34" charset="0"/>
                <a:cs typeface="Arial" pitchFamily="34" charset="0"/>
              </a:rPr>
              <a:t> = *</a:t>
            </a:r>
            <a:r>
              <a:rPr lang="en-US" sz="1400" b="1" dirty="0" err="1" smtClean="0">
                <a:latin typeface="Arial" pitchFamily="34" charset="0"/>
                <a:cs typeface="Arial" pitchFamily="34" charset="0"/>
              </a:rPr>
              <a:t>pcomm</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err = *</a:t>
            </a:r>
            <a:r>
              <a:rPr lang="en-US" sz="1400" b="1" dirty="0" err="1" smtClean="0">
                <a:latin typeface="Arial" pitchFamily="34" charset="0"/>
                <a:cs typeface="Arial" pitchFamily="34" charset="0"/>
              </a:rPr>
              <a:t>perr</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char </a:t>
            </a:r>
            <a:r>
              <a:rPr lang="en-US" sz="1400" b="1" dirty="0" err="1" smtClean="0">
                <a:latin typeface="Arial" pitchFamily="34" charset="0"/>
                <a:cs typeface="Arial" pitchFamily="34" charset="0"/>
              </a:rPr>
              <a:t>errstr</a:t>
            </a:r>
            <a:r>
              <a:rPr lang="en-US" sz="1400" b="1" dirty="0" smtClean="0">
                <a:latin typeface="Arial" pitchFamily="34" charset="0"/>
                <a:cs typeface="Arial" pitchFamily="34" charset="0"/>
              </a:rPr>
              <a:t>[MPI_MAX_ERROR_STRING];</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i</a:t>
            </a:r>
            <a:r>
              <a:rPr lang="en-US" sz="1400" b="1" dirty="0" smtClean="0">
                <a:latin typeface="Arial" pitchFamily="34" charset="0"/>
                <a:cs typeface="Arial" pitchFamily="34" charset="0"/>
              </a:rPr>
              <a:t>, rank, size, </a:t>
            </a:r>
            <a:r>
              <a:rPr lang="en-US" sz="1400" b="1" dirty="0" err="1" smtClean="0">
                <a:latin typeface="Arial" pitchFamily="34" charset="0"/>
                <a:cs typeface="Arial" pitchFamily="34" charset="0"/>
              </a:rPr>
              <a:t>nf</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len</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eclass</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MPI_Group</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group_c</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group_f</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ranks_gc</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ranks_gf</a:t>
            </a:r>
            <a:r>
              <a:rPr lang="en-US" sz="1400" b="1" dirty="0" smtClean="0">
                <a:latin typeface="Arial" pitchFamily="34" charset="0"/>
                <a:cs typeface="Arial" pitchFamily="34" charset="0"/>
              </a:rPr>
              <a:t>;</a:t>
            </a:r>
          </a:p>
          <a:p>
            <a:pPr>
              <a:buNone/>
            </a:pPr>
            <a:endParaRPr lang="en-US" sz="1400" b="1" dirty="0" smtClean="0">
              <a:latin typeface="Arial" pitchFamily="34" charset="0"/>
              <a:cs typeface="Arial" pitchFamily="34" charset="0"/>
            </a:endParaRP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MPI_Error_class</a:t>
            </a:r>
            <a:r>
              <a:rPr lang="en-US" sz="1400" b="1" dirty="0" smtClean="0">
                <a:latin typeface="Arial" pitchFamily="34" charset="0"/>
                <a:cs typeface="Arial" pitchFamily="34" charset="0"/>
              </a:rPr>
              <a:t>(err, &amp;</a:t>
            </a:r>
            <a:r>
              <a:rPr lang="en-US" sz="1400" b="1" dirty="0" err="1" smtClean="0">
                <a:latin typeface="Arial" pitchFamily="34" charset="0"/>
                <a:cs typeface="Arial" pitchFamily="34" charset="0"/>
              </a:rPr>
              <a:t>eclass</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if( MPIX_ERR_PROC_FAILED != </a:t>
            </a:r>
            <a:r>
              <a:rPr lang="en-US" sz="1400" b="1" dirty="0" err="1" smtClean="0">
                <a:latin typeface="Arial" pitchFamily="34" charset="0"/>
                <a:cs typeface="Arial" pitchFamily="34" charset="0"/>
              </a:rPr>
              <a:t>eclass</a:t>
            </a:r>
            <a:r>
              <a:rPr lang="en-US" sz="1400" b="1" dirty="0" smtClean="0">
                <a:latin typeface="Arial" pitchFamily="34" charset="0"/>
                <a:cs typeface="Arial" pitchFamily="34" charset="0"/>
              </a:rPr>
              <a:t> ) {</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MPI_Abort</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comm</a:t>
            </a:r>
            <a:r>
              <a:rPr lang="en-US" sz="1400" b="1" dirty="0" smtClean="0">
                <a:latin typeface="Arial" pitchFamily="34" charset="0"/>
                <a:cs typeface="Arial" pitchFamily="34" charset="0"/>
              </a:rPr>
              <a:t>, err);</a:t>
            </a:r>
          </a:p>
          <a:p>
            <a:pPr>
              <a:buNone/>
            </a:pPr>
            <a:r>
              <a:rPr lang="en-US" sz="1400" b="1" dirty="0" smtClean="0">
                <a:latin typeface="Arial" pitchFamily="34" charset="0"/>
                <a:cs typeface="Arial" pitchFamily="34" charset="0"/>
              </a:rPr>
              <a:t>    }</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MPI_Comm_rank</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comm</a:t>
            </a:r>
            <a:r>
              <a:rPr lang="en-US" sz="1400" b="1" dirty="0" smtClean="0">
                <a:latin typeface="Arial" pitchFamily="34" charset="0"/>
                <a:cs typeface="Arial" pitchFamily="34" charset="0"/>
              </a:rPr>
              <a:t>, &amp;rank);</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MPI_Comm_size</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comm</a:t>
            </a:r>
            <a:r>
              <a:rPr lang="en-US" sz="1400" b="1" dirty="0" smtClean="0">
                <a:latin typeface="Arial" pitchFamily="34" charset="0"/>
                <a:cs typeface="Arial" pitchFamily="34" charset="0"/>
              </a:rPr>
              <a:t>, &amp;size);</a:t>
            </a:r>
          </a:p>
          <a:p>
            <a:pPr>
              <a:buNone/>
            </a:pPr>
            <a:endParaRPr lang="en-US" sz="1400" b="1" dirty="0" smtClean="0">
              <a:latin typeface="Arial" pitchFamily="34" charset="0"/>
              <a:cs typeface="Arial" pitchFamily="34" charset="0"/>
            </a:endParaRPr>
          </a:p>
          <a:p>
            <a:pPr>
              <a:buNone/>
            </a:pPr>
            <a:endParaRPr lang="ru-RU" sz="1400" b="1" dirty="0">
              <a:latin typeface="Arial" pitchFamily="34" charset="0"/>
              <a:cs typeface="Arial" pitchFamily="34" charset="0"/>
            </a:endParaRPr>
          </a:p>
        </p:txBody>
      </p:sp>
      <p:sp>
        <p:nvSpPr>
          <p:cNvPr id="6" name="Title 2"/>
          <p:cNvSpPr>
            <a:spLocks noGrp="1"/>
          </p:cNvSpPr>
          <p:nvPr>
            <p:ph type="title"/>
          </p:nvPr>
        </p:nvSpPr>
        <p:spPr>
          <a:xfrm>
            <a:off x="457200" y="274638"/>
            <a:ext cx="8229600" cy="1143000"/>
          </a:xfrm>
        </p:spPr>
        <p:txBody>
          <a:bodyPr>
            <a:noAutofit/>
          </a:bodyPr>
          <a:lstStyle/>
          <a:p>
            <a:pPr eaLnBrk="1" hangingPunct="1">
              <a:defRPr/>
            </a:pPr>
            <a:r>
              <a:rPr lang="en-US" sz="3600" dirty="0" smtClean="0"/>
              <a:t>C</a:t>
            </a:r>
            <a:r>
              <a:rPr lang="ru-RU" sz="3600" dirty="0" smtClean="0"/>
              <a:t>бой </a:t>
            </a:r>
            <a:r>
              <a:rPr lang="ru-RU" sz="3600" dirty="0" smtClean="0"/>
              <a:t>во время работы </a:t>
            </a:r>
            <a:r>
              <a:rPr lang="en-US" sz="3600" dirty="0" smtClean="0"/>
              <a:t>MPI-</a:t>
            </a:r>
            <a:r>
              <a:rPr lang="ru-RU" sz="3600" dirty="0" smtClean="0"/>
              <a:t>программы</a:t>
            </a:r>
            <a:endParaRPr lang="ru-RU" sz="36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None/>
            </a:pPr>
            <a:r>
              <a:rPr lang="en-US" sz="1400" b="1" dirty="0" smtClean="0">
                <a:latin typeface="Arial" pitchFamily="34" charset="0"/>
                <a:cs typeface="Arial" pitchFamily="34" charset="0"/>
              </a:rPr>
              <a:t>    /* </a:t>
            </a:r>
            <a:r>
              <a:rPr lang="en-US" sz="1400" b="1" dirty="0" smtClean="0">
                <a:latin typeface="Arial" pitchFamily="34" charset="0"/>
                <a:cs typeface="Arial" pitchFamily="34" charset="0"/>
              </a:rPr>
              <a:t>We use a combination of '</a:t>
            </a:r>
            <a:r>
              <a:rPr lang="en-US" sz="1400" b="1" dirty="0" err="1" smtClean="0">
                <a:latin typeface="Arial" pitchFamily="34" charset="0"/>
                <a:cs typeface="Arial" pitchFamily="34" charset="0"/>
              </a:rPr>
              <a:t>ack</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get_acked</a:t>
            </a:r>
            <a:r>
              <a:rPr lang="en-US" sz="1400" b="1" dirty="0" smtClean="0">
                <a:latin typeface="Arial" pitchFamily="34" charset="0"/>
                <a:cs typeface="Arial" pitchFamily="34" charset="0"/>
              </a:rPr>
              <a:t>' to obtain the list of </a:t>
            </a:r>
            <a:r>
              <a:rPr lang="en-US" sz="1400" b="1" dirty="0" smtClean="0">
                <a:latin typeface="Arial" pitchFamily="34" charset="0"/>
                <a:cs typeface="Arial" pitchFamily="34" charset="0"/>
              </a:rPr>
              <a:t>failed processes.     </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MPIX_Comm_failure_ack</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comm</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MPIX_Comm_failure_get_acked</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comm</a:t>
            </a:r>
            <a:r>
              <a:rPr lang="en-US" sz="1400" b="1" dirty="0" smtClean="0">
                <a:latin typeface="Arial" pitchFamily="34" charset="0"/>
                <a:cs typeface="Arial" pitchFamily="34" charset="0"/>
              </a:rPr>
              <a:t>, &amp;</a:t>
            </a:r>
            <a:r>
              <a:rPr lang="en-US" sz="1400" b="1" dirty="0" err="1" smtClean="0">
                <a:latin typeface="Arial" pitchFamily="34" charset="0"/>
                <a:cs typeface="Arial" pitchFamily="34" charset="0"/>
              </a:rPr>
              <a:t>group_f</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MPI_Group_size</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group_f</a:t>
            </a:r>
            <a:r>
              <a:rPr lang="en-US" sz="1400" b="1" dirty="0" smtClean="0">
                <a:latin typeface="Arial" pitchFamily="34" charset="0"/>
                <a:cs typeface="Arial" pitchFamily="34" charset="0"/>
              </a:rPr>
              <a:t>, &amp;</a:t>
            </a:r>
            <a:r>
              <a:rPr lang="en-US" sz="1400" b="1" dirty="0" err="1" smtClean="0">
                <a:latin typeface="Arial" pitchFamily="34" charset="0"/>
                <a:cs typeface="Arial" pitchFamily="34" charset="0"/>
              </a:rPr>
              <a:t>nf</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MPI_Error_string</a:t>
            </a:r>
            <a:r>
              <a:rPr lang="en-US" sz="1400" b="1" dirty="0" smtClean="0">
                <a:latin typeface="Arial" pitchFamily="34" charset="0"/>
                <a:cs typeface="Arial" pitchFamily="34" charset="0"/>
              </a:rPr>
              <a:t>(err, </a:t>
            </a:r>
            <a:r>
              <a:rPr lang="en-US" sz="1400" b="1" dirty="0" err="1" smtClean="0">
                <a:latin typeface="Arial" pitchFamily="34" charset="0"/>
                <a:cs typeface="Arial" pitchFamily="34" charset="0"/>
              </a:rPr>
              <a:t>errstr</a:t>
            </a:r>
            <a:r>
              <a:rPr lang="en-US" sz="1400" b="1" dirty="0" smtClean="0">
                <a:latin typeface="Arial" pitchFamily="34" charset="0"/>
                <a:cs typeface="Arial" pitchFamily="34" charset="0"/>
              </a:rPr>
              <a:t>, &amp;</a:t>
            </a:r>
            <a:r>
              <a:rPr lang="en-US" sz="1400" b="1" dirty="0" err="1" smtClean="0">
                <a:latin typeface="Arial" pitchFamily="34" charset="0"/>
                <a:cs typeface="Arial" pitchFamily="34" charset="0"/>
              </a:rPr>
              <a:t>len</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printf</a:t>
            </a:r>
            <a:r>
              <a:rPr lang="en-US" sz="1400" b="1" dirty="0" smtClean="0">
                <a:latin typeface="Arial" pitchFamily="34" charset="0"/>
                <a:cs typeface="Arial" pitchFamily="34" charset="0"/>
              </a:rPr>
              <a:t>("Rank %d / %d: Notified of error %s. %d found dead: { </a:t>
            </a:r>
            <a:r>
              <a:rPr lang="en-US" sz="1400" b="1" dirty="0" smtClean="0">
                <a:latin typeface="Arial" pitchFamily="34" charset="0"/>
                <a:cs typeface="Arial" pitchFamily="34" charset="0"/>
              </a:rPr>
              <a:t>",</a:t>
            </a:r>
            <a:r>
              <a:rPr lang="ru-RU" sz="1400" b="1" dirty="0" smtClean="0">
                <a:latin typeface="Arial" pitchFamily="34" charset="0"/>
                <a:cs typeface="Arial" pitchFamily="34" charset="0"/>
              </a:rPr>
              <a:t> </a:t>
            </a:r>
            <a:r>
              <a:rPr lang="en-US" sz="1400" b="1" dirty="0" smtClean="0">
                <a:latin typeface="Arial" pitchFamily="34" charset="0"/>
                <a:cs typeface="Arial" pitchFamily="34" charset="0"/>
              </a:rPr>
              <a:t>rank</a:t>
            </a:r>
            <a:r>
              <a:rPr lang="en-US" sz="1400" b="1" dirty="0" smtClean="0">
                <a:latin typeface="Arial" pitchFamily="34" charset="0"/>
                <a:cs typeface="Arial" pitchFamily="34" charset="0"/>
              </a:rPr>
              <a:t>, size, </a:t>
            </a:r>
            <a:r>
              <a:rPr lang="en-US" sz="1400" b="1" dirty="0" err="1" smtClean="0">
                <a:latin typeface="Arial" pitchFamily="34" charset="0"/>
                <a:cs typeface="Arial" pitchFamily="34" charset="0"/>
              </a:rPr>
              <a:t>errstr</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nf</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a:t>
            </a:r>
            <a:r>
              <a:rPr lang="en-US" sz="1400" b="1" dirty="0" smtClean="0">
                <a:latin typeface="Arial" pitchFamily="34" charset="0"/>
                <a:cs typeface="Arial" pitchFamily="34" charset="0"/>
              </a:rPr>
              <a:t>/* We use '</a:t>
            </a:r>
            <a:r>
              <a:rPr lang="en-US" sz="1400" b="1" dirty="0" err="1" smtClean="0">
                <a:latin typeface="Arial" pitchFamily="34" charset="0"/>
                <a:cs typeface="Arial" pitchFamily="34" charset="0"/>
              </a:rPr>
              <a:t>translate_ranks</a:t>
            </a:r>
            <a:r>
              <a:rPr lang="en-US" sz="1400" b="1" dirty="0" smtClean="0">
                <a:latin typeface="Arial" pitchFamily="34" charset="0"/>
                <a:cs typeface="Arial" pitchFamily="34" charset="0"/>
              </a:rPr>
              <a:t>' to obtain the ranks of failed </a:t>
            </a:r>
            <a:r>
              <a:rPr lang="en-US" sz="1400" b="1" dirty="0" err="1" smtClean="0">
                <a:latin typeface="Arial" pitchFamily="34" charset="0"/>
                <a:cs typeface="Arial" pitchFamily="34" charset="0"/>
              </a:rPr>
              <a:t>procs</a:t>
            </a:r>
            <a:r>
              <a:rPr lang="en-US" sz="1400" b="1" dirty="0" smtClean="0">
                <a:latin typeface="Arial" pitchFamily="34" charset="0"/>
                <a:cs typeface="Arial" pitchFamily="34" charset="0"/>
              </a:rPr>
              <a:t> </a:t>
            </a:r>
            <a:r>
              <a:rPr lang="en-US" sz="1400" b="1" dirty="0" smtClean="0">
                <a:latin typeface="Arial" pitchFamily="34" charset="0"/>
                <a:cs typeface="Arial" pitchFamily="34" charset="0"/>
              </a:rPr>
              <a:t> </a:t>
            </a:r>
            <a:r>
              <a:rPr lang="en-US" sz="1400" b="1" dirty="0" smtClean="0">
                <a:latin typeface="Arial" pitchFamily="34" charset="0"/>
                <a:cs typeface="Arial" pitchFamily="34" charset="0"/>
              </a:rPr>
              <a:t>in </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comm</a:t>
            </a:r>
            <a:r>
              <a:rPr lang="en-US" sz="1400" b="1" dirty="0" smtClean="0">
                <a:latin typeface="Arial" pitchFamily="34" charset="0"/>
                <a:cs typeface="Arial" pitchFamily="34" charset="0"/>
              </a:rPr>
              <a:t>‘ communicator  */</a:t>
            </a:r>
            <a:endParaRPr lang="en-US" sz="1400" b="1" dirty="0" smtClean="0">
              <a:latin typeface="Arial" pitchFamily="34" charset="0"/>
              <a:cs typeface="Arial" pitchFamily="34" charset="0"/>
            </a:endParaRP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ranks_gf</a:t>
            </a:r>
            <a:r>
              <a:rPr lang="en-US" sz="1400" b="1" dirty="0" smtClean="0">
                <a:latin typeface="Arial" pitchFamily="34" charset="0"/>
                <a:cs typeface="Arial" pitchFamily="34" charset="0"/>
              </a:rPr>
              <a:t> = (</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malloc</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nf</a:t>
            </a:r>
            <a:r>
              <a:rPr lang="en-US" sz="1400" b="1" dirty="0" smtClean="0">
                <a:latin typeface="Arial" pitchFamily="34" charset="0"/>
                <a:cs typeface="Arial" pitchFamily="34" charset="0"/>
              </a:rPr>
              <a:t> * </a:t>
            </a:r>
            <a:r>
              <a:rPr lang="en-US" sz="1400" b="1" dirty="0" err="1" smtClean="0">
                <a:latin typeface="Arial" pitchFamily="34" charset="0"/>
                <a:cs typeface="Arial" pitchFamily="34" charset="0"/>
              </a:rPr>
              <a:t>sizeof</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ranks_gc</a:t>
            </a:r>
            <a:r>
              <a:rPr lang="en-US" sz="1400" b="1" dirty="0" smtClean="0">
                <a:latin typeface="Arial" pitchFamily="34" charset="0"/>
                <a:cs typeface="Arial" pitchFamily="34" charset="0"/>
              </a:rPr>
              <a:t> = (</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malloc</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nf</a:t>
            </a:r>
            <a:r>
              <a:rPr lang="en-US" sz="1400" b="1" dirty="0" smtClean="0">
                <a:latin typeface="Arial" pitchFamily="34" charset="0"/>
                <a:cs typeface="Arial" pitchFamily="34" charset="0"/>
              </a:rPr>
              <a:t> * </a:t>
            </a:r>
            <a:r>
              <a:rPr lang="en-US" sz="1400" b="1" dirty="0" err="1" smtClean="0">
                <a:latin typeface="Arial" pitchFamily="34" charset="0"/>
                <a:cs typeface="Arial" pitchFamily="34" charset="0"/>
              </a:rPr>
              <a:t>sizeof</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MPI_Comm_group</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comm</a:t>
            </a:r>
            <a:r>
              <a:rPr lang="en-US" sz="1400" b="1" dirty="0" smtClean="0">
                <a:latin typeface="Arial" pitchFamily="34" charset="0"/>
                <a:cs typeface="Arial" pitchFamily="34" charset="0"/>
              </a:rPr>
              <a:t>, &amp;</a:t>
            </a:r>
            <a:r>
              <a:rPr lang="en-US" sz="1400" b="1" dirty="0" err="1" smtClean="0">
                <a:latin typeface="Arial" pitchFamily="34" charset="0"/>
                <a:cs typeface="Arial" pitchFamily="34" charset="0"/>
              </a:rPr>
              <a:t>group_c</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for(</a:t>
            </a:r>
            <a:r>
              <a:rPr lang="en-US" sz="1400" b="1" dirty="0" err="1" smtClean="0">
                <a:latin typeface="Arial" pitchFamily="34" charset="0"/>
                <a:cs typeface="Arial" pitchFamily="34" charset="0"/>
              </a:rPr>
              <a:t>i</a:t>
            </a:r>
            <a:r>
              <a:rPr lang="en-US" sz="1400" b="1" dirty="0" smtClean="0">
                <a:latin typeface="Arial" pitchFamily="34" charset="0"/>
                <a:cs typeface="Arial" pitchFamily="34" charset="0"/>
              </a:rPr>
              <a:t> = 0; </a:t>
            </a:r>
            <a:r>
              <a:rPr lang="en-US" sz="1400" b="1" dirty="0" err="1" smtClean="0">
                <a:latin typeface="Arial" pitchFamily="34" charset="0"/>
                <a:cs typeface="Arial" pitchFamily="34" charset="0"/>
              </a:rPr>
              <a:t>i</a:t>
            </a:r>
            <a:r>
              <a:rPr lang="en-US" sz="1400" b="1" dirty="0" smtClean="0">
                <a:latin typeface="Arial" pitchFamily="34" charset="0"/>
                <a:cs typeface="Arial" pitchFamily="34" charset="0"/>
              </a:rPr>
              <a:t> &lt; </a:t>
            </a:r>
            <a:r>
              <a:rPr lang="en-US" sz="1400" b="1" dirty="0" err="1" smtClean="0">
                <a:latin typeface="Arial" pitchFamily="34" charset="0"/>
                <a:cs typeface="Arial" pitchFamily="34" charset="0"/>
              </a:rPr>
              <a:t>nf</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i</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ranks_gf</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i</a:t>
            </a:r>
            <a:r>
              <a:rPr lang="en-US" sz="1400" b="1" dirty="0" smtClean="0">
                <a:latin typeface="Arial" pitchFamily="34" charset="0"/>
                <a:cs typeface="Arial" pitchFamily="34" charset="0"/>
              </a:rPr>
              <a:t>] = </a:t>
            </a:r>
            <a:r>
              <a:rPr lang="en-US" sz="1400" b="1" dirty="0" err="1" smtClean="0">
                <a:latin typeface="Arial" pitchFamily="34" charset="0"/>
                <a:cs typeface="Arial" pitchFamily="34" charset="0"/>
              </a:rPr>
              <a:t>i</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MPI_Group_translate_ranks</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group_f</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nf</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ranks_gf</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group_c</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ranks_gc</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for(</a:t>
            </a:r>
            <a:r>
              <a:rPr lang="en-US" sz="1400" b="1" dirty="0" err="1" smtClean="0">
                <a:latin typeface="Arial" pitchFamily="34" charset="0"/>
                <a:cs typeface="Arial" pitchFamily="34" charset="0"/>
              </a:rPr>
              <a:t>i</a:t>
            </a:r>
            <a:r>
              <a:rPr lang="en-US" sz="1400" b="1" dirty="0" smtClean="0">
                <a:latin typeface="Arial" pitchFamily="34" charset="0"/>
                <a:cs typeface="Arial" pitchFamily="34" charset="0"/>
              </a:rPr>
              <a:t> = 0; </a:t>
            </a:r>
            <a:r>
              <a:rPr lang="en-US" sz="1400" b="1" dirty="0" err="1" smtClean="0">
                <a:latin typeface="Arial" pitchFamily="34" charset="0"/>
                <a:cs typeface="Arial" pitchFamily="34" charset="0"/>
              </a:rPr>
              <a:t>i</a:t>
            </a:r>
            <a:r>
              <a:rPr lang="en-US" sz="1400" b="1" dirty="0" smtClean="0">
                <a:latin typeface="Arial" pitchFamily="34" charset="0"/>
                <a:cs typeface="Arial" pitchFamily="34" charset="0"/>
              </a:rPr>
              <a:t> &lt; </a:t>
            </a:r>
            <a:r>
              <a:rPr lang="en-US" sz="1400" b="1" dirty="0" err="1" smtClean="0">
                <a:latin typeface="Arial" pitchFamily="34" charset="0"/>
                <a:cs typeface="Arial" pitchFamily="34" charset="0"/>
              </a:rPr>
              <a:t>nf</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i</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printf</a:t>
            </a:r>
            <a:r>
              <a:rPr lang="en-US" sz="1400" b="1" dirty="0" smtClean="0">
                <a:latin typeface="Arial" pitchFamily="34" charset="0"/>
                <a:cs typeface="Arial" pitchFamily="34" charset="0"/>
              </a:rPr>
              <a:t>("%d ", </a:t>
            </a:r>
            <a:r>
              <a:rPr lang="en-US" sz="1400" b="1" dirty="0" err="1" smtClean="0">
                <a:latin typeface="Arial" pitchFamily="34" charset="0"/>
                <a:cs typeface="Arial" pitchFamily="34" charset="0"/>
              </a:rPr>
              <a:t>ranks_gc</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i</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printf</a:t>
            </a:r>
            <a:r>
              <a:rPr lang="en-US" sz="1400" b="1" dirty="0" smtClean="0">
                <a:latin typeface="Arial" pitchFamily="34" charset="0"/>
                <a:cs typeface="Arial" pitchFamily="34" charset="0"/>
              </a:rPr>
              <a:t>("}\n");</a:t>
            </a:r>
          </a:p>
          <a:p>
            <a:pPr>
              <a:buNone/>
            </a:pPr>
            <a:r>
              <a:rPr lang="en-US" sz="1400" b="1" dirty="0" smtClean="0">
                <a:latin typeface="Arial" pitchFamily="34" charset="0"/>
                <a:cs typeface="Arial" pitchFamily="34" charset="0"/>
              </a:rPr>
              <a:t>    free(</a:t>
            </a:r>
            <a:r>
              <a:rPr lang="en-US" sz="1400" b="1" dirty="0" err="1" smtClean="0">
                <a:latin typeface="Arial" pitchFamily="34" charset="0"/>
                <a:cs typeface="Arial" pitchFamily="34" charset="0"/>
              </a:rPr>
              <a:t>ranks_gf</a:t>
            </a:r>
            <a:r>
              <a:rPr lang="en-US" sz="1400" b="1" dirty="0" smtClean="0">
                <a:latin typeface="Arial" pitchFamily="34" charset="0"/>
                <a:cs typeface="Arial" pitchFamily="34" charset="0"/>
              </a:rPr>
              <a:t>); free(</a:t>
            </a:r>
            <a:r>
              <a:rPr lang="en-US" sz="1400" b="1" dirty="0" err="1" smtClean="0">
                <a:latin typeface="Arial" pitchFamily="34" charset="0"/>
                <a:cs typeface="Arial" pitchFamily="34" charset="0"/>
              </a:rPr>
              <a:t>ranks_gc</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a:t>
            </a:r>
            <a:endParaRPr lang="ru-RU" sz="1400" b="1" dirty="0">
              <a:latin typeface="Arial" pitchFamily="34" charset="0"/>
              <a:cs typeface="Arial" pitchFamily="34" charset="0"/>
            </a:endParaRPr>
          </a:p>
        </p:txBody>
      </p:sp>
      <p:sp>
        <p:nvSpPr>
          <p:cNvPr id="6" name="Title 2"/>
          <p:cNvSpPr>
            <a:spLocks noGrp="1"/>
          </p:cNvSpPr>
          <p:nvPr>
            <p:ph type="title"/>
          </p:nvPr>
        </p:nvSpPr>
        <p:spPr>
          <a:xfrm>
            <a:off x="457200" y="274638"/>
            <a:ext cx="8229600" cy="1143000"/>
          </a:xfrm>
        </p:spPr>
        <p:txBody>
          <a:bodyPr>
            <a:noAutofit/>
          </a:bodyPr>
          <a:lstStyle/>
          <a:p>
            <a:pPr eaLnBrk="1" hangingPunct="1">
              <a:defRPr/>
            </a:pPr>
            <a:r>
              <a:rPr lang="en-US" sz="3600" dirty="0" smtClean="0"/>
              <a:t>C</a:t>
            </a:r>
            <a:r>
              <a:rPr lang="ru-RU" sz="3600" dirty="0" smtClean="0"/>
              <a:t>бой </a:t>
            </a:r>
            <a:r>
              <a:rPr lang="ru-RU" sz="3600" dirty="0" smtClean="0"/>
              <a:t>во время работы </a:t>
            </a:r>
            <a:r>
              <a:rPr lang="en-US" sz="3600" dirty="0" smtClean="0"/>
              <a:t>MPI-</a:t>
            </a:r>
            <a:r>
              <a:rPr lang="ru-RU" sz="3600" dirty="0" smtClean="0"/>
              <a:t>программы</a:t>
            </a:r>
            <a:endParaRPr lang="ru-RU" sz="36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a:buNone/>
            </a:pP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main(</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argc</a:t>
            </a:r>
            <a:r>
              <a:rPr lang="en-US" sz="1600" b="1" dirty="0" smtClean="0">
                <a:latin typeface="Arial" pitchFamily="34" charset="0"/>
                <a:cs typeface="Arial" pitchFamily="34" charset="0"/>
              </a:rPr>
              <a:t>, char *</a:t>
            </a:r>
            <a:r>
              <a:rPr lang="en-US" sz="1600" b="1" dirty="0" err="1" smtClean="0">
                <a:latin typeface="Arial" pitchFamily="34" charset="0"/>
                <a:cs typeface="Arial" pitchFamily="34" charset="0"/>
              </a:rPr>
              <a:t>argv</a:t>
            </a:r>
            <a:r>
              <a:rPr lang="en-US" sz="1600" b="1" dirty="0" smtClean="0">
                <a:latin typeface="Arial" pitchFamily="34" charset="0"/>
                <a:cs typeface="Arial" pitchFamily="34" charset="0"/>
              </a:rPr>
              <a:t>[]) {</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rank, size, peer;</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MPI_Errhandler</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errh</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double </a:t>
            </a:r>
            <a:r>
              <a:rPr lang="en-US" sz="1600" b="1" dirty="0" err="1" smtClean="0">
                <a:latin typeface="Arial" pitchFamily="34" charset="0"/>
                <a:cs typeface="Arial" pitchFamily="34" charset="0"/>
              </a:rPr>
              <a:t>myvalue</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hisvalue</a:t>
            </a:r>
            <a:r>
              <a:rPr lang="en-US" sz="1600" b="1" dirty="0" smtClean="0">
                <a:latin typeface="Arial" pitchFamily="34" charset="0"/>
                <a:cs typeface="Arial" pitchFamily="34" charset="0"/>
              </a:rPr>
              <a:t>=NAN;</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MPI_Init</a:t>
            </a:r>
            <a:r>
              <a:rPr lang="en-US" sz="1600" b="1" dirty="0" smtClean="0">
                <a:latin typeface="Arial" pitchFamily="34" charset="0"/>
                <a:cs typeface="Arial" pitchFamily="34" charset="0"/>
              </a:rPr>
              <a:t>(NULL, NULL);</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MPI_Comm_rank</a:t>
            </a:r>
            <a:r>
              <a:rPr lang="en-US" sz="1600" b="1" dirty="0" smtClean="0">
                <a:latin typeface="Arial" pitchFamily="34" charset="0"/>
                <a:cs typeface="Arial" pitchFamily="34" charset="0"/>
              </a:rPr>
              <a:t>(MPI_COMM_WORLD, &amp;rank);</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MPI_Comm_size</a:t>
            </a:r>
            <a:r>
              <a:rPr lang="en-US" sz="1600" b="1" dirty="0" smtClean="0">
                <a:latin typeface="Arial" pitchFamily="34" charset="0"/>
                <a:cs typeface="Arial" pitchFamily="34" charset="0"/>
              </a:rPr>
              <a:t>(MPI_COMM_WORLD, &amp;size);</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MPI_Comm_create_errhandler</a:t>
            </a:r>
            <a:r>
              <a:rPr lang="en-US" sz="1600" b="1" dirty="0" smtClean="0">
                <a:latin typeface="Arial" pitchFamily="34" charset="0"/>
                <a:cs typeface="Arial" pitchFamily="34" charset="0"/>
              </a:rPr>
              <a:t>(</a:t>
            </a:r>
            <a:r>
              <a:rPr lang="en-US" sz="1600" b="1" dirty="0" err="1" smtClean="0">
                <a:latin typeface="Arial" pitchFamily="34" charset="0"/>
                <a:cs typeface="Arial" pitchFamily="34" charset="0"/>
              </a:rPr>
              <a:t>verbose_errhandler</a:t>
            </a:r>
            <a:r>
              <a:rPr lang="en-US" sz="1600" b="1" dirty="0" smtClean="0">
                <a:latin typeface="Arial" pitchFamily="34" charset="0"/>
                <a:cs typeface="Arial" pitchFamily="34" charset="0"/>
              </a:rPr>
              <a:t>, </a:t>
            </a:r>
            <a:r>
              <a:rPr lang="en-US" sz="1600" b="1" dirty="0" smtClean="0">
                <a:latin typeface="Arial" pitchFamily="34" charset="0"/>
                <a:cs typeface="Arial" pitchFamily="34" charset="0"/>
              </a:rPr>
              <a:t>&amp;</a:t>
            </a:r>
            <a:r>
              <a:rPr lang="en-US" sz="1600" b="1" dirty="0" err="1" smtClean="0">
                <a:latin typeface="Arial" pitchFamily="34" charset="0"/>
                <a:cs typeface="Arial" pitchFamily="34" charset="0"/>
              </a:rPr>
              <a:t>errh</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MPI_Comm_set_errhandler</a:t>
            </a:r>
            <a:r>
              <a:rPr lang="en-US" sz="1600" b="1" dirty="0" smtClean="0">
                <a:latin typeface="Arial" pitchFamily="34" charset="0"/>
                <a:cs typeface="Arial" pitchFamily="34" charset="0"/>
              </a:rPr>
              <a:t>(MPI_COMM_WORLD</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errh</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MPI_Barrier</a:t>
            </a:r>
            <a:r>
              <a:rPr lang="en-US" sz="1600" b="1" dirty="0" smtClean="0">
                <a:latin typeface="Arial" pitchFamily="34" charset="0"/>
                <a:cs typeface="Arial" pitchFamily="34" charset="0"/>
              </a:rPr>
              <a:t>(MPI_COMM_WORLD);</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myvalue</a:t>
            </a:r>
            <a:r>
              <a:rPr lang="en-US" sz="1600" b="1" dirty="0" smtClean="0">
                <a:latin typeface="Arial" pitchFamily="34" charset="0"/>
                <a:cs typeface="Arial" pitchFamily="34" charset="0"/>
              </a:rPr>
              <a:t> = rank/(double)size;</a:t>
            </a:r>
          </a:p>
          <a:p>
            <a:pPr>
              <a:buNone/>
            </a:pPr>
            <a:r>
              <a:rPr lang="en-US" sz="1600" b="1" dirty="0" smtClean="0">
                <a:latin typeface="Arial" pitchFamily="34" charset="0"/>
                <a:cs typeface="Arial" pitchFamily="34" charset="0"/>
              </a:rPr>
              <a:t>    if( 0 == rank%2 )</a:t>
            </a:r>
          </a:p>
          <a:p>
            <a:pPr>
              <a:buNone/>
            </a:pPr>
            <a:r>
              <a:rPr lang="en-US" sz="1600" b="1" dirty="0" smtClean="0">
                <a:latin typeface="Arial" pitchFamily="34" charset="0"/>
                <a:cs typeface="Arial" pitchFamily="34" charset="0"/>
              </a:rPr>
              <a:t>        peer = ((rank+1)&lt;size)? rank+1: MPI_PROC_NULL;</a:t>
            </a:r>
          </a:p>
          <a:p>
            <a:pPr>
              <a:buNone/>
            </a:pPr>
            <a:r>
              <a:rPr lang="en-US" sz="1600" b="1" dirty="0" smtClean="0">
                <a:latin typeface="Arial" pitchFamily="34" charset="0"/>
                <a:cs typeface="Arial" pitchFamily="34" charset="0"/>
              </a:rPr>
              <a:t>    else</a:t>
            </a:r>
          </a:p>
          <a:p>
            <a:pPr>
              <a:buNone/>
            </a:pPr>
            <a:r>
              <a:rPr lang="en-US" sz="1600" b="1" dirty="0" smtClean="0">
                <a:latin typeface="Arial" pitchFamily="34" charset="0"/>
                <a:cs typeface="Arial" pitchFamily="34" charset="0"/>
              </a:rPr>
              <a:t>        peer = rank-1;</a:t>
            </a:r>
          </a:p>
          <a:p>
            <a:pPr>
              <a:buNone/>
            </a:pPr>
            <a:endParaRPr lang="ru-RU" sz="1600" b="1" dirty="0">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6876256" y="1844824"/>
            <a:ext cx="1581150" cy="2724150"/>
          </a:xfrm>
          <a:prstGeom prst="rect">
            <a:avLst/>
          </a:prstGeom>
          <a:noFill/>
          <a:ln w="9525">
            <a:noFill/>
            <a:miter lim="800000"/>
            <a:headEnd/>
            <a:tailEnd/>
          </a:ln>
        </p:spPr>
      </p:pic>
      <p:sp>
        <p:nvSpPr>
          <p:cNvPr id="8" name="Title 2"/>
          <p:cNvSpPr>
            <a:spLocks noGrp="1"/>
          </p:cNvSpPr>
          <p:nvPr>
            <p:ph type="title"/>
          </p:nvPr>
        </p:nvSpPr>
        <p:spPr>
          <a:xfrm>
            <a:off x="457200" y="274638"/>
            <a:ext cx="8229600" cy="1143000"/>
          </a:xfrm>
        </p:spPr>
        <p:txBody>
          <a:bodyPr>
            <a:noAutofit/>
          </a:bodyPr>
          <a:lstStyle/>
          <a:p>
            <a:pPr eaLnBrk="1" hangingPunct="1">
              <a:defRPr/>
            </a:pPr>
            <a:r>
              <a:rPr lang="en-US" sz="3600" dirty="0" smtClean="0"/>
              <a:t>C</a:t>
            </a:r>
            <a:r>
              <a:rPr lang="ru-RU" sz="3600" dirty="0" smtClean="0"/>
              <a:t>бой </a:t>
            </a:r>
            <a:r>
              <a:rPr lang="ru-RU" sz="3600" dirty="0" smtClean="0"/>
              <a:t>во время работы </a:t>
            </a:r>
            <a:r>
              <a:rPr lang="en-US" sz="3600" dirty="0" smtClean="0"/>
              <a:t>MPI-</a:t>
            </a:r>
            <a:r>
              <a:rPr lang="ru-RU" sz="3600" dirty="0" smtClean="0"/>
              <a:t>программы</a:t>
            </a:r>
            <a:endParaRPr lang="ru-RU" sz="36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a:buNone/>
            </a:pPr>
            <a:r>
              <a:rPr lang="ru-RU" sz="1600" b="1" dirty="0" smtClean="0">
                <a:latin typeface="Arial" pitchFamily="34" charset="0"/>
                <a:cs typeface="Arial" pitchFamily="34" charset="0"/>
              </a:rPr>
              <a:t>    </a:t>
            </a:r>
            <a:r>
              <a:rPr lang="en-US" sz="1600" b="1" dirty="0" smtClean="0">
                <a:latin typeface="Arial" pitchFamily="34" charset="0"/>
                <a:cs typeface="Arial" pitchFamily="34" charset="0"/>
              </a:rPr>
              <a:t> </a:t>
            </a:r>
            <a:r>
              <a:rPr lang="en-US" sz="1600" b="1" dirty="0" smtClean="0">
                <a:latin typeface="Arial" pitchFamily="34" charset="0"/>
                <a:cs typeface="Arial" pitchFamily="34" charset="0"/>
              </a:rPr>
              <a:t>if( rank == (size/2) ) raise(SIGKILL);</a:t>
            </a:r>
            <a:endParaRPr lang="ru-RU" sz="1600" b="1" dirty="0" smtClean="0">
              <a:latin typeface="Arial" pitchFamily="34" charset="0"/>
              <a:cs typeface="Arial" pitchFamily="34" charset="0"/>
            </a:endParaRPr>
          </a:p>
          <a:p>
            <a:pPr>
              <a:buNone/>
            </a:pPr>
            <a:r>
              <a:rPr lang="en-US" sz="1600" b="1" dirty="0" smtClean="0">
                <a:latin typeface="Arial" pitchFamily="34" charset="0"/>
                <a:cs typeface="Arial" pitchFamily="34" charset="0"/>
              </a:rPr>
              <a:t>    /* </a:t>
            </a:r>
            <a:r>
              <a:rPr lang="en-US" sz="1600" b="1" dirty="0" smtClean="0">
                <a:latin typeface="Arial" pitchFamily="34" charset="0"/>
                <a:cs typeface="Arial" pitchFamily="34" charset="0"/>
              </a:rPr>
              <a:t>exchange a value between a pair of two consecutive</a:t>
            </a:r>
          </a:p>
          <a:p>
            <a:pPr>
              <a:buNone/>
            </a:pPr>
            <a:r>
              <a:rPr lang="en-US" sz="1600" b="1" dirty="0" smtClean="0">
                <a:latin typeface="Arial" pitchFamily="34" charset="0"/>
                <a:cs typeface="Arial" pitchFamily="34" charset="0"/>
              </a:rPr>
              <a:t>     * odd and even ranks; not communicating with anybody</a:t>
            </a:r>
          </a:p>
          <a:p>
            <a:pPr>
              <a:buNone/>
            </a:pPr>
            <a:r>
              <a:rPr lang="en-US" sz="1600" b="1" dirty="0" smtClean="0">
                <a:latin typeface="Arial" pitchFamily="34" charset="0"/>
                <a:cs typeface="Arial" pitchFamily="34" charset="0"/>
              </a:rPr>
              <a:t>     * else. */</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MPI_Sendrecv</a:t>
            </a:r>
            <a:r>
              <a:rPr lang="en-US" sz="1600" b="1" dirty="0" smtClean="0">
                <a:latin typeface="Arial" pitchFamily="34" charset="0"/>
                <a:cs typeface="Arial" pitchFamily="34" charset="0"/>
              </a:rPr>
              <a:t>(&amp;</a:t>
            </a:r>
            <a:r>
              <a:rPr lang="en-US" sz="1600" b="1" dirty="0" err="1" smtClean="0">
                <a:latin typeface="Arial" pitchFamily="34" charset="0"/>
                <a:cs typeface="Arial" pitchFamily="34" charset="0"/>
              </a:rPr>
              <a:t>myvalue</a:t>
            </a:r>
            <a:r>
              <a:rPr lang="en-US" sz="1600" b="1" dirty="0" smtClean="0">
                <a:latin typeface="Arial" pitchFamily="34" charset="0"/>
                <a:cs typeface="Arial" pitchFamily="34" charset="0"/>
              </a:rPr>
              <a:t>, 1, MPI_DOUBLE, peer, 1,</a:t>
            </a:r>
          </a:p>
          <a:p>
            <a:pPr>
              <a:buNone/>
            </a:pPr>
            <a:r>
              <a:rPr lang="en-US" sz="1600" b="1" dirty="0" smtClean="0">
                <a:latin typeface="Arial" pitchFamily="34" charset="0"/>
                <a:cs typeface="Arial" pitchFamily="34" charset="0"/>
              </a:rPr>
              <a:t>                 &amp;</a:t>
            </a:r>
            <a:r>
              <a:rPr lang="en-US" sz="1600" b="1" dirty="0" err="1" smtClean="0">
                <a:latin typeface="Arial" pitchFamily="34" charset="0"/>
                <a:cs typeface="Arial" pitchFamily="34" charset="0"/>
              </a:rPr>
              <a:t>hisvalue</a:t>
            </a:r>
            <a:r>
              <a:rPr lang="en-US" sz="1600" b="1" dirty="0" smtClean="0">
                <a:latin typeface="Arial" pitchFamily="34" charset="0"/>
                <a:cs typeface="Arial" pitchFamily="34" charset="0"/>
              </a:rPr>
              <a:t>, 1, MPI_DOUBLE, peer, 1,</a:t>
            </a:r>
          </a:p>
          <a:p>
            <a:pPr>
              <a:buNone/>
            </a:pPr>
            <a:r>
              <a:rPr lang="en-US" sz="1600" b="1" dirty="0" smtClean="0">
                <a:latin typeface="Arial" pitchFamily="34" charset="0"/>
                <a:cs typeface="Arial" pitchFamily="34" charset="0"/>
              </a:rPr>
              <a:t>                 MPI_COMM_WORLD, MPI_STATUS_IGNORE);</a:t>
            </a:r>
          </a:p>
          <a:p>
            <a:pPr>
              <a:buNone/>
            </a:pPr>
            <a:r>
              <a:rPr lang="en-US" sz="1600" b="1" dirty="0" smtClean="0">
                <a:latin typeface="Arial" pitchFamily="34" charset="0"/>
                <a:cs typeface="Arial" pitchFamily="34" charset="0"/>
              </a:rPr>
              <a:t>    if</a:t>
            </a:r>
            <a:r>
              <a:rPr lang="en-US" sz="1600" b="1" dirty="0" smtClean="0">
                <a:latin typeface="Arial" pitchFamily="34" charset="0"/>
                <a:cs typeface="Arial" pitchFamily="34" charset="0"/>
              </a:rPr>
              <a:t>( peer != MPI_PROC_NULL)</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printf</a:t>
            </a:r>
            <a:r>
              <a:rPr lang="en-US" sz="1600" b="1" dirty="0" smtClean="0">
                <a:latin typeface="Arial" pitchFamily="34" charset="0"/>
                <a:cs typeface="Arial" pitchFamily="34" charset="0"/>
              </a:rPr>
              <a:t>("Rank %d / %d: value from %d is %g\n",</a:t>
            </a:r>
          </a:p>
          <a:p>
            <a:pPr>
              <a:buNone/>
            </a:pPr>
            <a:r>
              <a:rPr lang="en-US" sz="1600" b="1" dirty="0" smtClean="0">
                <a:latin typeface="Arial" pitchFamily="34" charset="0"/>
                <a:cs typeface="Arial" pitchFamily="34" charset="0"/>
              </a:rPr>
              <a:t>               rank, size, peer, </a:t>
            </a:r>
            <a:r>
              <a:rPr lang="en-US" sz="1600" b="1" dirty="0" err="1" smtClean="0">
                <a:latin typeface="Arial" pitchFamily="34" charset="0"/>
                <a:cs typeface="Arial" pitchFamily="34" charset="0"/>
              </a:rPr>
              <a:t>hisvalue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MPI_Finalize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a:t>
            </a:r>
          </a:p>
          <a:p>
            <a:pPr>
              <a:buNone/>
            </a:pPr>
            <a:endParaRPr lang="ru-RU" sz="1600" b="1" dirty="0">
              <a:latin typeface="Arial" pitchFamily="34" charset="0"/>
              <a:cs typeface="Arial"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6876256" y="1844824"/>
            <a:ext cx="1581150" cy="2724150"/>
          </a:xfrm>
          <a:prstGeom prst="rect">
            <a:avLst/>
          </a:prstGeom>
          <a:noFill/>
          <a:ln w="9525">
            <a:noFill/>
            <a:miter lim="800000"/>
            <a:headEnd/>
            <a:tailEnd/>
          </a:ln>
        </p:spPr>
      </p:pic>
      <p:sp>
        <p:nvSpPr>
          <p:cNvPr id="8" name="Title 2"/>
          <p:cNvSpPr txBox="1">
            <a:spLocks/>
          </p:cNvSpPr>
          <p:nvPr/>
        </p:nvSpPr>
        <p:spPr>
          <a:xfrm>
            <a:off x="609600" y="260648"/>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C</a:t>
            </a:r>
            <a:r>
              <a:rPr kumimoji="0" lang="ru-RU" sz="3600" b="0" i="0" u="none" strike="noStrike" kern="1200" cap="none" spc="0" normalizeH="0" baseline="0" noProof="0" dirty="0" smtClean="0">
                <a:ln>
                  <a:noFill/>
                </a:ln>
                <a:solidFill>
                  <a:schemeClr val="tx1"/>
                </a:solidFill>
                <a:effectLst/>
                <a:uLnTx/>
                <a:uFillTx/>
                <a:latin typeface="+mj-lt"/>
                <a:ea typeface="+mj-ea"/>
                <a:cs typeface="+mj-cs"/>
              </a:rPr>
              <a:t>бой во время работы </a:t>
            </a:r>
            <a:r>
              <a:rPr kumimoji="0" lang="en-US" sz="3600" b="0" i="0" u="none" strike="noStrike" kern="1200" cap="none" spc="0" normalizeH="0" baseline="0" noProof="0" dirty="0" smtClean="0">
                <a:ln>
                  <a:noFill/>
                </a:ln>
                <a:solidFill>
                  <a:schemeClr val="tx1"/>
                </a:solidFill>
                <a:effectLst/>
                <a:uLnTx/>
                <a:uFillTx/>
                <a:latin typeface="+mj-lt"/>
                <a:ea typeface="+mj-ea"/>
                <a:cs typeface="+mj-cs"/>
              </a:rPr>
              <a:t>MPI-</a:t>
            </a:r>
            <a:r>
              <a:rPr kumimoji="0" lang="ru-RU" sz="3600" b="0" i="0" u="none" strike="noStrike" kern="1200" cap="none" spc="0" normalizeH="0" baseline="0" noProof="0" dirty="0" smtClean="0">
                <a:ln>
                  <a:noFill/>
                </a:ln>
                <a:solidFill>
                  <a:schemeClr val="tx1"/>
                </a:solidFill>
                <a:effectLst/>
                <a:uLnTx/>
                <a:uFillTx/>
                <a:latin typeface="+mj-lt"/>
                <a:ea typeface="+mj-ea"/>
                <a:cs typeface="+mj-cs"/>
              </a:rPr>
              <a:t>программы</a:t>
            </a:r>
            <a:endParaRPr kumimoji="0" lang="ru-RU"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274638"/>
            <a:ext cx="8229600" cy="1143000"/>
          </a:xfrm>
        </p:spPr>
        <p:txBody>
          <a:bodyPr>
            <a:noAutofit/>
          </a:bodyPr>
          <a:lstStyle/>
          <a:p>
            <a:pPr eaLnBrk="1" hangingPunct="1">
              <a:defRPr/>
            </a:pPr>
            <a:r>
              <a:rPr lang="en-US" sz="3600" dirty="0" smtClean="0"/>
              <a:t>C</a:t>
            </a:r>
            <a:r>
              <a:rPr lang="ru-RU" sz="3600" dirty="0" smtClean="0"/>
              <a:t>бой </a:t>
            </a:r>
            <a:r>
              <a:rPr lang="ru-RU" sz="3600" dirty="0" smtClean="0"/>
              <a:t>во время работы </a:t>
            </a:r>
            <a:r>
              <a:rPr lang="en-US" sz="3600" dirty="0" smtClean="0"/>
              <a:t>MPI-</a:t>
            </a:r>
            <a:r>
              <a:rPr lang="ru-RU" sz="3600" dirty="0" smtClean="0"/>
              <a:t>программы</a:t>
            </a:r>
            <a:endParaRPr lang="ru-RU" sz="3600" dirty="0"/>
          </a:p>
        </p:txBody>
      </p:sp>
      <p:sp>
        <p:nvSpPr>
          <p:cNvPr id="5" name="Content Placeholder 4"/>
          <p:cNvSpPr>
            <a:spLocks noGrp="1"/>
          </p:cNvSpPr>
          <p:nvPr>
            <p:ph idx="1"/>
          </p:nvPr>
        </p:nvSpPr>
        <p:spPr>
          <a:xfrm>
            <a:off x="457200" y="1340768"/>
            <a:ext cx="8229600" cy="4525963"/>
          </a:xfrm>
        </p:spPr>
        <p:txBody>
          <a:bodyPr>
            <a:noAutofit/>
          </a:bodyPr>
          <a:lstStyle/>
          <a:p>
            <a:pPr>
              <a:buNone/>
            </a:pPr>
            <a:r>
              <a:rPr lang="ru-RU" sz="1600" b="1" dirty="0" smtClean="0">
                <a:latin typeface="Arial" pitchFamily="34" charset="0"/>
                <a:cs typeface="Arial" pitchFamily="34" charset="0"/>
              </a:rPr>
              <a:t>   </a:t>
            </a:r>
            <a:r>
              <a:rPr lang="en-US" sz="1600" b="1" dirty="0" smtClean="0">
                <a:latin typeface="Arial" pitchFamily="34" charset="0"/>
                <a:cs typeface="Arial" pitchFamily="34" charset="0"/>
              </a:rPr>
              <a:t> </a:t>
            </a:r>
            <a:r>
              <a:rPr lang="en-US" sz="1600" b="1" dirty="0" smtClean="0">
                <a:latin typeface="Arial" pitchFamily="34" charset="0"/>
                <a:cs typeface="Arial" pitchFamily="34" charset="0"/>
              </a:rPr>
              <a:t>if( rank == (size/2) ) raise(SIGKILL);</a:t>
            </a:r>
            <a:endParaRPr lang="ru-RU" sz="1600" b="1" dirty="0" smtClean="0">
              <a:latin typeface="Arial" pitchFamily="34" charset="0"/>
              <a:cs typeface="Arial" pitchFamily="34" charset="0"/>
            </a:endParaRPr>
          </a:p>
          <a:p>
            <a:pPr>
              <a:buNone/>
            </a:pPr>
            <a:r>
              <a:rPr lang="en-US" sz="1600" b="1" dirty="0" smtClean="0">
                <a:latin typeface="Arial" pitchFamily="34" charset="0"/>
                <a:cs typeface="Arial" pitchFamily="34" charset="0"/>
              </a:rPr>
              <a:t>    /* </a:t>
            </a:r>
            <a:r>
              <a:rPr lang="en-US" sz="1600" b="1" dirty="0" smtClean="0">
                <a:latin typeface="Arial" pitchFamily="34" charset="0"/>
                <a:cs typeface="Arial" pitchFamily="34" charset="0"/>
              </a:rPr>
              <a:t>exchange a value between a pair of two consecutive</a:t>
            </a:r>
          </a:p>
          <a:p>
            <a:pPr>
              <a:buNone/>
            </a:pPr>
            <a:r>
              <a:rPr lang="en-US" sz="1600" b="1" dirty="0" smtClean="0">
                <a:latin typeface="Arial" pitchFamily="34" charset="0"/>
                <a:cs typeface="Arial" pitchFamily="34" charset="0"/>
              </a:rPr>
              <a:t>     * odd and even ranks; not communicating with anybody</a:t>
            </a:r>
          </a:p>
          <a:p>
            <a:pPr>
              <a:buNone/>
            </a:pPr>
            <a:r>
              <a:rPr lang="en-US" sz="1600" b="1" dirty="0" smtClean="0">
                <a:latin typeface="Arial" pitchFamily="34" charset="0"/>
                <a:cs typeface="Arial" pitchFamily="34" charset="0"/>
              </a:rPr>
              <a:t>     * else. */</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MPI_Sendrecv</a:t>
            </a:r>
            <a:r>
              <a:rPr lang="en-US" sz="1600" b="1" dirty="0" smtClean="0">
                <a:latin typeface="Arial" pitchFamily="34" charset="0"/>
                <a:cs typeface="Arial" pitchFamily="34" charset="0"/>
              </a:rPr>
              <a:t>(&amp;</a:t>
            </a:r>
            <a:r>
              <a:rPr lang="en-US" sz="1600" b="1" dirty="0" err="1" smtClean="0">
                <a:latin typeface="Arial" pitchFamily="34" charset="0"/>
                <a:cs typeface="Arial" pitchFamily="34" charset="0"/>
              </a:rPr>
              <a:t>myvalue</a:t>
            </a:r>
            <a:r>
              <a:rPr lang="en-US" sz="1600" b="1" dirty="0" smtClean="0">
                <a:latin typeface="Arial" pitchFamily="34" charset="0"/>
                <a:cs typeface="Arial" pitchFamily="34" charset="0"/>
              </a:rPr>
              <a:t>, 1, MPI_DOUBLE, peer, 1,</a:t>
            </a:r>
          </a:p>
          <a:p>
            <a:pPr>
              <a:buNone/>
            </a:pPr>
            <a:r>
              <a:rPr lang="en-US" sz="1600" b="1" dirty="0" smtClean="0">
                <a:latin typeface="Arial" pitchFamily="34" charset="0"/>
                <a:cs typeface="Arial" pitchFamily="34" charset="0"/>
              </a:rPr>
              <a:t>                 &amp;</a:t>
            </a:r>
            <a:r>
              <a:rPr lang="en-US" sz="1600" b="1" dirty="0" err="1" smtClean="0">
                <a:latin typeface="Arial" pitchFamily="34" charset="0"/>
                <a:cs typeface="Arial" pitchFamily="34" charset="0"/>
              </a:rPr>
              <a:t>hisvalue</a:t>
            </a:r>
            <a:r>
              <a:rPr lang="en-US" sz="1600" b="1" dirty="0" smtClean="0">
                <a:latin typeface="Arial" pitchFamily="34" charset="0"/>
                <a:cs typeface="Arial" pitchFamily="34" charset="0"/>
              </a:rPr>
              <a:t>, 1, MPI_DOUBLE, peer, 1,</a:t>
            </a:r>
          </a:p>
          <a:p>
            <a:pPr>
              <a:buNone/>
            </a:pPr>
            <a:r>
              <a:rPr lang="en-US" sz="1600" b="1" dirty="0" smtClean="0">
                <a:latin typeface="Arial" pitchFamily="34" charset="0"/>
                <a:cs typeface="Arial" pitchFamily="34" charset="0"/>
              </a:rPr>
              <a:t>                 MPI_COMM_WORLD, MPI_STATUS_IGNORE);</a:t>
            </a:r>
          </a:p>
          <a:p>
            <a:pPr>
              <a:buNone/>
            </a:pPr>
            <a:r>
              <a:rPr lang="en-US" sz="1600" b="1" dirty="0" smtClean="0">
                <a:latin typeface="Arial" pitchFamily="34" charset="0"/>
                <a:cs typeface="Arial" pitchFamily="34" charset="0"/>
              </a:rPr>
              <a:t>    if</a:t>
            </a:r>
            <a:r>
              <a:rPr lang="en-US" sz="1600" b="1" dirty="0" smtClean="0">
                <a:latin typeface="Arial" pitchFamily="34" charset="0"/>
                <a:cs typeface="Arial" pitchFamily="34" charset="0"/>
              </a:rPr>
              <a:t>( peer != MPI_PROC_NULL)</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printf</a:t>
            </a:r>
            <a:r>
              <a:rPr lang="en-US" sz="1600" b="1" dirty="0" smtClean="0">
                <a:latin typeface="Arial" pitchFamily="34" charset="0"/>
                <a:cs typeface="Arial" pitchFamily="34" charset="0"/>
              </a:rPr>
              <a:t>("Rank %d / %d: value from %d is %g\n",</a:t>
            </a:r>
          </a:p>
          <a:p>
            <a:pPr>
              <a:buNone/>
            </a:pPr>
            <a:r>
              <a:rPr lang="en-US" sz="1600" b="1" dirty="0" smtClean="0">
                <a:latin typeface="Arial" pitchFamily="34" charset="0"/>
                <a:cs typeface="Arial" pitchFamily="34" charset="0"/>
              </a:rPr>
              <a:t>               rank, size, peer, </a:t>
            </a:r>
            <a:r>
              <a:rPr lang="en-US" sz="1600" b="1" dirty="0" err="1" smtClean="0">
                <a:latin typeface="Arial" pitchFamily="34" charset="0"/>
                <a:cs typeface="Arial" pitchFamily="34" charset="0"/>
              </a:rPr>
              <a:t>hisvalue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MPI_Finalize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a:t>
            </a:r>
          </a:p>
          <a:p>
            <a:pPr>
              <a:buNone/>
            </a:pPr>
            <a:endParaRPr lang="ru-RU" sz="1600" b="1" dirty="0">
              <a:latin typeface="Arial" pitchFamily="34" charset="0"/>
              <a:cs typeface="Arial"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6876256" y="1844824"/>
            <a:ext cx="1581150" cy="272415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1187624" y="4792935"/>
            <a:ext cx="6743700" cy="1876425"/>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274638"/>
            <a:ext cx="8229600" cy="1143000"/>
          </a:xfrm>
        </p:spPr>
        <p:txBody>
          <a:bodyPr>
            <a:noAutofit/>
          </a:bodyPr>
          <a:lstStyle/>
          <a:p>
            <a:pPr eaLnBrk="1" hangingPunct="1">
              <a:defRPr/>
            </a:pPr>
            <a:r>
              <a:rPr lang="en-US" sz="3600" dirty="0" smtClean="0"/>
              <a:t>C</a:t>
            </a:r>
            <a:r>
              <a:rPr lang="ru-RU" sz="3600" dirty="0" smtClean="0"/>
              <a:t>бой </a:t>
            </a:r>
            <a:r>
              <a:rPr lang="ru-RU" sz="3600" dirty="0" smtClean="0"/>
              <a:t>во время работы </a:t>
            </a:r>
            <a:r>
              <a:rPr lang="en-US" sz="3600" dirty="0" smtClean="0"/>
              <a:t>MPI-</a:t>
            </a:r>
            <a:r>
              <a:rPr lang="ru-RU" sz="3600" dirty="0" smtClean="0"/>
              <a:t>программы</a:t>
            </a:r>
            <a:endParaRPr lang="ru-RU" sz="3600" dirty="0"/>
          </a:p>
        </p:txBody>
      </p:sp>
      <p:sp>
        <p:nvSpPr>
          <p:cNvPr id="5" name="Content Placeholder 4"/>
          <p:cNvSpPr>
            <a:spLocks noGrp="1"/>
          </p:cNvSpPr>
          <p:nvPr>
            <p:ph idx="1"/>
          </p:nvPr>
        </p:nvSpPr>
        <p:spPr/>
        <p:txBody>
          <a:bodyPr>
            <a:noAutofit/>
          </a:bodyPr>
          <a:lstStyle/>
          <a:p>
            <a:pPr>
              <a:buNone/>
            </a:pPr>
            <a:r>
              <a:rPr lang="en-US" sz="1600" b="1" dirty="0" smtClean="0">
                <a:latin typeface="Arial" pitchFamily="34" charset="0"/>
                <a:cs typeface="Arial" pitchFamily="34" charset="0"/>
              </a:rPr>
              <a:t>void </a:t>
            </a:r>
            <a:r>
              <a:rPr lang="en-US" sz="1600" b="1" dirty="0" err="1" smtClean="0">
                <a:latin typeface="Arial" pitchFamily="34" charset="0"/>
                <a:cs typeface="Arial" pitchFamily="34" charset="0"/>
              </a:rPr>
              <a:t>error_handler</a:t>
            </a:r>
            <a:r>
              <a:rPr lang="en-US" sz="1600" b="1" dirty="0" smtClean="0">
                <a:latin typeface="Arial" pitchFamily="34" charset="0"/>
                <a:cs typeface="Arial" pitchFamily="34" charset="0"/>
              </a:rPr>
              <a:t>(</a:t>
            </a:r>
            <a:r>
              <a:rPr lang="en-US" sz="1600" b="1" dirty="0" err="1" smtClean="0">
                <a:latin typeface="Arial" pitchFamily="34" charset="0"/>
                <a:cs typeface="Arial" pitchFamily="34" charset="0"/>
              </a:rPr>
              <a:t>MPI_Comm</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pcomm</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error_code</a:t>
            </a:r>
            <a:r>
              <a:rPr lang="en-US" sz="1600" b="1" dirty="0" smtClean="0">
                <a:latin typeface="Arial" pitchFamily="34" charset="0"/>
                <a:cs typeface="Arial" pitchFamily="34" charset="0"/>
              </a:rPr>
              <a:t>, ...) {</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rc</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i</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myrank</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oldrank</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num_fails</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error_class</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char </a:t>
            </a:r>
            <a:r>
              <a:rPr lang="en-US" sz="1600" b="1" dirty="0" err="1" smtClean="0">
                <a:latin typeface="Arial" pitchFamily="34" charset="0"/>
                <a:cs typeface="Arial" pitchFamily="34" charset="0"/>
              </a:rPr>
              <a:t>error_string</a:t>
            </a:r>
            <a:r>
              <a:rPr lang="en-US" sz="1600" b="1" dirty="0" smtClean="0">
                <a:latin typeface="Arial" pitchFamily="34" charset="0"/>
                <a:cs typeface="Arial" pitchFamily="34" charset="0"/>
              </a:rPr>
              <a:t>[MPI_MAX_ERROR_STRING];</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MPI_Group</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f_group</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w_group</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f_group_rank</a:t>
            </a:r>
            <a:r>
              <a:rPr lang="en-US" sz="1600" b="1" dirty="0" smtClean="0">
                <a:latin typeface="Arial" pitchFamily="34" charset="0"/>
                <a:cs typeface="Arial" pitchFamily="34" charset="0"/>
              </a:rPr>
              <a:t>[MAX_SIZE], </a:t>
            </a:r>
            <a:r>
              <a:rPr lang="en-US" sz="1600" b="1" dirty="0" err="1" smtClean="0">
                <a:latin typeface="Arial" pitchFamily="34" charset="0"/>
                <a:cs typeface="Arial" pitchFamily="34" charset="0"/>
              </a:rPr>
              <a:t>w_group_rank</a:t>
            </a:r>
            <a:r>
              <a:rPr lang="en-US" sz="1600" b="1" dirty="0" smtClean="0">
                <a:latin typeface="Arial" pitchFamily="34" charset="0"/>
                <a:cs typeface="Arial" pitchFamily="34" charset="0"/>
              </a:rPr>
              <a:t>[MAX_SIZE];</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MPI_Comm</a:t>
            </a:r>
            <a:r>
              <a:rPr lang="en-US" sz="1600" b="1" dirty="0" smtClean="0">
                <a:latin typeface="Arial" pitchFamily="34" charset="0"/>
                <a:cs typeface="Arial" pitchFamily="34" charset="0"/>
              </a:rPr>
              <a:t> communicator = *</a:t>
            </a:r>
            <a:r>
              <a:rPr lang="en-US" sz="1600" b="1" dirty="0" err="1" smtClean="0">
                <a:latin typeface="Arial" pitchFamily="34" charset="0"/>
                <a:cs typeface="Arial" pitchFamily="34" charset="0"/>
              </a:rPr>
              <a:t>pcomm</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new_comm</a:t>
            </a:r>
            <a:r>
              <a:rPr lang="en-US" sz="1600" b="1" dirty="0" smtClean="0">
                <a:latin typeface="Arial" pitchFamily="34" charset="0"/>
                <a:cs typeface="Arial" pitchFamily="34" charset="0"/>
              </a:rPr>
              <a:t>;</a:t>
            </a:r>
            <a:endParaRPr lang="ru-RU" sz="1600" b="1" dirty="0" smtClean="0">
              <a:latin typeface="Arial" pitchFamily="34" charset="0"/>
              <a:cs typeface="Arial" pitchFamily="34" charset="0"/>
            </a:endParaRPr>
          </a:p>
          <a:p>
            <a:pPr>
              <a:buNone/>
            </a:pPr>
            <a:r>
              <a:rPr lang="en-US" sz="1600" b="1" dirty="0" smtClean="0">
                <a:latin typeface="Arial" pitchFamily="34" charset="0"/>
                <a:cs typeface="Arial" pitchFamily="34" charset="0"/>
              </a:rPr>
              <a:t>    …</a:t>
            </a:r>
            <a:endParaRPr lang="en-US" sz="1600" b="1" dirty="0" smtClean="0">
              <a:latin typeface="Arial" pitchFamily="34" charset="0"/>
              <a:cs typeface="Arial" pitchFamily="34" charset="0"/>
            </a:endParaRPr>
          </a:p>
          <a:p>
            <a:pPr>
              <a:buNone/>
            </a:pPr>
            <a:r>
              <a:rPr lang="en-US" sz="1600" b="1" dirty="0" smtClean="0">
                <a:latin typeface="Arial" pitchFamily="34" charset="0"/>
                <a:cs typeface="Arial" pitchFamily="34" charset="0"/>
              </a:rPr>
              <a:t>   /* </a:t>
            </a:r>
            <a:r>
              <a:rPr lang="en-US" sz="1600" b="1" dirty="0" smtClean="0">
                <a:latin typeface="Arial" pitchFamily="34" charset="0"/>
                <a:cs typeface="Arial" pitchFamily="34" charset="0"/>
              </a:rPr>
              <a:t>I found a failed process, so I will acknowledge the failure </a:t>
            </a:r>
            <a:r>
              <a:rPr lang="en-US" sz="1600" b="1" dirty="0" smtClean="0">
                <a:latin typeface="Arial" pitchFamily="34" charset="0"/>
                <a:cs typeface="Arial" pitchFamily="34" charset="0"/>
              </a:rPr>
              <a:t>and </a:t>
            </a:r>
            <a:r>
              <a:rPr lang="en-US" sz="1600" b="1" dirty="0" smtClean="0">
                <a:latin typeface="Arial" pitchFamily="34" charset="0"/>
                <a:cs typeface="Arial" pitchFamily="34" charset="0"/>
              </a:rPr>
              <a:t>shrink the </a:t>
            </a:r>
            <a:r>
              <a:rPr lang="en-US" sz="1600" b="1" dirty="0" smtClean="0">
                <a:latin typeface="Arial" pitchFamily="34" charset="0"/>
                <a:cs typeface="Arial" pitchFamily="34" charset="0"/>
              </a:rPr>
              <a:t>communicator */</a:t>
            </a:r>
            <a:endParaRPr lang="en-US" sz="1600" b="1" dirty="0" smtClean="0">
              <a:latin typeface="Arial" pitchFamily="34" charset="0"/>
              <a:cs typeface="Arial" pitchFamily="34" charset="0"/>
            </a:endParaRPr>
          </a:p>
          <a:p>
            <a:pPr>
              <a:buNone/>
            </a:pPr>
            <a:r>
              <a:rPr lang="en-US" sz="1600" b="1" dirty="0" smtClean="0">
                <a:latin typeface="Arial" pitchFamily="34" charset="0"/>
                <a:cs typeface="Arial" pitchFamily="34" charset="0"/>
              </a:rPr>
              <a:t>    if(0 </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myrank</a:t>
            </a:r>
            <a:r>
              <a:rPr lang="en-US" sz="1600" b="1" dirty="0" smtClean="0">
                <a:latin typeface="Arial" pitchFamily="34" charset="0"/>
                <a:cs typeface="Arial" pitchFamily="34" charset="0"/>
              </a:rPr>
              <a:t>) {</a:t>
            </a:r>
          </a:p>
          <a:p>
            <a:pPr>
              <a:buNone/>
            </a:pPr>
            <a:r>
              <a:rPr lang="en-US" sz="1600" b="1" dirty="0" smtClean="0">
                <a:latin typeface="Arial" pitchFamily="34" charset="0"/>
                <a:cs typeface="Arial" pitchFamily="34" charset="0"/>
              </a:rPr>
              <a:t>         //     Get group from current communicator</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MPI_Comm_group</a:t>
            </a:r>
            <a:r>
              <a:rPr lang="en-US" sz="1600" b="1" dirty="0" smtClean="0">
                <a:latin typeface="Arial" pitchFamily="34" charset="0"/>
                <a:cs typeface="Arial" pitchFamily="34" charset="0"/>
              </a:rPr>
              <a:t>(communicator, &amp;</a:t>
            </a:r>
            <a:r>
              <a:rPr lang="en-US" sz="1600" b="1" dirty="0" err="1" smtClean="0">
                <a:latin typeface="Arial" pitchFamily="34" charset="0"/>
                <a:cs typeface="Arial" pitchFamily="34" charset="0"/>
              </a:rPr>
              <a:t>w_group</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     Get group of failed </a:t>
            </a:r>
            <a:r>
              <a:rPr lang="en-US" sz="1600" b="1" dirty="0" err="1" smtClean="0">
                <a:latin typeface="Arial" pitchFamily="34" charset="0"/>
                <a:cs typeface="Arial" pitchFamily="34" charset="0"/>
              </a:rPr>
              <a:t>procs</a:t>
            </a:r>
            <a:endParaRPr lang="en-US" sz="1600" b="1" dirty="0" smtClean="0">
              <a:latin typeface="Arial" pitchFamily="34" charset="0"/>
              <a:cs typeface="Arial" pitchFamily="34" charset="0"/>
            </a:endParaRP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MPIX_Comm_failure_ack</a:t>
            </a:r>
            <a:r>
              <a:rPr lang="en-US" sz="1600" b="1" dirty="0" smtClean="0">
                <a:latin typeface="Arial" pitchFamily="34" charset="0"/>
                <a:cs typeface="Arial" pitchFamily="34" charset="0"/>
              </a:rPr>
              <a:t>(communicator);</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MPIX_Comm_failure_get_acked</a:t>
            </a:r>
            <a:r>
              <a:rPr lang="en-US" sz="1600" b="1" dirty="0" smtClean="0">
                <a:latin typeface="Arial" pitchFamily="34" charset="0"/>
                <a:cs typeface="Arial" pitchFamily="34" charset="0"/>
              </a:rPr>
              <a:t>(communicator, &amp;</a:t>
            </a:r>
            <a:r>
              <a:rPr lang="en-US" sz="1600" b="1" dirty="0" err="1" smtClean="0">
                <a:latin typeface="Arial" pitchFamily="34" charset="0"/>
                <a:cs typeface="Arial" pitchFamily="34" charset="0"/>
              </a:rPr>
              <a:t>f_group</a:t>
            </a:r>
            <a:r>
              <a:rPr lang="en-US" sz="1600" b="1" dirty="0" smtClean="0">
                <a:latin typeface="Arial" pitchFamily="34" charset="0"/>
                <a:cs typeface="Arial" pitchFamily="34" charset="0"/>
              </a:rPr>
              <a:t>);</a:t>
            </a:r>
            <a:endParaRPr lang="en-US" sz="1600" b="1" dirty="0" smtClean="0">
              <a:latin typeface="Arial" pitchFamily="34" charset="0"/>
              <a:cs typeface="Arial"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274638"/>
            <a:ext cx="8229600" cy="1143000"/>
          </a:xfrm>
        </p:spPr>
        <p:txBody>
          <a:bodyPr>
            <a:noAutofit/>
          </a:bodyPr>
          <a:lstStyle/>
          <a:p>
            <a:pPr eaLnBrk="1" hangingPunct="1">
              <a:defRPr/>
            </a:pPr>
            <a:r>
              <a:rPr lang="en-US" sz="3600" dirty="0" smtClean="0"/>
              <a:t>C</a:t>
            </a:r>
            <a:r>
              <a:rPr lang="ru-RU" sz="3600" dirty="0" smtClean="0"/>
              <a:t>бой </a:t>
            </a:r>
            <a:r>
              <a:rPr lang="ru-RU" sz="3600" dirty="0" smtClean="0"/>
              <a:t>во время работы </a:t>
            </a:r>
            <a:r>
              <a:rPr lang="en-US" sz="3600" dirty="0" smtClean="0"/>
              <a:t>MPI-</a:t>
            </a:r>
            <a:r>
              <a:rPr lang="ru-RU" sz="3600" dirty="0" smtClean="0"/>
              <a:t>программы</a:t>
            </a:r>
            <a:endParaRPr lang="ru-RU" sz="3600" dirty="0"/>
          </a:p>
        </p:txBody>
      </p:sp>
      <p:sp>
        <p:nvSpPr>
          <p:cNvPr id="5" name="Content Placeholder 4"/>
          <p:cNvSpPr>
            <a:spLocks noGrp="1"/>
          </p:cNvSpPr>
          <p:nvPr>
            <p:ph idx="1"/>
          </p:nvPr>
        </p:nvSpPr>
        <p:spPr/>
        <p:txBody>
          <a:bodyPr>
            <a:noAutofit/>
          </a:bodyPr>
          <a:lstStyle/>
          <a:p>
            <a:pPr>
              <a:buNone/>
            </a:pPr>
            <a:r>
              <a:rPr lang="en-US" sz="1600" b="1" dirty="0" smtClean="0">
                <a:latin typeface="Arial" pitchFamily="34" charset="0"/>
                <a:cs typeface="Arial" pitchFamily="34" charset="0"/>
              </a:rPr>
              <a:t>         //     </a:t>
            </a:r>
            <a:r>
              <a:rPr lang="en-US" sz="1600" b="1" dirty="0" smtClean="0">
                <a:latin typeface="Arial" pitchFamily="34" charset="0"/>
                <a:cs typeface="Arial" pitchFamily="34" charset="0"/>
              </a:rPr>
              <a:t>Get no. of failed </a:t>
            </a:r>
            <a:r>
              <a:rPr lang="en-US" sz="1600" b="1" dirty="0" err="1" smtClean="0">
                <a:latin typeface="Arial" pitchFamily="34" charset="0"/>
                <a:cs typeface="Arial" pitchFamily="34" charset="0"/>
              </a:rPr>
              <a:t>procs</a:t>
            </a:r>
            <a:endParaRPr lang="en-US" sz="1600" b="1" dirty="0" smtClean="0">
              <a:latin typeface="Arial" pitchFamily="34" charset="0"/>
              <a:cs typeface="Arial" pitchFamily="34" charset="0"/>
            </a:endParaRP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MPI_Group_size</a:t>
            </a:r>
            <a:r>
              <a:rPr lang="en-US" sz="1600" b="1" dirty="0" smtClean="0">
                <a:latin typeface="Arial" pitchFamily="34" charset="0"/>
                <a:cs typeface="Arial" pitchFamily="34" charset="0"/>
              </a:rPr>
              <a:t>(</a:t>
            </a:r>
            <a:r>
              <a:rPr lang="en-US" sz="1600" b="1" dirty="0" err="1" smtClean="0">
                <a:latin typeface="Arial" pitchFamily="34" charset="0"/>
                <a:cs typeface="Arial" pitchFamily="34" charset="0"/>
              </a:rPr>
              <a:t>f_group</a:t>
            </a:r>
            <a:r>
              <a:rPr lang="en-US" sz="1600" b="1" dirty="0" smtClean="0">
                <a:latin typeface="Arial" pitchFamily="34" charset="0"/>
                <a:cs typeface="Arial" pitchFamily="34" charset="0"/>
              </a:rPr>
              <a:t>, &amp;</a:t>
            </a:r>
            <a:r>
              <a:rPr lang="en-US" sz="1600" b="1" dirty="0" err="1" smtClean="0">
                <a:latin typeface="Arial" pitchFamily="34" charset="0"/>
                <a:cs typeface="Arial" pitchFamily="34" charset="0"/>
              </a:rPr>
              <a:t>num_fails</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     Get ranks of failed </a:t>
            </a:r>
            <a:r>
              <a:rPr lang="en-US" sz="1600" b="1" dirty="0" err="1" smtClean="0">
                <a:latin typeface="Arial" pitchFamily="34" charset="0"/>
                <a:cs typeface="Arial" pitchFamily="34" charset="0"/>
              </a:rPr>
              <a:t>procs</a:t>
            </a:r>
            <a:r>
              <a:rPr lang="en-US" sz="1600" b="1" dirty="0" smtClean="0">
                <a:latin typeface="Arial" pitchFamily="34" charset="0"/>
                <a:cs typeface="Arial" pitchFamily="34" charset="0"/>
              </a:rPr>
              <a:t> in the original </a:t>
            </a:r>
            <a:r>
              <a:rPr lang="en-US" sz="1600" b="1" dirty="0" err="1" smtClean="0">
                <a:latin typeface="Arial" pitchFamily="34" charset="0"/>
                <a:cs typeface="Arial" pitchFamily="34" charset="0"/>
              </a:rPr>
              <a:t>comm</a:t>
            </a:r>
            <a:endParaRPr lang="en-US" sz="1600" b="1" dirty="0" smtClean="0">
              <a:latin typeface="Arial" pitchFamily="34" charset="0"/>
              <a:cs typeface="Arial" pitchFamily="34" charset="0"/>
            </a:endParaRPr>
          </a:p>
          <a:p>
            <a:pPr>
              <a:buNone/>
            </a:pPr>
            <a:r>
              <a:rPr lang="en-US" sz="1600" b="1" dirty="0" smtClean="0">
                <a:latin typeface="Arial" pitchFamily="34" charset="0"/>
                <a:cs typeface="Arial" pitchFamily="34" charset="0"/>
              </a:rPr>
              <a:t>         for(</a:t>
            </a:r>
            <a:r>
              <a:rPr lang="en-US" sz="1600" b="1" dirty="0" err="1" smtClean="0">
                <a:latin typeface="Arial" pitchFamily="34" charset="0"/>
                <a:cs typeface="Arial" pitchFamily="34" charset="0"/>
              </a:rPr>
              <a:t>i</a:t>
            </a:r>
            <a:r>
              <a:rPr lang="en-US" sz="1600" b="1" dirty="0" smtClean="0">
                <a:latin typeface="Arial" pitchFamily="34" charset="0"/>
                <a:cs typeface="Arial" pitchFamily="34" charset="0"/>
              </a:rPr>
              <a:t> = 0; </a:t>
            </a:r>
            <a:r>
              <a:rPr lang="en-US" sz="1600" b="1" dirty="0" err="1" smtClean="0">
                <a:latin typeface="Arial" pitchFamily="34" charset="0"/>
                <a:cs typeface="Arial" pitchFamily="34" charset="0"/>
              </a:rPr>
              <a:t>i</a:t>
            </a:r>
            <a:r>
              <a:rPr lang="en-US" sz="1600" b="1" dirty="0" smtClean="0">
                <a:latin typeface="Arial" pitchFamily="34" charset="0"/>
                <a:cs typeface="Arial" pitchFamily="34" charset="0"/>
              </a:rPr>
              <a:t> &lt; </a:t>
            </a:r>
            <a:r>
              <a:rPr lang="en-US" sz="1600" b="1" dirty="0" err="1" smtClean="0">
                <a:latin typeface="Arial" pitchFamily="34" charset="0"/>
                <a:cs typeface="Arial" pitchFamily="34" charset="0"/>
              </a:rPr>
              <a:t>num_fails</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i</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f_group_rank</a:t>
            </a:r>
            <a:r>
              <a:rPr lang="en-US" sz="1600" b="1" dirty="0" smtClean="0">
                <a:latin typeface="Arial" pitchFamily="34" charset="0"/>
                <a:cs typeface="Arial" pitchFamily="34" charset="0"/>
              </a:rPr>
              <a:t>[</a:t>
            </a:r>
            <a:r>
              <a:rPr lang="en-US" sz="1600" b="1" dirty="0" err="1" smtClean="0">
                <a:latin typeface="Arial" pitchFamily="34" charset="0"/>
                <a:cs typeface="Arial" pitchFamily="34" charset="0"/>
              </a:rPr>
              <a:t>i</a:t>
            </a:r>
            <a:r>
              <a:rPr lang="en-US" sz="1600" b="1" dirty="0" smtClean="0">
                <a:latin typeface="Arial" pitchFamily="34" charset="0"/>
                <a:cs typeface="Arial" pitchFamily="34" charset="0"/>
              </a:rPr>
              <a:t>] = </a:t>
            </a:r>
            <a:r>
              <a:rPr lang="en-US" sz="1600" b="1" dirty="0" err="1" smtClean="0">
                <a:latin typeface="Arial" pitchFamily="34" charset="0"/>
                <a:cs typeface="Arial" pitchFamily="34" charset="0"/>
              </a:rPr>
              <a:t>i</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MPI_Group_translate_ranks</a:t>
            </a:r>
            <a:r>
              <a:rPr lang="en-US" sz="1600" b="1" dirty="0" smtClean="0">
                <a:latin typeface="Arial" pitchFamily="34" charset="0"/>
                <a:cs typeface="Arial" pitchFamily="34" charset="0"/>
              </a:rPr>
              <a:t>(</a:t>
            </a:r>
            <a:r>
              <a:rPr lang="en-US" sz="1600" b="1" dirty="0" err="1" smtClean="0">
                <a:latin typeface="Arial" pitchFamily="34" charset="0"/>
                <a:cs typeface="Arial" pitchFamily="34" charset="0"/>
              </a:rPr>
              <a:t>f_group</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num_fails</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f_group_rank</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w_group</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w_group_rank</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     </a:t>
            </a:r>
            <a:r>
              <a:rPr lang="en-US" sz="1600" b="1" dirty="0" smtClean="0">
                <a:latin typeface="Arial" pitchFamily="34" charset="0"/>
                <a:cs typeface="Arial" pitchFamily="34" charset="0"/>
              </a:rPr>
              <a:t>Stop the workers</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MPIX_Comm_revoke</a:t>
            </a:r>
            <a:r>
              <a:rPr lang="en-US" sz="1600" b="1" dirty="0" smtClean="0">
                <a:latin typeface="Arial" pitchFamily="34" charset="0"/>
                <a:cs typeface="Arial" pitchFamily="34" charset="0"/>
              </a:rPr>
              <a:t>(communicator);</a:t>
            </a:r>
          </a:p>
          <a:p>
            <a:pPr>
              <a:buNone/>
            </a:pPr>
            <a:r>
              <a:rPr lang="en-US" sz="1600" b="1" dirty="0" smtClean="0">
                <a:latin typeface="Arial" pitchFamily="34" charset="0"/>
                <a:cs typeface="Arial" pitchFamily="34" charset="0"/>
              </a:rPr>
              <a:t>      }</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MPIX_Comm_shrink</a:t>
            </a:r>
            <a:r>
              <a:rPr lang="en-US" sz="1600" b="1" dirty="0" smtClean="0">
                <a:latin typeface="Arial" pitchFamily="34" charset="0"/>
                <a:cs typeface="Arial" pitchFamily="34" charset="0"/>
              </a:rPr>
              <a:t>(communicator</a:t>
            </a:r>
            <a:r>
              <a:rPr lang="en-US" sz="1600" b="1" dirty="0" smtClean="0">
                <a:latin typeface="Arial" pitchFamily="34" charset="0"/>
                <a:cs typeface="Arial" pitchFamily="34" charset="0"/>
              </a:rPr>
              <a:t>, &amp;</a:t>
            </a:r>
            <a:r>
              <a:rPr lang="en-US" sz="1600" b="1" dirty="0" err="1" smtClean="0">
                <a:latin typeface="Arial" pitchFamily="34" charset="0"/>
                <a:cs typeface="Arial" pitchFamily="34" charset="0"/>
              </a:rPr>
              <a:t>new_comm</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communicator = </a:t>
            </a:r>
            <a:r>
              <a:rPr lang="en-US" sz="1600" b="1" dirty="0" err="1" smtClean="0">
                <a:latin typeface="Arial" pitchFamily="34" charset="0"/>
                <a:cs typeface="Arial" pitchFamily="34" charset="0"/>
              </a:rPr>
              <a:t>new_comm</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MPI_Comm_size</a:t>
            </a:r>
            <a:r>
              <a:rPr lang="en-US" sz="1600" b="1" dirty="0" smtClean="0">
                <a:latin typeface="Arial" pitchFamily="34" charset="0"/>
                <a:cs typeface="Arial" pitchFamily="34" charset="0"/>
              </a:rPr>
              <a:t>(communicator</a:t>
            </a:r>
            <a:r>
              <a:rPr lang="en-US" sz="1600" b="1" dirty="0" smtClean="0">
                <a:latin typeface="Arial" pitchFamily="34" charset="0"/>
                <a:cs typeface="Arial" pitchFamily="34" charset="0"/>
              </a:rPr>
              <a:t>, </a:t>
            </a:r>
            <a:r>
              <a:rPr lang="en-US" sz="1600" b="1" dirty="0" smtClean="0">
                <a:latin typeface="Arial" pitchFamily="34" charset="0"/>
                <a:cs typeface="Arial" pitchFamily="34" charset="0"/>
              </a:rPr>
              <a:t>&amp;</a:t>
            </a:r>
            <a:r>
              <a:rPr lang="en-US" sz="1600" b="1" dirty="0" err="1" smtClean="0">
                <a:latin typeface="Arial" pitchFamily="34" charset="0"/>
                <a:cs typeface="Arial" pitchFamily="34" charset="0"/>
              </a:rPr>
              <a:t>myrank</a:t>
            </a:r>
            <a:r>
              <a:rPr lang="en-US" sz="1600" b="1" dirty="0" smtClean="0">
                <a:latin typeface="Arial" pitchFamily="34" charset="0"/>
                <a:cs typeface="Arial" pitchFamily="34" charset="0"/>
              </a:rPr>
              <a:t>); </a:t>
            </a:r>
            <a:endParaRPr lang="en-US" sz="1600" b="1" dirty="0" smtClean="0">
              <a:latin typeface="Arial" pitchFamily="34" charset="0"/>
              <a:cs typeface="Arial" pitchFamily="34" charset="0"/>
            </a:endParaRPr>
          </a:p>
          <a:p>
            <a:pPr>
              <a:buNone/>
            </a:pPr>
            <a:r>
              <a:rPr lang="en-US" sz="1600" b="1" dirty="0" smtClean="0">
                <a:latin typeface="Arial" pitchFamily="34" charset="0"/>
                <a:cs typeface="Arial" pitchFamily="34" charset="0"/>
              </a:rPr>
              <a:t> </a:t>
            </a:r>
            <a:r>
              <a:rPr lang="ru-RU" sz="1600" b="1" dirty="0" smtClean="0">
                <a:latin typeface="Arial" pitchFamily="34" charset="0"/>
                <a:cs typeface="Arial" pitchFamily="34" charset="0"/>
              </a:rPr>
              <a:t>     ...</a:t>
            </a:r>
            <a:r>
              <a:rPr lang="en-US" sz="1600" b="1" dirty="0" smtClean="0">
                <a:latin typeface="Arial" pitchFamily="34" charset="0"/>
                <a:cs typeface="Arial" pitchFamily="34" charset="0"/>
              </a:rPr>
              <a:t>     </a:t>
            </a:r>
            <a:endParaRPr lang="ru-RU" sz="1600" b="1" dirty="0" smtClean="0">
              <a:latin typeface="Arial" pitchFamily="34" charset="0"/>
              <a:cs typeface="Arial" pitchFamily="34" charset="0"/>
            </a:endParaRPr>
          </a:p>
          <a:p>
            <a:pPr>
              <a:buNone/>
            </a:pPr>
            <a:r>
              <a:rPr lang="en-US" sz="1600" b="1" dirty="0" smtClean="0">
                <a:latin typeface="Arial" pitchFamily="34" charset="0"/>
                <a:cs typeface="Arial" pitchFamily="34" charset="0"/>
              </a:rPr>
              <a:t>}</a:t>
            </a:r>
          </a:p>
          <a:p>
            <a:pPr>
              <a:buNone/>
            </a:pPr>
            <a:endParaRPr lang="en-US" sz="1600" b="1" dirty="0" smtClean="0">
              <a:latin typeface="Arial" pitchFamily="34" charset="0"/>
              <a:cs typeface="Arial" pitchFamily="34" charset="0"/>
            </a:endParaRPr>
          </a:p>
          <a:p>
            <a:pPr>
              <a:buNone/>
            </a:pPr>
            <a:r>
              <a:rPr lang="en-US" sz="1600" b="1" dirty="0" smtClean="0">
                <a:solidFill>
                  <a:srgbClr val="00B050"/>
                </a:solidFill>
                <a:latin typeface="Arial" pitchFamily="34" charset="0"/>
                <a:cs typeface="Arial" pitchFamily="34" charset="0"/>
              </a:rPr>
              <a:t>https://drive.google.com/file/d/1A2bC4qCHtBLbWAQQS_7IcWyINAsUrsrb/view</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274638"/>
            <a:ext cx="8229600" cy="1143000"/>
          </a:xfrm>
        </p:spPr>
        <p:txBody>
          <a:bodyPr>
            <a:noAutofit/>
          </a:bodyPr>
          <a:lstStyle/>
          <a:p>
            <a:pPr eaLnBrk="1" hangingPunct="1">
              <a:defRPr/>
            </a:pPr>
            <a:r>
              <a:rPr lang="ru-RU" sz="3600" dirty="0" smtClean="0"/>
              <a:t>Обработка ошибок в </a:t>
            </a:r>
            <a:r>
              <a:rPr lang="en-US" sz="3600" dirty="0" smtClean="0"/>
              <a:t>MPI-</a:t>
            </a:r>
            <a:r>
              <a:rPr lang="ru-RU" sz="3600" dirty="0" smtClean="0"/>
              <a:t>программах</a:t>
            </a:r>
            <a:endParaRPr lang="ru-RU" sz="3600" dirty="0"/>
          </a:p>
        </p:txBody>
      </p:sp>
      <p:sp>
        <p:nvSpPr>
          <p:cNvPr id="5" name="Content Placeholder 4"/>
          <p:cNvSpPr>
            <a:spLocks noGrp="1"/>
          </p:cNvSpPr>
          <p:nvPr>
            <p:ph idx="1"/>
          </p:nvPr>
        </p:nvSpPr>
        <p:spPr>
          <a:xfrm>
            <a:off x="457200" y="1135285"/>
            <a:ext cx="8229600" cy="4525963"/>
          </a:xfrm>
        </p:spPr>
        <p:txBody>
          <a:bodyPr>
            <a:noAutofit/>
          </a:bodyPr>
          <a:lstStyle/>
          <a:p>
            <a:pPr>
              <a:buNone/>
            </a:pPr>
            <a:r>
              <a:rPr lang="en-US" sz="1600" b="1" dirty="0" smtClean="0">
                <a:latin typeface="Arial" pitchFamily="34" charset="0"/>
                <a:cs typeface="Arial" pitchFamily="34" charset="0"/>
              </a:rPr>
              <a:t>static void compute(</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how_long</a:t>
            </a:r>
            <a:r>
              <a:rPr lang="en-US" sz="1600" b="1" dirty="0" smtClean="0">
                <a:latin typeface="Arial" pitchFamily="34" charset="0"/>
                <a:cs typeface="Arial" pitchFamily="34" charset="0"/>
              </a:rPr>
              <a:t>);</a:t>
            </a:r>
          </a:p>
          <a:p>
            <a:pPr>
              <a:buNone/>
            </a:pP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main(</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argc</a:t>
            </a:r>
            <a:r>
              <a:rPr lang="en-US" sz="1600" b="1" dirty="0" smtClean="0">
                <a:latin typeface="Arial" pitchFamily="34" charset="0"/>
                <a:cs typeface="Arial" pitchFamily="34" charset="0"/>
              </a:rPr>
              <a:t>, char* </a:t>
            </a:r>
            <a:r>
              <a:rPr lang="en-US" sz="1600" b="1" dirty="0" err="1" smtClean="0">
                <a:latin typeface="Arial" pitchFamily="34" charset="0"/>
                <a:cs typeface="Arial" pitchFamily="34" charset="0"/>
              </a:rPr>
              <a:t>argv</a:t>
            </a:r>
            <a:r>
              <a:rPr lang="en-US" sz="1600" b="1" dirty="0" smtClean="0">
                <a:latin typeface="Arial" pitchFamily="34" charset="0"/>
                <a:cs typeface="Arial" pitchFamily="34" charset="0"/>
              </a:rPr>
              <a:t>[]) {</a:t>
            </a:r>
          </a:p>
          <a:p>
            <a:pPr>
              <a:buNone/>
            </a:pPr>
            <a:r>
              <a:rPr lang="en-US" sz="1600" b="1" dirty="0" smtClean="0">
                <a:latin typeface="Arial" pitchFamily="34" charset="0"/>
                <a:cs typeface="Arial" pitchFamily="34" charset="0"/>
              </a:rPr>
              <a:t>    /* Send some large data to make the </a:t>
            </a:r>
            <a:r>
              <a:rPr lang="en-US" sz="1600" b="1" dirty="0" err="1" smtClean="0">
                <a:latin typeface="Arial" pitchFamily="34" charset="0"/>
                <a:cs typeface="Arial" pitchFamily="34" charset="0"/>
              </a:rPr>
              <a:t>recv</a:t>
            </a:r>
            <a:r>
              <a:rPr lang="en-US" sz="1600" b="1" dirty="0" smtClean="0">
                <a:latin typeface="Arial" pitchFamily="34" charset="0"/>
                <a:cs typeface="Arial" pitchFamily="34" charset="0"/>
              </a:rPr>
              <a:t> long enough to see something interesting */</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count = 4*1024*1024;</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send_buff</a:t>
            </a:r>
            <a:r>
              <a:rPr lang="en-US" sz="1600" b="1" dirty="0" smtClean="0">
                <a:latin typeface="Arial" pitchFamily="34" charset="0"/>
                <a:cs typeface="Arial" pitchFamily="34" charset="0"/>
              </a:rPr>
              <a:t> = </a:t>
            </a:r>
            <a:r>
              <a:rPr lang="en-US" sz="1600" b="1" dirty="0" err="1" smtClean="0">
                <a:latin typeface="Arial" pitchFamily="34" charset="0"/>
                <a:cs typeface="Arial" pitchFamily="34" charset="0"/>
              </a:rPr>
              <a:t>malloc</a:t>
            </a:r>
            <a:r>
              <a:rPr lang="en-US" sz="1600" b="1" dirty="0" smtClean="0">
                <a:latin typeface="Arial" pitchFamily="34" charset="0"/>
                <a:cs typeface="Arial" pitchFamily="34" charset="0"/>
              </a:rPr>
              <a:t>(count * </a:t>
            </a:r>
            <a:r>
              <a:rPr lang="en-US" sz="1600" b="1" dirty="0" err="1" smtClean="0">
                <a:latin typeface="Arial" pitchFamily="34" charset="0"/>
                <a:cs typeface="Arial" pitchFamily="34" charset="0"/>
              </a:rPr>
              <a:t>sizeof</a:t>
            </a:r>
            <a:r>
              <a:rPr lang="en-US" sz="1600" b="1" dirty="0" smtClean="0">
                <a:latin typeface="Arial" pitchFamily="34" charset="0"/>
                <a:cs typeface="Arial" pitchFamily="34" charset="0"/>
              </a:rPr>
              <a:t>(*</a:t>
            </a:r>
            <a:r>
              <a:rPr lang="en-US" sz="1600" b="1" dirty="0" err="1" smtClean="0">
                <a:latin typeface="Arial" pitchFamily="34" charset="0"/>
                <a:cs typeface="Arial" pitchFamily="34" charset="0"/>
              </a:rPr>
              <a:t>send_buff</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recv_buff</a:t>
            </a:r>
            <a:r>
              <a:rPr lang="en-US" sz="1600" b="1" dirty="0" smtClean="0">
                <a:latin typeface="Arial" pitchFamily="34" charset="0"/>
                <a:cs typeface="Arial" pitchFamily="34" charset="0"/>
              </a:rPr>
              <a:t> = </a:t>
            </a:r>
            <a:r>
              <a:rPr lang="en-US" sz="1600" b="1" dirty="0" err="1" smtClean="0">
                <a:latin typeface="Arial" pitchFamily="34" charset="0"/>
                <a:cs typeface="Arial" pitchFamily="34" charset="0"/>
              </a:rPr>
              <a:t>malloc</a:t>
            </a:r>
            <a:r>
              <a:rPr lang="en-US" sz="1600" b="1" dirty="0" smtClean="0">
                <a:latin typeface="Arial" pitchFamily="34" charset="0"/>
                <a:cs typeface="Arial" pitchFamily="34" charset="0"/>
              </a:rPr>
              <a:t>(count * </a:t>
            </a:r>
            <a:r>
              <a:rPr lang="en-US" sz="1600" b="1" dirty="0" err="1" smtClean="0">
                <a:latin typeface="Arial" pitchFamily="34" charset="0"/>
                <a:cs typeface="Arial" pitchFamily="34" charset="0"/>
              </a:rPr>
              <a:t>sizeof</a:t>
            </a:r>
            <a:r>
              <a:rPr lang="en-US" sz="1600" b="1" dirty="0" smtClean="0">
                <a:latin typeface="Arial" pitchFamily="34" charset="0"/>
                <a:cs typeface="Arial" pitchFamily="34" charset="0"/>
              </a:rPr>
              <a:t>(*</a:t>
            </a:r>
            <a:r>
              <a:rPr lang="en-US" sz="1600" b="1" dirty="0" err="1" smtClean="0">
                <a:latin typeface="Arial" pitchFamily="34" charset="0"/>
                <a:cs typeface="Arial" pitchFamily="34" charset="0"/>
              </a:rPr>
              <a:t>recv_buff</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 Every process sends a token to the right on a ring (size tokens sent per</a:t>
            </a:r>
          </a:p>
          <a:p>
            <a:pPr>
              <a:buNone/>
            </a:pPr>
            <a:r>
              <a:rPr lang="en-US" sz="1600" b="1" dirty="0" smtClean="0">
                <a:latin typeface="Arial" pitchFamily="34" charset="0"/>
                <a:cs typeface="Arial" pitchFamily="34" charset="0"/>
              </a:rPr>
              <a:t>     * iteration, one per process per iteration) */</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left = MPI_PROC_NULL, right = MPI_PROC_NULL;</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rank = MPI_PROC_NULL, size = 0;</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tag = 42, iterations = 10, </a:t>
            </a:r>
            <a:r>
              <a:rPr lang="en-US" sz="1600" b="1" dirty="0" err="1" smtClean="0">
                <a:latin typeface="Arial" pitchFamily="34" charset="0"/>
                <a:cs typeface="Arial" pitchFamily="34" charset="0"/>
              </a:rPr>
              <a:t>how_long</a:t>
            </a:r>
            <a:r>
              <a:rPr lang="en-US" sz="1600" b="1" dirty="0" smtClean="0">
                <a:latin typeface="Arial" pitchFamily="34" charset="0"/>
                <a:cs typeface="Arial" pitchFamily="34" charset="0"/>
              </a:rPr>
              <a:t> = 5;</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MPI_Request</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req</a:t>
            </a:r>
            <a:r>
              <a:rPr lang="en-US" sz="1600" b="1" dirty="0" smtClean="0">
                <a:latin typeface="Arial" pitchFamily="34" charset="0"/>
                <a:cs typeface="Arial" pitchFamily="34" charset="0"/>
              </a:rPr>
              <a:t> = MPI_REQUEST_NULL;</a:t>
            </a:r>
          </a:p>
          <a:p>
            <a:pPr>
              <a:buNone/>
            </a:pPr>
            <a:r>
              <a:rPr lang="en-US" sz="1600" b="1" dirty="0" smtClean="0">
                <a:latin typeface="Arial" pitchFamily="34" charset="0"/>
                <a:cs typeface="Arial" pitchFamily="34" charset="0"/>
              </a:rPr>
              <a:t>    double </a:t>
            </a:r>
            <a:r>
              <a:rPr lang="en-US" sz="1600" b="1" dirty="0" err="1" smtClean="0">
                <a:latin typeface="Arial" pitchFamily="34" charset="0"/>
                <a:cs typeface="Arial" pitchFamily="34" charset="0"/>
              </a:rPr>
              <a:t>post_date</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wait_date</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complete_date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MPI_Init</a:t>
            </a:r>
            <a:r>
              <a:rPr lang="en-US" sz="1600" b="1" dirty="0" smtClean="0">
                <a:latin typeface="Arial" pitchFamily="34" charset="0"/>
                <a:cs typeface="Arial" pitchFamily="34" charset="0"/>
              </a:rPr>
              <a:t>(&amp;</a:t>
            </a:r>
            <a:r>
              <a:rPr lang="en-US" sz="1600" b="1" dirty="0" err="1" smtClean="0">
                <a:latin typeface="Arial" pitchFamily="34" charset="0"/>
                <a:cs typeface="Arial" pitchFamily="34" charset="0"/>
              </a:rPr>
              <a:t>argc</a:t>
            </a:r>
            <a:r>
              <a:rPr lang="en-US" sz="1600" b="1" dirty="0" smtClean="0">
                <a:latin typeface="Arial" pitchFamily="34" charset="0"/>
                <a:cs typeface="Arial" pitchFamily="34" charset="0"/>
              </a:rPr>
              <a:t>, &amp;</a:t>
            </a:r>
            <a:r>
              <a:rPr lang="en-US" sz="1600" b="1" dirty="0" err="1" smtClean="0">
                <a:latin typeface="Arial" pitchFamily="34" charset="0"/>
                <a:cs typeface="Arial" pitchFamily="34" charset="0"/>
              </a:rPr>
              <a:t>argv</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MPI_Comm_size</a:t>
            </a:r>
            <a:r>
              <a:rPr lang="en-US" sz="1600" b="1" dirty="0" smtClean="0">
                <a:latin typeface="Arial" pitchFamily="34" charset="0"/>
                <a:cs typeface="Arial" pitchFamily="34" charset="0"/>
              </a:rPr>
              <a:t>(MPI_COMM_WORLD, &amp;size);</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MPI_Comm_rank</a:t>
            </a:r>
            <a:r>
              <a:rPr lang="en-US" sz="1600" b="1" dirty="0" smtClean="0">
                <a:latin typeface="Arial" pitchFamily="34" charset="0"/>
                <a:cs typeface="Arial" pitchFamily="34" charset="0"/>
              </a:rPr>
              <a:t>(MPI_COMM_WORLD, &amp;rank);</a:t>
            </a:r>
          </a:p>
          <a:p>
            <a:pPr>
              <a:buNone/>
            </a:pPr>
            <a:r>
              <a:rPr lang="en-US" sz="1600" b="1" dirty="0" smtClean="0">
                <a:latin typeface="Arial" pitchFamily="34" charset="0"/>
                <a:cs typeface="Arial" pitchFamily="34" charset="0"/>
              </a:rPr>
              <a:t>    left = (rank+size-1)%size; /* left ring neighbor in circular space */</a:t>
            </a:r>
          </a:p>
          <a:p>
            <a:pPr>
              <a:buNone/>
            </a:pPr>
            <a:r>
              <a:rPr lang="en-US" sz="1600" b="1" dirty="0" smtClean="0">
                <a:latin typeface="Arial" pitchFamily="34" charset="0"/>
                <a:cs typeface="Arial" pitchFamily="34" charset="0"/>
              </a:rPr>
              <a:t>    right = (rank+size+1)%size; /* right ring neighbor in circular space */</a:t>
            </a:r>
          </a:p>
          <a:p>
            <a:pPr>
              <a:buNone/>
            </a:pPr>
            <a:endParaRPr lang="en-US" sz="1600" b="1" dirty="0" smtClean="0">
              <a:latin typeface="Arial" pitchFamily="34" charset="0"/>
              <a:cs typeface="Arial"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274638"/>
            <a:ext cx="8229600" cy="1143000"/>
          </a:xfrm>
        </p:spPr>
        <p:txBody>
          <a:bodyPr>
            <a:noAutofit/>
          </a:bodyPr>
          <a:lstStyle/>
          <a:p>
            <a:pPr eaLnBrk="1" hangingPunct="1">
              <a:defRPr/>
            </a:pPr>
            <a:r>
              <a:rPr lang="ru-RU" sz="3600" dirty="0" smtClean="0"/>
              <a:t>Обработка ошибок в </a:t>
            </a:r>
            <a:r>
              <a:rPr lang="en-US" sz="3600" dirty="0" smtClean="0"/>
              <a:t>MPI-</a:t>
            </a:r>
            <a:r>
              <a:rPr lang="ru-RU" sz="3600" dirty="0" smtClean="0"/>
              <a:t>программах</a:t>
            </a:r>
            <a:endParaRPr lang="ru-RU" sz="3600" dirty="0"/>
          </a:p>
        </p:txBody>
      </p:sp>
      <p:sp>
        <p:nvSpPr>
          <p:cNvPr id="5" name="Content Placeholder 4"/>
          <p:cNvSpPr>
            <a:spLocks noGrp="1"/>
          </p:cNvSpPr>
          <p:nvPr>
            <p:ph idx="1"/>
          </p:nvPr>
        </p:nvSpPr>
        <p:spPr>
          <a:xfrm>
            <a:off x="457200" y="1135285"/>
            <a:ext cx="8229600" cy="4525963"/>
          </a:xfrm>
        </p:spPr>
        <p:txBody>
          <a:bodyPr>
            <a:noAutofit/>
          </a:bodyPr>
          <a:lstStyle/>
          <a:p>
            <a:pPr>
              <a:buNone/>
            </a:pPr>
            <a:r>
              <a:rPr lang="ru-RU" sz="1600" b="1" dirty="0" smtClean="0">
                <a:latin typeface="Arial" pitchFamily="34" charset="0"/>
                <a:cs typeface="Arial" pitchFamily="34" charset="0"/>
              </a:rPr>
              <a:t>    </a:t>
            </a:r>
            <a:r>
              <a:rPr lang="en-US" sz="1600" b="1" dirty="0" smtClean="0">
                <a:latin typeface="Arial" pitchFamily="34" charset="0"/>
                <a:cs typeface="Arial" pitchFamily="34" charset="0"/>
              </a:rPr>
              <a:t>/**** </a:t>
            </a:r>
            <a:r>
              <a:rPr lang="en-US" sz="1600" b="1" dirty="0" smtClean="0">
                <a:latin typeface="Arial" pitchFamily="34" charset="0"/>
                <a:cs typeface="Arial" pitchFamily="34" charset="0"/>
              </a:rPr>
              <a:t>Done with initialization, main loop now ************************/</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printf</a:t>
            </a:r>
            <a:r>
              <a:rPr lang="en-US" sz="1600" b="1" dirty="0" smtClean="0">
                <a:latin typeface="Arial" pitchFamily="34" charset="0"/>
                <a:cs typeface="Arial" pitchFamily="34" charset="0"/>
              </a:rPr>
              <a:t>("Entering test; computing silently for %d </a:t>
            </a:r>
            <a:r>
              <a:rPr lang="en-US" sz="1600" b="1" dirty="0" err="1" smtClean="0">
                <a:latin typeface="Arial" pitchFamily="34" charset="0"/>
                <a:cs typeface="Arial" pitchFamily="34" charset="0"/>
              </a:rPr>
              <a:t>secondsn</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how_long</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for(</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i</a:t>
            </a:r>
            <a:r>
              <a:rPr lang="en-US" sz="1600" b="1" dirty="0" smtClean="0">
                <a:latin typeface="Arial" pitchFamily="34" charset="0"/>
                <a:cs typeface="Arial" pitchFamily="34" charset="0"/>
              </a:rPr>
              <a:t> = 0; </a:t>
            </a:r>
            <a:r>
              <a:rPr lang="en-US" sz="1600" b="1" dirty="0" err="1" smtClean="0">
                <a:latin typeface="Arial" pitchFamily="34" charset="0"/>
                <a:cs typeface="Arial" pitchFamily="34" charset="0"/>
              </a:rPr>
              <a:t>i</a:t>
            </a:r>
            <a:r>
              <a:rPr lang="en-US" sz="1600" b="1" dirty="0" smtClean="0">
                <a:latin typeface="Arial" pitchFamily="34" charset="0"/>
                <a:cs typeface="Arial" pitchFamily="34" charset="0"/>
              </a:rPr>
              <a:t> &lt; iterations; </a:t>
            </a:r>
            <a:r>
              <a:rPr lang="en-US" sz="1600" b="1" dirty="0" err="1" smtClean="0">
                <a:latin typeface="Arial" pitchFamily="34" charset="0"/>
                <a:cs typeface="Arial" pitchFamily="34" charset="0"/>
              </a:rPr>
              <a:t>i</a:t>
            </a:r>
            <a:r>
              <a:rPr lang="en-US" sz="1600" b="1" dirty="0" smtClean="0">
                <a:latin typeface="Arial" pitchFamily="34" charset="0"/>
                <a:cs typeface="Arial" pitchFamily="34" charset="0"/>
              </a:rPr>
              <a:t>++) {</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MPI_Barrier</a:t>
            </a:r>
            <a:r>
              <a:rPr lang="en-US" sz="1600" b="1" dirty="0" smtClean="0">
                <a:latin typeface="Arial" pitchFamily="34" charset="0"/>
                <a:cs typeface="Arial" pitchFamily="34" charset="0"/>
              </a:rPr>
              <a:t>(MPI_COMM_WORLD);</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post_date</a:t>
            </a:r>
            <a:r>
              <a:rPr lang="en-US" sz="1600" b="1" dirty="0" smtClean="0">
                <a:latin typeface="Arial" pitchFamily="34" charset="0"/>
                <a:cs typeface="Arial" pitchFamily="34" charset="0"/>
              </a:rPr>
              <a:t> = </a:t>
            </a:r>
            <a:r>
              <a:rPr lang="en-US" sz="1600" b="1" dirty="0" err="1" smtClean="0">
                <a:latin typeface="Arial" pitchFamily="34" charset="0"/>
                <a:cs typeface="Arial" pitchFamily="34" charset="0"/>
              </a:rPr>
              <a:t>MPI_Wtime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MPI_Irecv</a:t>
            </a:r>
            <a:r>
              <a:rPr lang="en-US" sz="1600" b="1" dirty="0" smtClean="0">
                <a:latin typeface="Arial" pitchFamily="34" charset="0"/>
                <a:cs typeface="Arial" pitchFamily="34" charset="0"/>
              </a:rPr>
              <a:t>(</a:t>
            </a:r>
            <a:r>
              <a:rPr lang="en-US" sz="1600" b="1" dirty="0" err="1" smtClean="0">
                <a:latin typeface="Arial" pitchFamily="34" charset="0"/>
                <a:cs typeface="Arial" pitchFamily="34" charset="0"/>
              </a:rPr>
              <a:t>recv_buff</a:t>
            </a:r>
            <a:r>
              <a:rPr lang="en-US" sz="1600" b="1" dirty="0" smtClean="0">
                <a:latin typeface="Arial" pitchFamily="34" charset="0"/>
                <a:cs typeface="Arial" pitchFamily="34" charset="0"/>
              </a:rPr>
              <a:t>, 512, MPI_INT, left, tag, MPI_COMM_WORLD, &amp;</a:t>
            </a:r>
            <a:r>
              <a:rPr lang="en-US" sz="1600" b="1" dirty="0" err="1" smtClean="0">
                <a:latin typeface="Arial" pitchFamily="34" charset="0"/>
                <a:cs typeface="Arial" pitchFamily="34" charset="0"/>
              </a:rPr>
              <a:t>req</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MPI_Send</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send_buff</a:t>
            </a:r>
            <a:r>
              <a:rPr lang="en-US" sz="1600" b="1" dirty="0" smtClean="0">
                <a:latin typeface="Arial" pitchFamily="34" charset="0"/>
                <a:cs typeface="Arial" pitchFamily="34" charset="0"/>
              </a:rPr>
              <a:t>, 512, MPI_INT, right, tag, MPI_COMM_WORLD);</a:t>
            </a:r>
          </a:p>
          <a:p>
            <a:pPr>
              <a:buNone/>
            </a:pPr>
            <a:r>
              <a:rPr lang="en-US" sz="1600" b="1" dirty="0" smtClean="0">
                <a:latin typeface="Arial" pitchFamily="34" charset="0"/>
                <a:cs typeface="Arial" pitchFamily="34" charset="0"/>
              </a:rPr>
              <a:t>      compute(</a:t>
            </a:r>
            <a:r>
              <a:rPr lang="en-US" sz="1600" b="1" dirty="0" err="1" smtClean="0">
                <a:latin typeface="Arial" pitchFamily="34" charset="0"/>
                <a:cs typeface="Arial" pitchFamily="34" charset="0"/>
              </a:rPr>
              <a:t>how_long</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wait_date</a:t>
            </a:r>
            <a:r>
              <a:rPr lang="en-US" sz="1600" b="1" dirty="0" smtClean="0">
                <a:latin typeface="Arial" pitchFamily="34" charset="0"/>
                <a:cs typeface="Arial" pitchFamily="34" charset="0"/>
              </a:rPr>
              <a:t> = </a:t>
            </a:r>
            <a:r>
              <a:rPr lang="en-US" sz="1600" b="1" dirty="0" err="1" smtClean="0">
                <a:latin typeface="Arial" pitchFamily="34" charset="0"/>
                <a:cs typeface="Arial" pitchFamily="34" charset="0"/>
              </a:rPr>
              <a:t>MPI_Wtime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MPI_Wait</a:t>
            </a:r>
            <a:r>
              <a:rPr lang="en-US" sz="1600" b="1" dirty="0" smtClean="0">
                <a:latin typeface="Arial" pitchFamily="34" charset="0"/>
                <a:cs typeface="Arial" pitchFamily="34" charset="0"/>
              </a:rPr>
              <a:t>(&amp;</a:t>
            </a:r>
            <a:r>
              <a:rPr lang="en-US" sz="1600" b="1" dirty="0" err="1" smtClean="0">
                <a:latin typeface="Arial" pitchFamily="34" charset="0"/>
                <a:cs typeface="Arial" pitchFamily="34" charset="0"/>
              </a:rPr>
              <a:t>req</a:t>
            </a:r>
            <a:r>
              <a:rPr lang="en-US" sz="1600" b="1" dirty="0" smtClean="0">
                <a:latin typeface="Arial" pitchFamily="34" charset="0"/>
                <a:cs typeface="Arial" pitchFamily="34" charset="0"/>
              </a:rPr>
              <a:t>, MPI_STATUS_IGNORE);</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complete_date</a:t>
            </a:r>
            <a:r>
              <a:rPr lang="en-US" sz="1600" b="1" dirty="0" smtClean="0">
                <a:latin typeface="Arial" pitchFamily="34" charset="0"/>
                <a:cs typeface="Arial" pitchFamily="34" charset="0"/>
              </a:rPr>
              <a:t> = </a:t>
            </a:r>
            <a:r>
              <a:rPr lang="en-US" sz="1600" b="1" dirty="0" err="1" smtClean="0">
                <a:latin typeface="Arial" pitchFamily="34" charset="0"/>
                <a:cs typeface="Arial" pitchFamily="34" charset="0"/>
              </a:rPr>
              <a:t>MPI_Wtime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printf</a:t>
            </a:r>
            <a:r>
              <a:rPr lang="en-US" sz="1600" b="1" dirty="0" smtClean="0">
                <a:latin typeface="Arial" pitchFamily="34" charset="0"/>
                <a:cs typeface="Arial" pitchFamily="34" charset="0"/>
              </a:rPr>
              <a:t>("Worked %g seconds before entering </a:t>
            </a:r>
            <a:r>
              <a:rPr lang="en-US" sz="1600" b="1" dirty="0" err="1" smtClean="0">
                <a:latin typeface="Arial" pitchFamily="34" charset="0"/>
                <a:cs typeface="Arial" pitchFamily="34" charset="0"/>
              </a:rPr>
              <a:t>MPI_Wait</a:t>
            </a:r>
            <a:r>
              <a:rPr lang="en-US" sz="1600" b="1" dirty="0" smtClean="0">
                <a:latin typeface="Arial" pitchFamily="34" charset="0"/>
                <a:cs typeface="Arial" pitchFamily="34" charset="0"/>
              </a:rPr>
              <a:t> and spend %g seconds </a:t>
            </a:r>
            <a:r>
              <a:rPr lang="en-US" sz="1600" b="1" dirty="0" smtClean="0">
                <a:latin typeface="Arial" pitchFamily="34" charset="0"/>
                <a:cs typeface="Arial" pitchFamily="34" charset="0"/>
              </a:rPr>
              <a:t>waiting</a:t>
            </a:r>
            <a:r>
              <a:rPr lang="ru-RU" sz="1600" b="1" dirty="0" smtClean="0">
                <a:latin typeface="Arial" pitchFamily="34" charset="0"/>
                <a:cs typeface="Arial" pitchFamily="34" charset="0"/>
              </a:rPr>
              <a:t>\</a:t>
            </a:r>
            <a:r>
              <a:rPr lang="en-US" sz="1600" b="1" dirty="0" smtClean="0">
                <a:latin typeface="Arial" pitchFamily="34" charset="0"/>
                <a:cs typeface="Arial" pitchFamily="34" charset="0"/>
              </a:rPr>
              <a:t>n",</a:t>
            </a:r>
            <a:r>
              <a:rPr lang="ru-RU" sz="1600" b="1" dirty="0" smtClean="0">
                <a:latin typeface="Arial" pitchFamily="34" charset="0"/>
                <a:cs typeface="Arial" pitchFamily="34" charset="0"/>
              </a:rPr>
              <a:t>  </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wait_date</a:t>
            </a:r>
            <a:r>
              <a:rPr lang="en-US" sz="1600" b="1" dirty="0" smtClean="0">
                <a:latin typeface="Arial" pitchFamily="34" charset="0"/>
                <a:cs typeface="Arial" pitchFamily="34" charset="0"/>
              </a:rPr>
              <a:t> </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post_date</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complete_date</a:t>
            </a:r>
            <a:r>
              <a:rPr lang="en-US" sz="1600" b="1" dirty="0" smtClean="0">
                <a:latin typeface="Arial" pitchFamily="34" charset="0"/>
                <a:cs typeface="Arial" pitchFamily="34" charset="0"/>
              </a:rPr>
              <a:t> - </a:t>
            </a:r>
            <a:r>
              <a:rPr lang="en-US" sz="1600" b="1" dirty="0" err="1" smtClean="0">
                <a:latin typeface="Arial" pitchFamily="34" charset="0"/>
                <a:cs typeface="Arial" pitchFamily="34" charset="0"/>
              </a:rPr>
              <a:t>wait_date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MPI_Finalize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return 0;</a:t>
            </a:r>
          </a:p>
          <a:p>
            <a:pPr>
              <a:buNone/>
            </a:pPr>
            <a:r>
              <a:rPr lang="en-US" sz="1600" b="1" dirty="0" smtClean="0">
                <a:latin typeface="Arial" pitchFamily="34" charset="0"/>
                <a:cs typeface="Arial" pitchFamily="34" charset="0"/>
              </a:rPr>
              <a: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274638"/>
            <a:ext cx="8229600" cy="1143000"/>
          </a:xfrm>
        </p:spPr>
        <p:txBody>
          <a:bodyPr>
            <a:noAutofit/>
          </a:bodyPr>
          <a:lstStyle/>
          <a:p>
            <a:pPr eaLnBrk="1" hangingPunct="1">
              <a:defRPr/>
            </a:pPr>
            <a:r>
              <a:rPr lang="ru-RU" sz="3600" dirty="0" smtClean="0"/>
              <a:t>Обработка ошибок в </a:t>
            </a:r>
            <a:r>
              <a:rPr lang="en-US" sz="3600" dirty="0" smtClean="0"/>
              <a:t>MPI-</a:t>
            </a:r>
            <a:r>
              <a:rPr lang="ru-RU" sz="3600" dirty="0" smtClean="0"/>
              <a:t>программах</a:t>
            </a:r>
            <a:endParaRPr lang="ru-RU" sz="3600" dirty="0"/>
          </a:p>
        </p:txBody>
      </p:sp>
      <p:sp>
        <p:nvSpPr>
          <p:cNvPr id="5" name="Content Placeholder 4"/>
          <p:cNvSpPr>
            <a:spLocks noGrp="1"/>
          </p:cNvSpPr>
          <p:nvPr>
            <p:ph idx="1"/>
          </p:nvPr>
        </p:nvSpPr>
        <p:spPr>
          <a:xfrm>
            <a:off x="457200" y="1135285"/>
            <a:ext cx="8229600" cy="4525963"/>
          </a:xfrm>
        </p:spPr>
        <p:txBody>
          <a:bodyPr>
            <a:noAutofit/>
          </a:bodyPr>
          <a:lstStyle/>
          <a:p>
            <a:pPr>
              <a:buNone/>
            </a:pPr>
            <a:r>
              <a:rPr lang="ru-RU" sz="1600" b="1" dirty="0" smtClean="0">
                <a:latin typeface="Arial" pitchFamily="34" charset="0"/>
                <a:cs typeface="Arial" pitchFamily="34" charset="0"/>
              </a:rPr>
              <a:t>    </a:t>
            </a:r>
            <a:r>
              <a:rPr lang="en-US" sz="1600" b="1" dirty="0" smtClean="0">
                <a:latin typeface="Arial" pitchFamily="34" charset="0"/>
                <a:cs typeface="Arial" pitchFamily="34" charset="0"/>
              </a:rPr>
              <a:t>/**** </a:t>
            </a:r>
            <a:r>
              <a:rPr lang="en-US" sz="1600" b="1" dirty="0" smtClean="0">
                <a:latin typeface="Arial" pitchFamily="34" charset="0"/>
                <a:cs typeface="Arial" pitchFamily="34" charset="0"/>
              </a:rPr>
              <a:t>Done with initialization, main loop now ************************/</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printf</a:t>
            </a:r>
            <a:r>
              <a:rPr lang="en-US" sz="1600" b="1" dirty="0" smtClean="0">
                <a:latin typeface="Arial" pitchFamily="34" charset="0"/>
                <a:cs typeface="Arial" pitchFamily="34" charset="0"/>
              </a:rPr>
              <a:t>("Entering test; computing silently for %d </a:t>
            </a:r>
            <a:r>
              <a:rPr lang="en-US" sz="1600" b="1" dirty="0" smtClean="0">
                <a:latin typeface="Arial" pitchFamily="34" charset="0"/>
                <a:cs typeface="Arial" pitchFamily="34" charset="0"/>
              </a:rPr>
              <a:t>seconds\n</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how_long</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for(</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i</a:t>
            </a:r>
            <a:r>
              <a:rPr lang="en-US" sz="1600" b="1" dirty="0" smtClean="0">
                <a:latin typeface="Arial" pitchFamily="34" charset="0"/>
                <a:cs typeface="Arial" pitchFamily="34" charset="0"/>
              </a:rPr>
              <a:t> = 0; </a:t>
            </a:r>
            <a:r>
              <a:rPr lang="en-US" sz="1600" b="1" dirty="0" err="1" smtClean="0">
                <a:latin typeface="Arial" pitchFamily="34" charset="0"/>
                <a:cs typeface="Arial" pitchFamily="34" charset="0"/>
              </a:rPr>
              <a:t>i</a:t>
            </a:r>
            <a:r>
              <a:rPr lang="en-US" sz="1600" b="1" dirty="0" smtClean="0">
                <a:latin typeface="Arial" pitchFamily="34" charset="0"/>
                <a:cs typeface="Arial" pitchFamily="34" charset="0"/>
              </a:rPr>
              <a:t> &lt; iterations; </a:t>
            </a:r>
            <a:r>
              <a:rPr lang="en-US" sz="1600" b="1" dirty="0" err="1" smtClean="0">
                <a:latin typeface="Arial" pitchFamily="34" charset="0"/>
                <a:cs typeface="Arial" pitchFamily="34" charset="0"/>
              </a:rPr>
              <a:t>i</a:t>
            </a:r>
            <a:r>
              <a:rPr lang="en-US" sz="1600" b="1" dirty="0" smtClean="0">
                <a:latin typeface="Arial" pitchFamily="34" charset="0"/>
                <a:cs typeface="Arial" pitchFamily="34" charset="0"/>
              </a:rPr>
              <a:t>++) {</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MPI_Barrier</a:t>
            </a:r>
            <a:r>
              <a:rPr lang="en-US" sz="1600" b="1" dirty="0" smtClean="0">
                <a:latin typeface="Arial" pitchFamily="34" charset="0"/>
                <a:cs typeface="Arial" pitchFamily="34" charset="0"/>
              </a:rPr>
              <a:t>(MPI_COMM_WORLD);</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post_date</a:t>
            </a:r>
            <a:r>
              <a:rPr lang="en-US" sz="1600" b="1" dirty="0" smtClean="0">
                <a:latin typeface="Arial" pitchFamily="34" charset="0"/>
                <a:cs typeface="Arial" pitchFamily="34" charset="0"/>
              </a:rPr>
              <a:t> = </a:t>
            </a:r>
            <a:r>
              <a:rPr lang="en-US" sz="1600" b="1" dirty="0" err="1" smtClean="0">
                <a:latin typeface="Arial" pitchFamily="34" charset="0"/>
                <a:cs typeface="Arial" pitchFamily="34" charset="0"/>
              </a:rPr>
              <a:t>MPI_Wtime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MPI_Irecv</a:t>
            </a:r>
            <a:r>
              <a:rPr lang="en-US" sz="1600" b="1" dirty="0" smtClean="0">
                <a:latin typeface="Arial" pitchFamily="34" charset="0"/>
                <a:cs typeface="Arial" pitchFamily="34" charset="0"/>
              </a:rPr>
              <a:t>(</a:t>
            </a:r>
            <a:r>
              <a:rPr lang="en-US" sz="1600" b="1" dirty="0" err="1" smtClean="0">
                <a:latin typeface="Arial" pitchFamily="34" charset="0"/>
                <a:cs typeface="Arial" pitchFamily="34" charset="0"/>
              </a:rPr>
              <a:t>recv_buff</a:t>
            </a:r>
            <a:r>
              <a:rPr lang="en-US" sz="1600" b="1" dirty="0" smtClean="0">
                <a:latin typeface="Arial" pitchFamily="34" charset="0"/>
                <a:cs typeface="Arial" pitchFamily="34" charset="0"/>
              </a:rPr>
              <a:t>, 512, MPI_INT, left, tag, MPI_COMM_WORLD, &amp;</a:t>
            </a:r>
            <a:r>
              <a:rPr lang="en-US" sz="1600" b="1" dirty="0" err="1" smtClean="0">
                <a:latin typeface="Arial" pitchFamily="34" charset="0"/>
                <a:cs typeface="Arial" pitchFamily="34" charset="0"/>
              </a:rPr>
              <a:t>req</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MPI_Send</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send_buff</a:t>
            </a:r>
            <a:r>
              <a:rPr lang="en-US" sz="1600" b="1" dirty="0" smtClean="0">
                <a:latin typeface="Arial" pitchFamily="34" charset="0"/>
                <a:cs typeface="Arial" pitchFamily="34" charset="0"/>
              </a:rPr>
              <a:t>, 512, MPI_INT, right, tag, MPI_COMM_WORLD);</a:t>
            </a:r>
          </a:p>
          <a:p>
            <a:pPr>
              <a:buNone/>
            </a:pPr>
            <a:r>
              <a:rPr lang="en-US" sz="1600" b="1" dirty="0" smtClean="0">
                <a:latin typeface="Arial" pitchFamily="34" charset="0"/>
                <a:cs typeface="Arial" pitchFamily="34" charset="0"/>
              </a:rPr>
              <a:t>      compute(</a:t>
            </a:r>
            <a:r>
              <a:rPr lang="en-US" sz="1600" b="1" dirty="0" err="1" smtClean="0">
                <a:latin typeface="Arial" pitchFamily="34" charset="0"/>
                <a:cs typeface="Arial" pitchFamily="34" charset="0"/>
              </a:rPr>
              <a:t>how_long</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wait_date</a:t>
            </a:r>
            <a:r>
              <a:rPr lang="en-US" sz="1600" b="1" dirty="0" smtClean="0">
                <a:latin typeface="Arial" pitchFamily="34" charset="0"/>
                <a:cs typeface="Arial" pitchFamily="34" charset="0"/>
              </a:rPr>
              <a:t> = </a:t>
            </a:r>
            <a:r>
              <a:rPr lang="en-US" sz="1600" b="1" dirty="0" err="1" smtClean="0">
                <a:latin typeface="Arial" pitchFamily="34" charset="0"/>
                <a:cs typeface="Arial" pitchFamily="34" charset="0"/>
              </a:rPr>
              <a:t>MPI_Wtime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MPI_Wait</a:t>
            </a:r>
            <a:r>
              <a:rPr lang="en-US" sz="1600" b="1" dirty="0" smtClean="0">
                <a:latin typeface="Arial" pitchFamily="34" charset="0"/>
                <a:cs typeface="Arial" pitchFamily="34" charset="0"/>
              </a:rPr>
              <a:t>(&amp;</a:t>
            </a:r>
            <a:r>
              <a:rPr lang="en-US" sz="1600" b="1" dirty="0" err="1" smtClean="0">
                <a:latin typeface="Arial" pitchFamily="34" charset="0"/>
                <a:cs typeface="Arial" pitchFamily="34" charset="0"/>
              </a:rPr>
              <a:t>req</a:t>
            </a:r>
            <a:r>
              <a:rPr lang="en-US" sz="1600" b="1" dirty="0" smtClean="0">
                <a:latin typeface="Arial" pitchFamily="34" charset="0"/>
                <a:cs typeface="Arial" pitchFamily="34" charset="0"/>
              </a:rPr>
              <a:t>, MPI_STATUS_IGNORE);</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complete_date</a:t>
            </a:r>
            <a:r>
              <a:rPr lang="en-US" sz="1600" b="1" dirty="0" smtClean="0">
                <a:latin typeface="Arial" pitchFamily="34" charset="0"/>
                <a:cs typeface="Arial" pitchFamily="34" charset="0"/>
              </a:rPr>
              <a:t> = </a:t>
            </a:r>
            <a:r>
              <a:rPr lang="en-US" sz="1600" b="1" dirty="0" err="1" smtClean="0">
                <a:latin typeface="Arial" pitchFamily="34" charset="0"/>
                <a:cs typeface="Arial" pitchFamily="34" charset="0"/>
              </a:rPr>
              <a:t>MPI_Wtime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printf</a:t>
            </a:r>
            <a:r>
              <a:rPr lang="en-US" sz="1600" b="1" dirty="0" smtClean="0">
                <a:latin typeface="Arial" pitchFamily="34" charset="0"/>
                <a:cs typeface="Arial" pitchFamily="34" charset="0"/>
              </a:rPr>
              <a:t>("Worked %g </a:t>
            </a:r>
            <a:r>
              <a:rPr lang="en-US" sz="1600" b="1" dirty="0" smtClean="0">
                <a:latin typeface="Arial" pitchFamily="34" charset="0"/>
                <a:cs typeface="Arial" pitchFamily="34" charset="0"/>
              </a:rPr>
              <a:t>seconds </a:t>
            </a:r>
            <a:r>
              <a:rPr lang="en-US" sz="1600" b="1" dirty="0" smtClean="0">
                <a:latin typeface="Arial" pitchFamily="34" charset="0"/>
                <a:cs typeface="Arial" pitchFamily="34" charset="0"/>
              </a:rPr>
              <a:t>before entering </a:t>
            </a:r>
            <a:r>
              <a:rPr lang="en-US" sz="1600" b="1" dirty="0" err="1" smtClean="0">
                <a:latin typeface="Arial" pitchFamily="34" charset="0"/>
                <a:cs typeface="Arial" pitchFamily="34" charset="0"/>
              </a:rPr>
              <a:t>MPI_Wait</a:t>
            </a:r>
            <a:r>
              <a:rPr lang="en-US" sz="1600" b="1" dirty="0" smtClean="0">
                <a:latin typeface="Arial" pitchFamily="34" charset="0"/>
                <a:cs typeface="Arial" pitchFamily="34" charset="0"/>
              </a:rPr>
              <a:t> and spend %g seconds </a:t>
            </a:r>
            <a:r>
              <a:rPr lang="en-US" sz="1600" b="1" dirty="0" smtClean="0">
                <a:latin typeface="Arial" pitchFamily="34" charset="0"/>
                <a:cs typeface="Arial" pitchFamily="34" charset="0"/>
              </a:rPr>
              <a:t>waiting</a:t>
            </a:r>
            <a:r>
              <a:rPr lang="ru-RU" sz="1600" b="1" dirty="0" smtClean="0">
                <a:latin typeface="Arial" pitchFamily="34" charset="0"/>
                <a:cs typeface="Arial" pitchFamily="34" charset="0"/>
              </a:rPr>
              <a:t>\</a:t>
            </a:r>
            <a:r>
              <a:rPr lang="en-US" sz="1600" b="1" dirty="0" smtClean="0">
                <a:latin typeface="Arial" pitchFamily="34" charset="0"/>
                <a:cs typeface="Arial" pitchFamily="34" charset="0"/>
              </a:rPr>
              <a:t>n",</a:t>
            </a:r>
            <a:r>
              <a:rPr lang="ru-RU" sz="1600" b="1" dirty="0" smtClean="0">
                <a:latin typeface="Arial" pitchFamily="34" charset="0"/>
                <a:cs typeface="Arial" pitchFamily="34" charset="0"/>
              </a:rPr>
              <a:t>  </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wait_date</a:t>
            </a:r>
            <a:r>
              <a:rPr lang="en-US" sz="1600" b="1" dirty="0" smtClean="0">
                <a:latin typeface="Arial" pitchFamily="34" charset="0"/>
                <a:cs typeface="Arial" pitchFamily="34" charset="0"/>
              </a:rPr>
              <a:t> </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post_date</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complete_date</a:t>
            </a:r>
            <a:r>
              <a:rPr lang="en-US" sz="1600" b="1" dirty="0" smtClean="0">
                <a:latin typeface="Arial" pitchFamily="34" charset="0"/>
                <a:cs typeface="Arial" pitchFamily="34" charset="0"/>
              </a:rPr>
              <a:t> - </a:t>
            </a:r>
            <a:r>
              <a:rPr lang="en-US" sz="1600" b="1" dirty="0" err="1" smtClean="0">
                <a:latin typeface="Arial" pitchFamily="34" charset="0"/>
                <a:cs typeface="Arial" pitchFamily="34" charset="0"/>
              </a:rPr>
              <a:t>wait_date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MPI_Finalize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return 0;</a:t>
            </a:r>
          </a:p>
          <a:p>
            <a:pPr>
              <a:buNone/>
            </a:pPr>
            <a:r>
              <a:rPr lang="en-US" sz="1600" b="1" dirty="0" smtClean="0">
                <a:latin typeface="Arial" pitchFamily="34" charset="0"/>
                <a:cs typeface="Arial" pitchFamily="34" charset="0"/>
              </a:rPr>
              <a:t>}</a:t>
            </a:r>
            <a:endParaRPr lang="en-US" sz="1600" b="1" dirty="0" smtClean="0">
              <a:latin typeface="Arial" pitchFamily="34" charset="0"/>
              <a:cs typeface="Arial" pitchFamily="34" charset="0"/>
            </a:endParaRPr>
          </a:p>
        </p:txBody>
      </p:sp>
      <p:sp>
        <p:nvSpPr>
          <p:cNvPr id="3073" name="Rectangle 1"/>
          <p:cNvSpPr>
            <a:spLocks noChangeArrowheads="1"/>
          </p:cNvSpPr>
          <p:nvPr/>
        </p:nvSpPr>
        <p:spPr bwMode="auto">
          <a:xfrm>
            <a:off x="2411760" y="5083788"/>
            <a:ext cx="6624736"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Arial" pitchFamily="34" charset="0"/>
                <a:cs typeface="Arial" pitchFamily="34" charset="0"/>
              </a:rPr>
              <a:t>mpirun -mca mpi_ft_detector_timeout 1 -np 10 test </a:t>
            </a:r>
            <a:endParaRPr kumimoji="0" lang="en-US" sz="14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Arial" pitchFamily="34" charset="0"/>
                <a:cs typeface="Arial" pitchFamily="34" charset="0"/>
              </a:rPr>
              <a:t>Entering test; computing silently for 5 seconds ... </a:t>
            </a:r>
            <a:endParaRPr kumimoji="0" lang="en-US" sz="14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Arial" pitchFamily="34" charset="0"/>
                <a:cs typeface="Arial" pitchFamily="34" charset="0"/>
              </a:rPr>
              <a:t>[saturn:62859] *** An error occurred in MPI_Send *** reported by process </a:t>
            </a:r>
            <a:r>
              <a:rPr kumimoji="0" lang="en-US" sz="1400" b="1" i="0" u="none" strike="noStrike" cap="none" normalizeH="0" baseline="0" dirty="0" smtClean="0">
                <a:ln>
                  <a:noFill/>
                </a:ln>
                <a:solidFill>
                  <a:srgbClr val="FF0000"/>
                </a:solidFill>
                <a:effectLst/>
                <a:latin typeface="Arial" pitchFamily="34" charset="0"/>
                <a:cs typeface="Arial" pitchFamily="34" charset="0"/>
              </a:rPr>
              <a:t> 1</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Arial" pitchFamily="34" charset="0"/>
                <a:cs typeface="Arial" pitchFamily="34" charset="0"/>
              </a:rPr>
              <a:t>[saturn:62859] *** on communicator MPI_COMM_WORLD </a:t>
            </a:r>
            <a:endParaRPr kumimoji="0" lang="en-US" sz="14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Arial" pitchFamily="34" charset="0"/>
                <a:cs typeface="Arial" pitchFamily="34" charset="0"/>
              </a:rPr>
              <a:t>[saturn:62859] *** MPI_ERR_PROC_FAILED: Process Failure </a:t>
            </a:r>
            <a:endParaRPr kumimoji="0" lang="en-US" sz="14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Arial" pitchFamily="34" charset="0"/>
                <a:cs typeface="Arial" pitchFamily="34" charset="0"/>
              </a:rPr>
              <a:t>[saturn:62859] *** MPI_ERRORS_ARE_FATAL (processes in this communicator will now abort, and potentially your MPI job)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Возвратное восстановление</a:t>
            </a:r>
            <a:endParaRPr lang="ru-RU" dirty="0"/>
          </a:p>
        </p:txBody>
      </p:sp>
      <p:sp>
        <p:nvSpPr>
          <p:cNvPr id="3" name="Content Placeholder 2"/>
          <p:cNvSpPr>
            <a:spLocks noGrp="1"/>
          </p:cNvSpPr>
          <p:nvPr>
            <p:ph idx="1"/>
          </p:nvPr>
        </p:nvSpPr>
        <p:spPr/>
        <p:txBody>
          <a:bodyPr>
            <a:noAutofit/>
          </a:bodyPr>
          <a:lstStyle/>
          <a:p>
            <a:pPr>
              <a:buNone/>
            </a:pPr>
            <a:r>
              <a:rPr lang="ru-RU" sz="2000" dirty="0" smtClean="0"/>
              <a:t>При возвратном восстановлении  возникают следующие проблемы.</a:t>
            </a:r>
          </a:p>
          <a:p>
            <a:r>
              <a:rPr lang="ru-RU" sz="2000" dirty="0" smtClean="0"/>
              <a:t>Потери производительности, вызванные запоминанием состояний, восстановлением запомненного состояния и повторением ранее выполненной работы, могут быть слишком высоки.</a:t>
            </a:r>
          </a:p>
          <a:p>
            <a:r>
              <a:rPr lang="ru-RU" sz="2000" dirty="0" smtClean="0"/>
              <a:t>Нет гарантии, что сбой снова не повторится после восстановления.</a:t>
            </a:r>
          </a:p>
          <a:p>
            <a:r>
              <a:rPr lang="ru-RU" sz="2000" dirty="0" smtClean="0"/>
              <a:t>Для некоторых компонентов системы восстановление в предшествующее состояние может быть невозможно (торговый автомат).</a:t>
            </a:r>
          </a:p>
          <a:p>
            <a:pPr>
              <a:buNone/>
            </a:pPr>
            <a:r>
              <a:rPr lang="ru-RU" sz="2000" dirty="0" smtClean="0"/>
              <a:t>	Для восстановления состояния в традиционных ЭВМ применяются два метода (и их комбинация), основанные на промежуточной фиксации состояния либо ведении журнала выполняемых операций. Они различаются объемом запоминаемой информацией и временем, требуемым для восстановления.</a:t>
            </a:r>
          </a:p>
          <a:p>
            <a:pPr>
              <a:buNone/>
            </a:pPr>
            <a:endParaRPr lang="ru-RU"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Сообщения сироты и эффект домино</a:t>
            </a:r>
            <a:endParaRPr lang="ru-RU"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25" name="Picture 1"/>
          <p:cNvPicPr>
            <a:picLocks noChangeAspect="1" noChangeArrowheads="1"/>
          </p:cNvPicPr>
          <p:nvPr/>
        </p:nvPicPr>
        <p:blipFill>
          <a:blip r:embed="rId2" cstate="print"/>
          <a:srcRect/>
          <a:stretch>
            <a:fillRect/>
          </a:stretch>
        </p:blipFill>
        <p:spPr bwMode="auto">
          <a:xfrm>
            <a:off x="683569" y="1628800"/>
            <a:ext cx="7737290" cy="439803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Потеря сообщений</a:t>
            </a:r>
            <a:endParaRPr lang="ru-RU"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0482" name="Picture 2"/>
          <p:cNvPicPr>
            <a:picLocks noChangeAspect="1" noChangeArrowheads="1"/>
          </p:cNvPicPr>
          <p:nvPr/>
        </p:nvPicPr>
        <p:blipFill>
          <a:blip r:embed="rId2" cstate="print"/>
          <a:srcRect/>
          <a:stretch>
            <a:fillRect/>
          </a:stretch>
        </p:blipFill>
        <p:spPr bwMode="auto">
          <a:xfrm>
            <a:off x="35496" y="1728192"/>
            <a:ext cx="9090837" cy="4221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rmAutofit fontScale="90000"/>
          </a:bodyPr>
          <a:lstStyle/>
          <a:p>
            <a:r>
              <a:rPr lang="ru-RU" dirty="0" smtClean="0"/>
              <a:t>Проблема бесконечного восстановления</a:t>
            </a:r>
            <a:endParaRPr lang="ru-RU"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1506" name="Picture 2"/>
          <p:cNvPicPr>
            <a:picLocks noChangeAspect="1" noChangeArrowheads="1"/>
          </p:cNvPicPr>
          <p:nvPr/>
        </p:nvPicPr>
        <p:blipFill>
          <a:blip r:embed="rId2" cstate="print"/>
          <a:srcRect/>
          <a:stretch>
            <a:fillRect/>
          </a:stretch>
        </p:blipFill>
        <p:spPr bwMode="auto">
          <a:xfrm>
            <a:off x="179512" y="1751435"/>
            <a:ext cx="8820472" cy="34777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601</TotalTime>
  <Words>4623</Words>
  <Application>Microsoft Office PowerPoint</Application>
  <PresentationFormat>On-screen Show (4:3)</PresentationFormat>
  <Paragraphs>544</Paragraphs>
  <Slides>59</Slides>
  <Notes>0</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Надежность в распределенных системах</vt:lpstr>
      <vt:lpstr>Отказы в распределенных системах</vt:lpstr>
      <vt:lpstr>Отказы в распределенных системах</vt:lpstr>
      <vt:lpstr>Отказы в распределенных системах</vt:lpstr>
      <vt:lpstr>Восстановление после отказа</vt:lpstr>
      <vt:lpstr>Возвратное восстановление</vt:lpstr>
      <vt:lpstr>Сообщения сироты и эффект домино</vt:lpstr>
      <vt:lpstr>Потеря сообщений</vt:lpstr>
      <vt:lpstr>Проблема бесконечного восстановления</vt:lpstr>
      <vt:lpstr>Проблема бесконечного восстановления</vt:lpstr>
      <vt:lpstr>Консистентное множество контрольных точек</vt:lpstr>
      <vt:lpstr>Простой метод фиксации консистентного множества контрольных точек</vt:lpstr>
      <vt:lpstr>Синхронная фиксация контрольных точек и восстановление</vt:lpstr>
      <vt:lpstr>Синхронная фиксация контрольных точек и восстановление</vt:lpstr>
      <vt:lpstr>Синхронная фиксация контрольных точек и восстановление</vt:lpstr>
      <vt:lpstr>Синхронная фиксация контрольных точек и восстановление</vt:lpstr>
      <vt:lpstr>Асинхронная фиксация контрольных точек и восстановление</vt:lpstr>
      <vt:lpstr>Асинхронная фиксация контрольных точек и восстановление</vt:lpstr>
      <vt:lpstr>Отказоустойчивость</vt:lpstr>
      <vt:lpstr>Протоколы принятия коллективного решения</vt:lpstr>
      <vt:lpstr>Отказоустойчивость</vt:lpstr>
      <vt:lpstr>Алгоритмы голосования</vt:lpstr>
      <vt:lpstr>Алгоритмы голосования</vt:lpstr>
      <vt:lpstr>Протоколы принятия единого решения</vt:lpstr>
      <vt:lpstr>Протоколы принятия единого решения</vt:lpstr>
      <vt:lpstr>Задача «Византийских генералов»</vt:lpstr>
      <vt:lpstr>Задача «Византийских генералов»</vt:lpstr>
      <vt:lpstr>Задача «Византийских генералов»</vt:lpstr>
      <vt:lpstr>Задача «Византийских генералов»</vt:lpstr>
      <vt:lpstr>Алгоритм надежных неделимых широковещательных рассылок сообщений</vt:lpstr>
      <vt:lpstr>Алгоритм надежных неделимых широковещательных рассылок сообщений</vt:lpstr>
      <vt:lpstr>Алгоритм надежных неделимых широковещательных рассылок сообщений</vt:lpstr>
      <vt:lpstr>Алгоритм надежных неделимых широковещательных рассылок сообщений</vt:lpstr>
      <vt:lpstr>Суперкомпьютеры петафлопсной производительности</vt:lpstr>
      <vt:lpstr>Суперкомпьютеры петафлопсной производительности</vt:lpstr>
      <vt:lpstr>Суперкомпьютеры экзафлопсной производительности</vt:lpstr>
      <vt:lpstr>Контрольные точки</vt:lpstr>
      <vt:lpstr>Slide 38</vt:lpstr>
      <vt:lpstr>Обработка ошибок в OpenMP-программах</vt:lpstr>
      <vt:lpstr>Обработка ошибок в OpenMP-программах</vt:lpstr>
      <vt:lpstr>Поиск в дереве</vt:lpstr>
      <vt:lpstr>Поиск в дереве</vt:lpstr>
      <vt:lpstr>Поиск в дереве</vt:lpstr>
      <vt:lpstr>Slide 44</vt:lpstr>
      <vt:lpstr>Cбой во время работы MPI-программы</vt:lpstr>
      <vt:lpstr>Cбой во время работы MPI-программы</vt:lpstr>
      <vt:lpstr>Cбой во время работы MPI-программы</vt:lpstr>
      <vt:lpstr>User Level Failure Mitigation (ULFM)</vt:lpstr>
      <vt:lpstr>Cбой во время работы MPI-программы</vt:lpstr>
      <vt:lpstr>Cбой во время работы MPI-программы</vt:lpstr>
      <vt:lpstr>Cбой во время работы MPI-программы</vt:lpstr>
      <vt:lpstr>Cбой во время работы MPI-программы</vt:lpstr>
      <vt:lpstr>Slide 53</vt:lpstr>
      <vt:lpstr>Cбой во время работы MPI-программы</vt:lpstr>
      <vt:lpstr>Cбой во время работы MPI-программы</vt:lpstr>
      <vt:lpstr>Cбой во время работы MPI-программы</vt:lpstr>
      <vt:lpstr>Обработка ошибок в MPI-программах</vt:lpstr>
      <vt:lpstr>Обработка ошибок в MPI-программах</vt:lpstr>
      <vt:lpstr>Обработка ошибок в MPI-программах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Распределенные файловые системы</dc:title>
  <dc:creator>Vladimir Bakhtin</dc:creator>
  <cp:lastModifiedBy>Vladimir Bakhtin</cp:lastModifiedBy>
  <cp:revision>69</cp:revision>
  <dcterms:created xsi:type="dcterms:W3CDTF">2017-10-27T04:16:43Z</dcterms:created>
  <dcterms:modified xsi:type="dcterms:W3CDTF">2021-11-28T21:52:47Z</dcterms:modified>
</cp:coreProperties>
</file>