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2C5C8-DE4D-45FD-B270-496D86400F08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A7592-6436-45D9-8798-E62B227A21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Распределенные файловые системы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 файлового сервера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Для любой файловой системы первый фундаментальный вопрос - </a:t>
            </a:r>
            <a:r>
              <a:rPr lang="ru-RU" sz="2400" i="1" dirty="0"/>
              <a:t>что такое файл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Во </a:t>
            </a:r>
            <a:r>
              <a:rPr lang="ru-RU" sz="2400" dirty="0"/>
              <a:t>многих системах, таких как UNIX и MS-DOS, файл - не интерпретируемая </a:t>
            </a:r>
            <a:r>
              <a:rPr lang="ru-RU" sz="2400" dirty="0" smtClean="0"/>
              <a:t>последовательность байтов.</a:t>
            </a:r>
          </a:p>
          <a:p>
            <a:r>
              <a:rPr lang="ru-RU" sz="2400" dirty="0" smtClean="0"/>
              <a:t>На </a:t>
            </a:r>
            <a:r>
              <a:rPr lang="ru-RU" sz="2400" dirty="0" smtClean="0"/>
              <a:t>некоторых </a:t>
            </a:r>
            <a:r>
              <a:rPr lang="ru-RU" sz="2400" dirty="0"/>
              <a:t>централизованных ЭВМ   (IBM/370)   файл   представляется   как последовательность записей, которую можно специфицировать ее номером или содержимым  некоторого  поля  (ключом</a:t>
            </a:r>
            <a:r>
              <a:rPr lang="ru-RU" sz="2400" dirty="0" smtClean="0"/>
              <a:t>).</a:t>
            </a:r>
          </a:p>
          <a:p>
            <a:r>
              <a:rPr lang="ru-RU" sz="2400" dirty="0" smtClean="0"/>
              <a:t>Так</a:t>
            </a:r>
            <a:r>
              <a:rPr lang="ru-RU" sz="2400" dirty="0"/>
              <a:t>, как большинство распределенных систем базируются на использовании среды </a:t>
            </a:r>
            <a:r>
              <a:rPr lang="ru-RU" sz="2400" dirty="0" smtClean="0"/>
              <a:t>UNIX, </a:t>
            </a:r>
            <a:r>
              <a:rPr lang="ru-RU" sz="2400" dirty="0"/>
              <a:t>то они используют первый вариант понятия файла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 файлового сервера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2000" dirty="0"/>
              <a:t>Файл может иметь </a:t>
            </a:r>
            <a:r>
              <a:rPr lang="ru-RU" sz="2000" i="1" dirty="0"/>
              <a:t>атрибуты </a:t>
            </a:r>
            <a:r>
              <a:rPr lang="ru-RU" sz="2000" dirty="0"/>
              <a:t>(информация о файле, не являющаяся его частью). </a:t>
            </a:r>
            <a:endParaRPr lang="ru-RU" sz="2000" dirty="0" smtClean="0"/>
          </a:p>
          <a:p>
            <a:pPr>
              <a:buNone/>
            </a:pPr>
            <a:r>
              <a:rPr lang="ru-RU" sz="1800" b="1" dirty="0" smtClean="0"/>
              <a:t>TYPE</a:t>
            </a:r>
            <a:r>
              <a:rPr lang="ru-RU" sz="1800" dirty="0" smtClean="0"/>
              <a:t>. Тип файла (обычный, каталог, символическая ссылка и т. д.)</a:t>
            </a:r>
          </a:p>
          <a:p>
            <a:pPr>
              <a:buNone/>
            </a:pPr>
            <a:r>
              <a:rPr lang="ru-RU" sz="1800" b="1" dirty="0" smtClean="0"/>
              <a:t>SIZE</a:t>
            </a:r>
            <a:r>
              <a:rPr lang="ru-RU" sz="1800" dirty="0" smtClean="0"/>
              <a:t>. Длина файла в байтах.</a:t>
            </a:r>
          </a:p>
          <a:p>
            <a:pPr>
              <a:buNone/>
            </a:pPr>
            <a:r>
              <a:rPr lang="ru-RU" sz="1800" b="1" dirty="0" smtClean="0"/>
              <a:t>CHANGE</a:t>
            </a:r>
            <a:r>
              <a:rPr lang="ru-RU" sz="1800" dirty="0" smtClean="0"/>
              <a:t>. Индикатор, который позволяет клиенту обнаружить, изменялся ли файл и/или когда он изменялся.</a:t>
            </a:r>
          </a:p>
          <a:p>
            <a:pPr>
              <a:buNone/>
            </a:pPr>
            <a:r>
              <a:rPr lang="ru-RU" sz="1800" b="1" dirty="0" smtClean="0"/>
              <a:t>FSID</a:t>
            </a:r>
            <a:r>
              <a:rPr lang="ru-RU" sz="1800" dirty="0" smtClean="0"/>
              <a:t>. Уникальный идентификатор файловой системы сервера, на котором хранится файл.</a:t>
            </a:r>
          </a:p>
          <a:p>
            <a:pPr>
              <a:buNone/>
            </a:pPr>
            <a:r>
              <a:rPr lang="ru-RU" sz="1800" b="1" dirty="0" smtClean="0"/>
              <a:t>АС</a:t>
            </a:r>
            <a:r>
              <a:rPr lang="en-US" sz="1800" b="1" dirty="0" smtClean="0"/>
              <a:t>L</a:t>
            </a:r>
            <a:r>
              <a:rPr lang="en-US" sz="1800" dirty="0" smtClean="0"/>
              <a:t>.</a:t>
            </a:r>
            <a:r>
              <a:rPr lang="ru-RU" sz="1800" dirty="0" smtClean="0"/>
              <a:t> Список контроля доступа, ассоциированный с файлом</a:t>
            </a:r>
          </a:p>
          <a:p>
            <a:pPr>
              <a:buNone/>
            </a:pPr>
            <a:r>
              <a:rPr lang="ru-RU" sz="1800" b="1" dirty="0" smtClean="0"/>
              <a:t>FILEHANDLE</a:t>
            </a:r>
            <a:r>
              <a:rPr lang="en-US" sz="1800" dirty="0"/>
              <a:t>.</a:t>
            </a:r>
            <a:r>
              <a:rPr lang="ru-RU" sz="1800" dirty="0" smtClean="0"/>
              <a:t> Дескриптор данного файла, установленный сервером</a:t>
            </a:r>
          </a:p>
          <a:p>
            <a:pPr>
              <a:buNone/>
            </a:pPr>
            <a:r>
              <a:rPr lang="ru-RU" sz="1800" b="1" dirty="0" smtClean="0"/>
              <a:t>FILEID</a:t>
            </a:r>
            <a:r>
              <a:rPr lang="en-US" sz="1800" dirty="0"/>
              <a:t>.</a:t>
            </a:r>
            <a:r>
              <a:rPr lang="ru-RU" sz="1800" dirty="0" smtClean="0"/>
              <a:t> Уникальный идентификатор файла в файловой системе</a:t>
            </a:r>
          </a:p>
          <a:p>
            <a:pPr>
              <a:buNone/>
            </a:pPr>
            <a:r>
              <a:rPr lang="ru-RU" sz="1800" b="1" dirty="0" smtClean="0"/>
              <a:t>FST_LOCATIONS</a:t>
            </a:r>
            <a:r>
              <a:rPr lang="en-US" sz="1800" dirty="0" smtClean="0"/>
              <a:t>.</a:t>
            </a:r>
            <a:r>
              <a:rPr lang="ru-RU" sz="1800" dirty="0" smtClean="0"/>
              <a:t> Место расположения файловой системы в сети</a:t>
            </a:r>
          </a:p>
          <a:p>
            <a:pPr>
              <a:buNone/>
            </a:pPr>
            <a:r>
              <a:rPr lang="ru-RU" sz="1800" b="1" dirty="0" smtClean="0"/>
              <a:t>OWNER</a:t>
            </a:r>
            <a:r>
              <a:rPr lang="en-US" sz="1800" dirty="0" smtClean="0"/>
              <a:t>.</a:t>
            </a:r>
            <a:r>
              <a:rPr lang="ru-RU" sz="1800" dirty="0" smtClean="0"/>
              <a:t> Имя владельца файла в виде символьной строки</a:t>
            </a:r>
          </a:p>
          <a:p>
            <a:pPr>
              <a:buNone/>
            </a:pPr>
            <a:r>
              <a:rPr lang="ru-RU" sz="1800" b="1" dirty="0" smtClean="0"/>
              <a:t>TIME ACCESS</a:t>
            </a:r>
            <a:r>
              <a:rPr lang="en-US" sz="1800" dirty="0" smtClean="0"/>
              <a:t>.</a:t>
            </a:r>
            <a:r>
              <a:rPr lang="ru-RU" sz="1800" dirty="0" smtClean="0"/>
              <a:t> Время последнего доступа к содержимому файла</a:t>
            </a:r>
          </a:p>
          <a:p>
            <a:pPr>
              <a:buNone/>
            </a:pPr>
            <a:r>
              <a:rPr lang="ru-RU" sz="1800" b="1" dirty="0" smtClean="0"/>
              <a:t>TIME_MODIFY</a:t>
            </a:r>
            <a:r>
              <a:rPr lang="en-US" sz="1800" dirty="0" smtClean="0"/>
              <a:t>.</a:t>
            </a:r>
            <a:r>
              <a:rPr lang="ru-RU" sz="1800" dirty="0" smtClean="0"/>
              <a:t> Время последнего изменения содержимого файла</a:t>
            </a:r>
          </a:p>
          <a:p>
            <a:pPr>
              <a:buNone/>
            </a:pPr>
            <a:r>
              <a:rPr lang="ru-RU" sz="1800" b="1" dirty="0" smtClean="0"/>
              <a:t>TIME_CREATE</a:t>
            </a:r>
            <a:r>
              <a:rPr lang="en-US" sz="1800" dirty="0" smtClean="0"/>
              <a:t>.</a:t>
            </a:r>
            <a:r>
              <a:rPr lang="ru-RU" sz="1800" dirty="0" smtClean="0"/>
              <a:t> Время создания файла</a:t>
            </a:r>
          </a:p>
          <a:p>
            <a:pPr>
              <a:buNone/>
            </a:pPr>
            <a:r>
              <a:rPr lang="ru-RU" sz="1800" b="1" dirty="0" smtClean="0"/>
              <a:t>Именованные атрибуты</a:t>
            </a:r>
            <a:r>
              <a:rPr lang="ru-RU" sz="1800" dirty="0" smtClean="0"/>
              <a:t>  хранятся в виде массива пар {атрибут, значение).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 файлового сервера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1800" dirty="0"/>
              <a:t>Важный аспект файловой модели - могут ли файлы </a:t>
            </a:r>
            <a:r>
              <a:rPr lang="ru-RU" sz="1800" i="1" dirty="0"/>
              <a:t>модифицироваться </a:t>
            </a:r>
            <a:r>
              <a:rPr lang="ru-RU" sz="1800" dirty="0"/>
              <a:t>после создания. Обычно могут, но есть системы с неизменяемыми файлами. Такие файлы  освобождают  разработчиков  от  многих  проблем при кэшировании и размножении.</a:t>
            </a:r>
          </a:p>
          <a:p>
            <a:r>
              <a:rPr lang="ru-RU" sz="1800" i="1" dirty="0"/>
              <a:t>Защита</a:t>
            </a:r>
            <a:r>
              <a:rPr lang="ru-RU" sz="1800" dirty="0"/>
              <a:t> обеспечивается  теми  же  механизмами,  что  и  в однопроцессорных ЭВМ - мандатами и списками прав доступа. Мандат - своего рода билет, выданный пользователю для каждого файла с указанием прав доступа. Список прав доступа задает для каждого файла список пользователей с их правами. 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	</a:t>
            </a:r>
            <a:r>
              <a:rPr lang="ru-RU" sz="1800" dirty="0" smtClean="0"/>
              <a:t>Простейшая </a:t>
            </a:r>
            <a:r>
              <a:rPr lang="ru-RU" sz="1800" dirty="0"/>
              <a:t>схема с правами доступа - UNIX схема, в которой различают три типа  доступа  (чтение,  запись, выполнение), и три типа пользователей (владелец, члены его группы, и прочие).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доступа в </a:t>
            </a:r>
            <a:r>
              <a:rPr lang="en-US" dirty="0" smtClean="0"/>
              <a:t>NFS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56989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read_data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чтение данных файла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write_data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изменение данных файла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append_data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добавление данных в файл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execute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выполнение файла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list_directory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получение содержимого каталога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add_file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добавление в каталог нового файла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add_subdirectory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создание вложенного каталога внутри каталога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удаление файла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delete_child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удаление файла или вложенного каталога из каталога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доступа в </a:t>
            </a:r>
            <a:r>
              <a:rPr lang="en-US" dirty="0" smtClean="0"/>
              <a:t>NFS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56989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read_acl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чтение списка ACL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write_acl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запись в список ACL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read_attributes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чтение других основных атрибутов файла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write_attributes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изменение других основных атрибутов файла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read_named_attrs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чтение именованных атрибутов файла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write_named_attrs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запись именованных атрибутов файла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write_owner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смену владельца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synchronize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на локальный доступ к файлу на сервере с синхронным чтением и записью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доступа в </a:t>
            </a:r>
            <a:r>
              <a:rPr lang="en-US" dirty="0" smtClean="0"/>
              <a:t>NFS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2030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</a:t>
                      </a:r>
                      <a:r>
                        <a:rPr lang="ru-RU" baseline="0" dirty="0" smtClean="0"/>
                        <a:t> пользователя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Owner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Владелец файла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Группа пользователей, ассоциированных с файлом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Everyone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Любой пользователь или процесс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Любой процесс, имеющий доступ к файлу через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интерактивный терминал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Любой процесс, имеющий доступ к файлу через сеть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Dialup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Любой процесс, имеющий доступ к файлу через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коммутируемое соединение с сервером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Batch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Любой процесс, имеющий доступ к файлу в составе пакетного задания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Anonymous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Всякий, кто получает доступ к файлу без аутентификации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Authenticated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Всякий аутентифицированный пользователь или процесс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Servi</a:t>
                      </a:r>
                      <a:r>
                        <a:rPr lang="ru-RU" dirty="0" smtClean="0"/>
                        <a:t>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Всякий служебный системный процесс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 файлового сервера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1800" dirty="0"/>
              <a:t>Файловый сервис может базироваться на одной из двух моделей - </a:t>
            </a:r>
            <a:r>
              <a:rPr lang="ru-RU" sz="1800" dirty="0" smtClean="0"/>
              <a:t>модели </a:t>
            </a:r>
            <a:r>
              <a:rPr lang="ru-RU" sz="1800" i="1" dirty="0" smtClean="0"/>
              <a:t>удаленного доступа</a:t>
            </a:r>
            <a:r>
              <a:rPr lang="ru-RU" sz="1800" dirty="0" smtClean="0"/>
              <a:t> и модели </a:t>
            </a:r>
            <a:r>
              <a:rPr lang="ru-RU" sz="1800" i="1" dirty="0" smtClean="0"/>
              <a:t>загрузки/разгрузки</a:t>
            </a:r>
            <a:r>
              <a:rPr lang="ru-RU" sz="1800" dirty="0" smtClean="0"/>
              <a:t>. </a:t>
            </a:r>
          </a:p>
          <a:p>
            <a:endParaRPr lang="ru-RU" sz="1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6290"/>
            <a:ext cx="9122867" cy="324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 сервера директорий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1800" dirty="0"/>
              <a:t>Обеспечивает операции создания и удаления директорий, именования и переименования файлов, перемещение файлов из одной директории в другую.</a:t>
            </a:r>
          </a:p>
          <a:p>
            <a:r>
              <a:rPr lang="ru-RU" sz="1800" dirty="0"/>
              <a:t>Определяет </a:t>
            </a:r>
            <a:r>
              <a:rPr lang="ru-RU" sz="1800" dirty="0" smtClean="0"/>
              <a:t>алфавит </a:t>
            </a:r>
            <a:r>
              <a:rPr lang="ru-RU" sz="1800" dirty="0"/>
              <a:t>и синтаксис имен. Для спецификации </a:t>
            </a:r>
            <a:r>
              <a:rPr lang="ru-RU" sz="1800" b="1" i="1" dirty="0"/>
              <a:t>типа</a:t>
            </a:r>
            <a:r>
              <a:rPr lang="ru-RU" sz="1800" dirty="0"/>
              <a:t> информации в файле используется часть имени (расширение) либо явный атрибут.</a:t>
            </a:r>
          </a:p>
          <a:p>
            <a:r>
              <a:rPr lang="ru-RU" sz="1800" dirty="0"/>
              <a:t>Все распределенные системы  позволяют  директориям  содержать поддиректории - такая файловая система называется </a:t>
            </a:r>
            <a:r>
              <a:rPr lang="ru-RU" sz="1800" b="1" i="1" dirty="0"/>
              <a:t>иерархической</a:t>
            </a:r>
            <a:r>
              <a:rPr lang="ru-RU" sz="1800" dirty="0"/>
              <a:t>. Некоторые системы позволяют создавать указатели или ссылки на произвольные директории, которые можно помещать в директорию. При этом можно строить не только деревья, но и произвольные графы. Разница между ними очень важна для распределенных систем, поскольку в случае графа удаление связи может  привести  к  появлению  недостижимых поддеревьев, обнаруживать которые в распределенных системах очень трудно.</a:t>
            </a:r>
          </a:p>
          <a:p>
            <a:r>
              <a:rPr lang="ru-RU" sz="1800" dirty="0"/>
              <a:t>Ключевое решение  при конструировании распределенной файловой системы - должны или не должны машины (или процессы) одинаково видеть иерархию директорий. Тесно связано с этим решением наличие единой корневой </a:t>
            </a:r>
            <a:r>
              <a:rPr lang="ru-RU" sz="1800" dirty="0" smtClean="0"/>
              <a:t>директории.</a:t>
            </a:r>
            <a:endParaRPr lang="ru-RU" sz="1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 к именованию файлов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/>
              <a:t>Машина + путь  (/server/d1/f1);</a:t>
            </a:r>
          </a:p>
          <a:p>
            <a:pPr lvl="0"/>
            <a:r>
              <a:rPr lang="ru-RU" sz="2400" dirty="0" smtClean="0"/>
              <a:t>Монтирование удаленных файловых систем в локальную иерархию файлов;</a:t>
            </a:r>
          </a:p>
          <a:p>
            <a:pPr lvl="0"/>
            <a:r>
              <a:rPr lang="ru-RU" sz="2400" dirty="0" smtClean="0"/>
              <a:t>Единственное пространство имен, которое выглядит одинаково на всех машинах.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Монтирование части удаленной файловой системы в </a:t>
            </a:r>
            <a:r>
              <a:rPr lang="en-US" dirty="0" smtClean="0"/>
              <a:t>NFS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83556"/>
            <a:ext cx="8229600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Распределенные файловые системы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Традиционная централизованная файловая система позволяет множеству пользователей, работающих на одной системе, разделять доступ к файлам, хранящихся локально на этой машине. </a:t>
            </a:r>
            <a:endParaRPr lang="en-US" dirty="0" smtClean="0"/>
          </a:p>
          <a:p>
            <a:r>
              <a:rPr lang="ru-RU" dirty="0" smtClean="0"/>
              <a:t>Распределенная файловая система расширяет эти возможности, позволяя разделять доступ к файлам пользователям на разных машинах, объединенных между собой с помощью сети. </a:t>
            </a:r>
            <a:endParaRPr lang="en-US" dirty="0" smtClean="0"/>
          </a:p>
          <a:p>
            <a:r>
              <a:rPr lang="ru-RU" dirty="0" smtClean="0"/>
              <a:t>В основе распределенных файловых систем лежит модель клиент-сервер. В данном случае под клиентом понимается машина, которая обращается к некоторому файлу, а под сервером - машина, хранящая файлы и обеспечивающая к ним доступ. Некоторые системы требуют, чтобы клиенты и серверы были разными машинами, в то время как другие допускают, чтобы одна машина работала и как клиент, и как сервер.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Монтирование вложенных каталогов с нескольких серверов </a:t>
            </a:r>
            <a:r>
              <a:rPr lang="en-US" dirty="0" smtClean="0"/>
              <a:t>NFS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025" y="1530885"/>
            <a:ext cx="8748463" cy="518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Автоматическое монтирование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83" y="1556792"/>
            <a:ext cx="8849590" cy="4887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Двухуровневое именование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Файлы (и другие объекты) имеют символические имена для пользователей, но могут также иметь внутренние двоичные имена для использования самой  системой. Например, в операции открыть файл пользователь задает символическое имя, а в ответ получает двоичное имя, которое и использует во всех других операциях с данным файлом.</a:t>
            </a:r>
          </a:p>
          <a:p>
            <a:r>
              <a:rPr lang="ru-RU" dirty="0" smtClean="0"/>
              <a:t>Способы формирования двоичных имен различаются в разных системах:</a:t>
            </a:r>
          </a:p>
          <a:p>
            <a:pPr lvl="1"/>
            <a:r>
              <a:rPr lang="ru-RU" dirty="0" smtClean="0"/>
              <a:t>имя может указывать на сервер и файл;</a:t>
            </a:r>
          </a:p>
          <a:p>
            <a:pPr lvl="1"/>
            <a:r>
              <a:rPr lang="ru-RU" dirty="0" smtClean="0"/>
              <a:t>в  качестве  двоичных  имен при просмотре символьных имен возвращаются мандаты, содержащие помимо прав доступа либо физический номер машины с сервером, либо сетевой адрес сервера, а также номер файла.</a:t>
            </a:r>
          </a:p>
          <a:p>
            <a:r>
              <a:rPr lang="ru-RU" dirty="0" smtClean="0"/>
              <a:t>В ответ на символьное имя некоторые системы могут возвращать несколько двоичных имен (для файла и его дублей), что позволяет повысить надежность работы с файлом.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Семантика разделения файлов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6365383" cy="507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Семантика разделения файлов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Autofit/>
          </a:bodyPr>
          <a:lstStyle/>
          <a:p>
            <a:r>
              <a:rPr lang="ru-RU" sz="1900" b="1" i="1" dirty="0" smtClean="0"/>
              <a:t>UNIX-семантика</a:t>
            </a:r>
            <a:r>
              <a:rPr lang="ru-RU" sz="1900" dirty="0" smtClean="0"/>
              <a:t>.  Естественная семантика однопроцессорной ЭВМ - если за операцией записи следует  чтение,  то  результат определяется последней из предшествующих операций записи. В  распределенной  системе  такой семантики достичь легко только в том случае, когда имеется один файл-сервер, а клиенты не имеют кэшей. При наличии кэшей семантика нарушается. Надо либо сразу все изменения в кэшах отражать в файлах, либо менять семантику разделения файлов.</a:t>
            </a:r>
          </a:p>
          <a:p>
            <a:pPr>
              <a:buNone/>
            </a:pPr>
            <a:r>
              <a:rPr lang="ru-RU" sz="1900" dirty="0" smtClean="0"/>
              <a:t>	Еще одна проблема - трудно сохранить семантику общего указателя файла (в UNIX он общий для открывшего файл процесса и его дочерних процессов) - для процессов на разных ЭВМ трудно иметь общий указатель.</a:t>
            </a:r>
          </a:p>
          <a:p>
            <a:r>
              <a:rPr lang="ru-RU" sz="1900" b="1" i="1" dirty="0" smtClean="0"/>
              <a:t>Неизменяемые файлы</a:t>
            </a:r>
            <a:r>
              <a:rPr lang="ru-RU" sz="1900" dirty="0" smtClean="0"/>
              <a:t>  -  очень радикальный  подход к изменению семантики разделения файлов.</a:t>
            </a:r>
          </a:p>
          <a:p>
            <a:pPr>
              <a:buNone/>
            </a:pPr>
            <a:r>
              <a:rPr lang="ru-RU" sz="1900" dirty="0" smtClean="0"/>
              <a:t>	Только две операции - создать и читать. Можно заменить новым файлом старый - т.е. можно менять директории. Если один процесс читает файл, а другой его подменяет, то можно позволить первому процессу доработать со старым файлом, в то время как другие процессы могут уже работать с новым.</a:t>
            </a:r>
          </a:p>
          <a:p>
            <a:endParaRPr lang="ru-RU" sz="19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Семантика разделения файлов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Семантика сессий.</a:t>
            </a:r>
            <a:r>
              <a:rPr lang="ru-RU" sz="2000" dirty="0" smtClean="0"/>
              <a:t> Изменения открытого  файла  видны только тому процессу (или машине), который производит эти изменения, а лишь после закрытия файла становятся видны другим процессам (или машинам). Что происходит, если два процесса одновременно работали с одним файлом - либо результат будет определяться процессом, последним закрывшим файл, либо можно только утверждать, что один из двух вариантов файла станет текущим. </a:t>
            </a:r>
          </a:p>
          <a:p>
            <a:r>
              <a:rPr lang="ru-RU" sz="2000" b="1" i="1" dirty="0" smtClean="0"/>
              <a:t>Транзакции. </a:t>
            </a:r>
            <a:r>
              <a:rPr lang="ru-RU" sz="2000" dirty="0" smtClean="0"/>
              <a:t>Процесс выдает операцию «НАЧАЛО ТРАНЗАКЦИИ», сообщая тем самым, что последующие операции должны выполняться без вмешательства других процессов. Затем  выдает  последовательность  чтений  и  записей, заканчивающуюся операцией  «КОНЕЦ  ТРАНЗАКЦИИ».  Если  несколько транзакций стартуют в одно и то же время, то система гарантирует, что результат будет таким, каким бы он был в случае последовательного выполнения транзакций (в неопределенном порядке).</a:t>
            </a:r>
            <a:endParaRPr lang="ru-RU" sz="19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Семантика разделения файлов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50612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Семантика </a:t>
                      </a:r>
                      <a:r>
                        <a:rPr lang="en-US" dirty="0" smtClean="0"/>
                        <a:t>UNIX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Каждая операция с файлом немедленно становится видна всем процессам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Семантика сессий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Изменения невидимы для других процессов до закрытия файла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Неизменяемые файлы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Изменения невозможны, упрощены разделение и репликация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Транзакции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</a:t>
                      </a:r>
                      <a:r>
                        <a:rPr lang="ru-RU" baseline="0" dirty="0" smtClean="0"/>
                        <a:t> изменения происходят атомарно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Файловые серверы с состоянием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Короче сообщения (двоичные имена используют таблицу открытых файлов).</a:t>
            </a:r>
          </a:p>
          <a:p>
            <a:pPr lvl="0"/>
            <a:r>
              <a:rPr lang="ru-RU" sz="2400" dirty="0" smtClean="0"/>
              <a:t>Выше  эффективность (информация об открытых файлах может храниться в оперативной памяти).</a:t>
            </a:r>
          </a:p>
          <a:p>
            <a:pPr lvl="0"/>
            <a:r>
              <a:rPr lang="ru-RU" sz="2400" dirty="0" smtClean="0"/>
              <a:t>Блоки информации могут читаться с упреждением.</a:t>
            </a:r>
          </a:p>
          <a:p>
            <a:pPr lvl="0"/>
            <a:r>
              <a:rPr lang="ru-RU" sz="2400" dirty="0" smtClean="0"/>
              <a:t>Убедиться в достоверности запроса легче, если есть состояние (например, хранить номер последнего запроса).</a:t>
            </a:r>
          </a:p>
          <a:p>
            <a:pPr lvl="0"/>
            <a:r>
              <a:rPr lang="ru-RU" sz="2400" dirty="0" smtClean="0"/>
              <a:t>Возможна операция захвата файла.</a:t>
            </a:r>
          </a:p>
          <a:p>
            <a:pPr lvl="0">
              <a:buNone/>
            </a:pPr>
            <a:r>
              <a:rPr lang="ru-RU" sz="2400" dirty="0" smtClean="0"/>
              <a:t>	Пример, </a:t>
            </a:r>
            <a:r>
              <a:rPr lang="en-US" sz="2400" dirty="0" smtClean="0"/>
              <a:t>NFS </a:t>
            </a:r>
            <a:r>
              <a:rPr lang="ru-RU" sz="2400" dirty="0" smtClean="0"/>
              <a:t>версии </a:t>
            </a:r>
            <a:r>
              <a:rPr lang="en-US" sz="2400" dirty="0" smtClean="0"/>
              <a:t>4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Файловые серверы без состояния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Устойчивость к ошибкам.</a:t>
            </a:r>
          </a:p>
          <a:p>
            <a:pPr lvl="0"/>
            <a:r>
              <a:rPr lang="ru-RU" sz="2400" dirty="0" smtClean="0"/>
              <a:t> Не требуется операций ОТКРЫТЬ/ЗАКРЫТЬ. </a:t>
            </a:r>
          </a:p>
          <a:p>
            <a:pPr lvl="0"/>
            <a:r>
              <a:rPr lang="ru-RU" sz="2400" dirty="0" smtClean="0"/>
              <a:t> Не требуется память для таблиц. </a:t>
            </a:r>
          </a:p>
          <a:p>
            <a:pPr lvl="0"/>
            <a:r>
              <a:rPr lang="ru-RU" sz="2400" dirty="0" smtClean="0"/>
              <a:t> Нет ограничений на число открытых файлов. </a:t>
            </a:r>
          </a:p>
          <a:p>
            <a:r>
              <a:rPr lang="ru-RU" sz="2400" dirty="0" smtClean="0"/>
              <a:t> Нет проблем при крахе клиента.</a:t>
            </a:r>
          </a:p>
          <a:p>
            <a:endParaRPr lang="ru-RU" sz="2400" dirty="0" smtClean="0"/>
          </a:p>
          <a:p>
            <a:pPr lvl="0">
              <a:buNone/>
            </a:pPr>
            <a:r>
              <a:rPr lang="ru-RU" sz="2400" dirty="0" smtClean="0"/>
              <a:t>	Пример, </a:t>
            </a:r>
            <a:r>
              <a:rPr lang="en-US" sz="2400" dirty="0" smtClean="0"/>
              <a:t>NFS </a:t>
            </a:r>
            <a:r>
              <a:rPr lang="ru-RU" sz="2400" dirty="0" smtClean="0"/>
              <a:t>версии 2</a:t>
            </a:r>
            <a:r>
              <a:rPr lang="en-US" sz="2400" dirty="0" smtClean="0"/>
              <a:t>,3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Делегирование прав клиенту в </a:t>
            </a:r>
            <a:r>
              <a:rPr lang="en-US" dirty="0" smtClean="0"/>
              <a:t>NFS </a:t>
            </a:r>
            <a:r>
              <a:rPr lang="ru-RU" dirty="0" smtClean="0"/>
              <a:t>версии </a:t>
            </a:r>
            <a:r>
              <a:rPr lang="en-US" dirty="0" smtClean="0"/>
              <a:t>4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" y="2320131"/>
            <a:ext cx="802957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Свойства</a:t>
            </a:r>
            <a:r>
              <a:rPr lang="en-US" sz="3200" dirty="0" smtClean="0"/>
              <a:t> </a:t>
            </a:r>
            <a:r>
              <a:rPr lang="ru-RU" sz="3200" dirty="0" smtClean="0"/>
              <a:t>распределенных файловых систем</a:t>
            </a:r>
            <a:endParaRPr lang="ru-R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560840" cy="144016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Сетевая прозрачность. </a:t>
            </a:r>
            <a:r>
              <a:rPr lang="ru-RU" sz="1800" dirty="0" smtClean="0"/>
              <a:t>Клиенты должны иметь возможность обращаться к удаленным файлам пользуясь теми же самыми операциями, что и для доступа к локальным файлам.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b="1" dirty="0" smtClean="0"/>
          </a:p>
          <a:p>
            <a:endParaRPr lang="ru-RU" sz="1800" b="1" dirty="0"/>
          </a:p>
          <a:p>
            <a:endParaRPr lang="ru-RU" sz="1800" b="1" dirty="0" smtClean="0"/>
          </a:p>
          <a:p>
            <a:endParaRPr lang="ru-RU" sz="1800" b="1" dirty="0"/>
          </a:p>
          <a:p>
            <a:endParaRPr lang="ru-RU" sz="1800" b="1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348880"/>
            <a:ext cx="7488832" cy="352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Кэш дублированных запросов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8997627" cy="355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Захват файлов в </a:t>
            </a:r>
            <a:r>
              <a:rPr lang="en-US" dirty="0" smtClean="0"/>
              <a:t>NFS</a:t>
            </a:r>
            <a:endParaRPr lang="ru-R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64190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r>
                        <a:rPr lang="ru-RU" dirty="0" smtClean="0"/>
                        <a:t>оск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Блокировка набора байтов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lockt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Проверка, не назначена ли конфликтующая блокировка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r>
                        <a:rPr lang="ru-RU" dirty="0" smtClean="0"/>
                        <a:t>оск</a:t>
                      </a:r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Снятие блокировки с набора байтов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renew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Продление аренды указанной блокировки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3568" y="386104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Блокировки устанавливаются на конкретное определяемое сервером время.</a:t>
            </a:r>
            <a:endParaRPr lang="en-US" dirty="0" smtClean="0"/>
          </a:p>
          <a:p>
            <a:r>
              <a:rPr lang="ru-RU" dirty="0" smtClean="0"/>
              <a:t>Если клиент не продлит</a:t>
            </a:r>
            <a:r>
              <a:rPr lang="en-US" dirty="0" smtClean="0"/>
              <a:t> </a:t>
            </a:r>
            <a:r>
              <a:rPr lang="ru-RU" dirty="0" smtClean="0"/>
              <a:t>аренду своей блокировки, сервер автоматически снимет ее.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Совместное резервирование файлов (share reservation)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 открытии файла клиент определяет тип доступа, который требует для себя (READ, WRITE или BOTH), и тип доступа, в котором сервер должен отказать всем прочим клиентам (NONE, READ, WRITE или BOTH). Если сервер не в состоянии удовлетворить требования клиента, операция открытия файла завершается с ошибкой.</a:t>
            </a:r>
            <a:endParaRPr lang="ru-RU" sz="2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84984"/>
            <a:ext cx="8856984" cy="180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40000"/>
            <a:ext cx="8620991" cy="177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Операции с файлами в </a:t>
            </a:r>
            <a:r>
              <a:rPr lang="en-US" dirty="0" smtClean="0"/>
              <a:t>NFS</a:t>
            </a:r>
            <a:endParaRPr lang="ru-RU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7429"/>
            <a:ext cx="7101428" cy="5545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Составные вызовы в </a:t>
            </a:r>
            <a:r>
              <a:rPr lang="en-US" dirty="0" smtClean="0"/>
              <a:t>NFS4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3061"/>
            <a:ext cx="8229600" cy="316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Устойчивость к сбоям, высокая доступность.</a:t>
            </a:r>
            <a:r>
              <a:rPr lang="ru-RU" sz="1800" dirty="0" smtClean="0"/>
              <a:t> Система должна продолжать функционировать при неисправности отдельного компонента (сервера или сегмента сети). Однако это может приводить к деградации производительности или к исключению доступа к некоторой части файловой системы. </a:t>
            </a:r>
          </a:p>
          <a:p>
            <a:r>
              <a:rPr lang="ru-RU" sz="1800" b="1" dirty="0" smtClean="0"/>
              <a:t>Прозрачность размещения. </a:t>
            </a:r>
            <a:r>
              <a:rPr lang="ru-RU" sz="1800" dirty="0" smtClean="0"/>
              <a:t>Имя файла не должно определять его местоположения в сети. </a:t>
            </a:r>
          </a:p>
          <a:p>
            <a:r>
              <a:rPr lang="ru-RU" sz="1800" b="1" dirty="0" smtClean="0"/>
              <a:t>Независимость размещения.</a:t>
            </a:r>
            <a:r>
              <a:rPr lang="ru-RU" sz="1800" dirty="0" smtClean="0"/>
              <a:t> Имя файла не должно меняться при изменении его физического </a:t>
            </a:r>
            <a:r>
              <a:rPr lang="ru-RU" sz="1800" dirty="0" smtClean="0"/>
              <a:t>ме</a:t>
            </a:r>
            <a:r>
              <a:rPr lang="ru-RU" sz="1800" dirty="0"/>
              <a:t>с</a:t>
            </a:r>
            <a:r>
              <a:rPr lang="ru-RU" sz="1800" dirty="0" smtClean="0"/>
              <a:t>торасположения</a:t>
            </a:r>
            <a:r>
              <a:rPr lang="ru-RU" sz="1800" dirty="0" smtClean="0"/>
              <a:t>. </a:t>
            </a:r>
          </a:p>
          <a:p>
            <a:r>
              <a:rPr lang="ru-RU" sz="1800" b="1" dirty="0" smtClean="0"/>
              <a:t>Мобильность пользователя.</a:t>
            </a:r>
            <a:r>
              <a:rPr lang="ru-RU" sz="1800" dirty="0" smtClean="0"/>
              <a:t> Пользователи должны иметь возможность обращаться к разделяемым файлам из любого узла сети. </a:t>
            </a:r>
          </a:p>
          <a:p>
            <a:r>
              <a:rPr lang="ru-RU" sz="1800" b="1" dirty="0" smtClean="0"/>
              <a:t>Масштабируемость.</a:t>
            </a:r>
            <a:r>
              <a:rPr lang="ru-RU" sz="1800" dirty="0" smtClean="0"/>
              <a:t> Система должна обладать возможностью масштабирования в случае увеличения нагрузки. Кроме того, должна существовать возможность постепенного наращивания системы путем добавления отдельных компонентов. </a:t>
            </a:r>
          </a:p>
          <a:p>
            <a:r>
              <a:rPr lang="ru-RU" sz="1800" b="1" dirty="0" smtClean="0"/>
              <a:t>Мобильность файлов. </a:t>
            </a:r>
            <a:r>
              <a:rPr lang="ru-RU" sz="1800" dirty="0" smtClean="0"/>
              <a:t> Должна быть возможность перемещения файлов из одного месторасположения в другое на работающей системе.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Файловый сервис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Файловый сервис - это описание функций, которые файловая система предлагает своим пользователям. Это описание включает имеющиеся примитивы, их параметры и функции, которые они выполняют. </a:t>
            </a:r>
          </a:p>
          <a:p>
            <a:endParaRPr lang="ru-RU" sz="2400" dirty="0" smtClean="0"/>
          </a:p>
          <a:p>
            <a:r>
              <a:rPr lang="ru-RU" sz="2400" dirty="0" smtClean="0"/>
              <a:t>С точки зрения пользователей файловый сервис определяет то, с чем пользователи могут работать, но ничего не говорит о том, как все это реализовано. В сущности, файловый сервис определяет интерфейс файловой системы с клиентами.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Файловый сервер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Файловый сервер - это процесс, который реализует файловый сервис. В системе может быть один файловый сервер или несколько, но в хорошо организованной распределенной системе пользователи не знают, как реализована файловая система. В частности, они не знают количество файловых серверов, их месторасположение и функции. Они только знают, что если процедура определена в файловом сервисе, то требуемая работа каким-то образом выполняется, и им возвращаются требуемые результаты. Более того, пользователи даже не должны знать, что файловый сервис является распределенным. В идеале он должен выглядеть также, как и в централизованной файловой системе. </a:t>
            </a:r>
          </a:p>
          <a:p>
            <a:r>
              <a:rPr lang="ru-RU" sz="1800" dirty="0" smtClean="0"/>
              <a:t>Так как обычно файловый сервер - это просто пользовательский процесс (или иногда процесс ядра), выполняющийся на некоторой машине, в системе может быть несколько файловых серверов, каждый из которых предлагает различный файловый сервис. Например, в распределенной системе может быть два сервера, которые обеспечивают файловые сервисы систем UNIX и MS-DOS соответственно, и любой пользовательский процесс пользуется подходящим сервисом.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NFS</a:t>
            </a:r>
            <a:r>
              <a:rPr lang="ru-RU" sz="2400" dirty="0" smtClean="0"/>
              <a:t> —</a:t>
            </a:r>
            <a:r>
              <a:rPr lang="en-US" sz="2400" dirty="0" smtClean="0"/>
              <a:t> </a:t>
            </a:r>
            <a:r>
              <a:rPr lang="ru-RU" sz="2400" dirty="0" smtClean="0"/>
              <a:t>разработка компании Sun Microsystem, имеющая гигантское число установок и в настоящее время постепенно разрастающаяся до глобальных масштабов.</a:t>
            </a:r>
          </a:p>
          <a:p>
            <a:r>
              <a:rPr lang="ru-RU" sz="2400" dirty="0" smtClean="0"/>
              <a:t> Coda </a:t>
            </a:r>
            <a:r>
              <a:rPr lang="ru-RU" sz="2400" dirty="0"/>
              <a:t>— </a:t>
            </a:r>
            <a:r>
              <a:rPr lang="ru-RU" sz="2400" dirty="0" smtClean="0"/>
              <a:t>потомок </a:t>
            </a:r>
            <a:r>
              <a:rPr lang="ru-RU" sz="2400" dirty="0"/>
              <a:t>файловой системы AFS, крупномасштабной системы, </a:t>
            </a:r>
            <a:r>
              <a:rPr lang="ru-RU" sz="2400" dirty="0" smtClean="0"/>
              <a:t>которая разрабатывалась </a:t>
            </a:r>
            <a:r>
              <a:rPr lang="ru-RU" sz="2400" dirty="0"/>
              <a:t>исключительно с целью обеспечить максимальную масштабируемость</a:t>
            </a:r>
            <a:r>
              <a:rPr lang="ru-RU" sz="2400" dirty="0" smtClean="0"/>
              <a:t>.</a:t>
            </a:r>
          </a:p>
          <a:p>
            <a:r>
              <a:rPr lang="en-US" sz="2400" dirty="0"/>
              <a:t>Plan 9 — </a:t>
            </a:r>
            <a:r>
              <a:rPr lang="ru-RU" sz="2400" dirty="0"/>
              <a:t>это </a:t>
            </a:r>
            <a:r>
              <a:rPr lang="ru-RU" sz="2400" dirty="0" smtClean="0"/>
              <a:t>распределенная система</a:t>
            </a:r>
            <a:r>
              <a:rPr lang="ru-RU" sz="2400" dirty="0"/>
              <a:t>, в которой все ресурсы рассматриваются как файлы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xFS</a:t>
            </a:r>
            <a:r>
              <a:rPr lang="en-US" sz="2400" dirty="0" smtClean="0"/>
              <a:t> — </a:t>
            </a:r>
            <a:r>
              <a:rPr lang="ru-RU" sz="2400" dirty="0" smtClean="0"/>
              <a:t> это распределенная система, в которой </a:t>
            </a:r>
            <a:r>
              <a:rPr lang="ru-RU" sz="2400" dirty="0"/>
              <a:t>отсутствуют серверы, а </a:t>
            </a:r>
            <a:r>
              <a:rPr lang="ru-RU" sz="2400" dirty="0" smtClean="0"/>
              <a:t>файловую систему </a:t>
            </a:r>
            <a:r>
              <a:rPr lang="ru-RU" sz="2400" dirty="0"/>
              <a:t>реализуют клиенты</a:t>
            </a:r>
            <a:r>
              <a:rPr lang="ru-RU" sz="2400" dirty="0" smtClean="0"/>
              <a:t>.</a:t>
            </a:r>
          </a:p>
          <a:p>
            <a:r>
              <a:rPr lang="en-US" sz="2400" dirty="0"/>
              <a:t>SFS</a:t>
            </a:r>
            <a:r>
              <a:rPr lang="en-US" sz="2400" dirty="0" smtClean="0"/>
              <a:t>,</a:t>
            </a:r>
            <a:r>
              <a:rPr lang="ru-RU" sz="2400" dirty="0" smtClean="0"/>
              <a:t> которая </a:t>
            </a:r>
            <a:r>
              <a:rPr lang="ru-RU" sz="2400" dirty="0"/>
              <a:t>выделяется среди других распределенных файловых систем </a:t>
            </a:r>
            <a:r>
              <a:rPr lang="ru-RU" sz="2400" dirty="0" smtClean="0"/>
              <a:t>масштабируемой системой </a:t>
            </a:r>
            <a:r>
              <a:rPr lang="ru-RU" sz="2400" dirty="0"/>
              <a:t>защиты.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Исследование </a:t>
            </a:r>
            <a:r>
              <a:rPr lang="ru-RU" dirty="0"/>
              <a:t>использования файлов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Б</a:t>
            </a:r>
            <a:r>
              <a:rPr lang="ru-RU" dirty="0" smtClean="0"/>
              <a:t>ольшинство  </a:t>
            </a:r>
            <a:r>
              <a:rPr lang="ru-RU" dirty="0"/>
              <a:t>файлов  имеют  размер  менее  </a:t>
            </a:r>
            <a:r>
              <a:rPr lang="ru-RU" dirty="0" smtClean="0"/>
              <a:t>10К. </a:t>
            </a:r>
            <a:r>
              <a:rPr lang="en-US" dirty="0" smtClean="0"/>
              <a:t>=&gt; </a:t>
            </a:r>
            <a:r>
              <a:rPr lang="ru-RU" dirty="0" smtClean="0"/>
              <a:t>Следует </a:t>
            </a:r>
            <a:r>
              <a:rPr lang="ru-RU" dirty="0"/>
              <a:t>перекачивать </a:t>
            </a:r>
            <a:r>
              <a:rPr lang="ru-RU" dirty="0" smtClean="0"/>
              <a:t>целиком.</a:t>
            </a:r>
            <a:endParaRPr lang="ru-RU" dirty="0"/>
          </a:p>
          <a:p>
            <a:pPr lvl="0"/>
            <a:r>
              <a:rPr lang="ru-RU" dirty="0" smtClean="0"/>
              <a:t>Чтение </a:t>
            </a:r>
            <a:r>
              <a:rPr lang="ru-RU" dirty="0"/>
              <a:t>встречается гораздо чаще записи. </a:t>
            </a:r>
            <a:r>
              <a:rPr lang="en-US" dirty="0" smtClean="0"/>
              <a:t>=&gt; </a:t>
            </a:r>
            <a:r>
              <a:rPr lang="ru-RU" dirty="0" smtClean="0"/>
              <a:t>Кэширование. </a:t>
            </a:r>
            <a:endParaRPr lang="ru-RU" dirty="0"/>
          </a:p>
          <a:p>
            <a:pPr lvl="0"/>
            <a:r>
              <a:rPr lang="ru-RU" dirty="0" smtClean="0"/>
              <a:t>Чтение </a:t>
            </a:r>
            <a:r>
              <a:rPr lang="ru-RU" dirty="0"/>
              <a:t>и запись последовательны, произвольный доступ редок.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=&gt; </a:t>
            </a:r>
            <a:r>
              <a:rPr lang="ru-RU" dirty="0" smtClean="0"/>
              <a:t>Упреждающее </a:t>
            </a:r>
            <a:r>
              <a:rPr lang="ru-RU" dirty="0"/>
              <a:t>кэширование, чтение с запасом, выталкивание после записи следует </a:t>
            </a:r>
            <a:r>
              <a:rPr lang="ru-RU" dirty="0" smtClean="0"/>
              <a:t>группировать.</a:t>
            </a:r>
            <a:endParaRPr lang="ru-RU" dirty="0"/>
          </a:p>
          <a:p>
            <a:pPr lvl="0"/>
            <a:r>
              <a:rPr lang="ru-RU" dirty="0"/>
              <a:t>Б</a:t>
            </a:r>
            <a:r>
              <a:rPr lang="ru-RU" dirty="0" smtClean="0"/>
              <a:t>ольшинство </a:t>
            </a:r>
            <a:r>
              <a:rPr lang="ru-RU" dirty="0"/>
              <a:t>файлов имеют короткое время жизни. </a:t>
            </a:r>
            <a:r>
              <a:rPr lang="en-US" dirty="0" smtClean="0"/>
              <a:t>=&gt; </a:t>
            </a:r>
            <a:r>
              <a:rPr lang="ru-RU" dirty="0" smtClean="0"/>
              <a:t>Создавать </a:t>
            </a:r>
            <a:r>
              <a:rPr lang="ru-RU" dirty="0"/>
              <a:t>файл в клиенте и держать его там до </a:t>
            </a:r>
            <a:r>
              <a:rPr lang="ru-RU" dirty="0" smtClean="0"/>
              <a:t>уничтожения.</a:t>
            </a:r>
            <a:endParaRPr lang="ru-RU" dirty="0"/>
          </a:p>
          <a:p>
            <a:pPr lvl="0"/>
            <a:r>
              <a:rPr lang="ru-RU" dirty="0" smtClean="0"/>
              <a:t>Мало </a:t>
            </a:r>
            <a:r>
              <a:rPr lang="ru-RU" dirty="0"/>
              <a:t>файлов </a:t>
            </a:r>
            <a:r>
              <a:rPr lang="ru-RU" dirty="0" smtClean="0"/>
              <a:t>разделяются. </a:t>
            </a:r>
            <a:r>
              <a:rPr lang="en-US" dirty="0" smtClean="0"/>
              <a:t>=&gt; </a:t>
            </a:r>
            <a:r>
              <a:rPr lang="ru-RU" dirty="0"/>
              <a:t>К</a:t>
            </a:r>
            <a:r>
              <a:rPr lang="ru-RU" dirty="0" smtClean="0"/>
              <a:t>эширование </a:t>
            </a:r>
            <a:r>
              <a:rPr lang="ru-RU" dirty="0"/>
              <a:t>в клиенте и семантика </a:t>
            </a:r>
            <a:r>
              <a:rPr lang="ru-RU" dirty="0" smtClean="0"/>
              <a:t>сессий.</a:t>
            </a:r>
            <a:endParaRPr lang="ru-RU" dirty="0"/>
          </a:p>
          <a:p>
            <a:pPr lvl="0"/>
            <a:r>
              <a:rPr lang="ru-RU" dirty="0" smtClean="0"/>
              <a:t>Существуют </a:t>
            </a:r>
            <a:r>
              <a:rPr lang="ru-RU" dirty="0"/>
              <a:t>различные классы файлов с разными свойствами</a:t>
            </a:r>
            <a:r>
              <a:rPr lang="ru-RU" dirty="0" smtClean="0"/>
              <a:t>. </a:t>
            </a:r>
            <a:r>
              <a:rPr lang="en-US" dirty="0" smtClean="0"/>
              <a:t>=&gt; </a:t>
            </a:r>
            <a:r>
              <a:rPr lang="ru-RU" dirty="0" smtClean="0"/>
              <a:t>Следует </a:t>
            </a:r>
            <a:r>
              <a:rPr lang="ru-RU" dirty="0"/>
              <a:t>иметь в системе разные механизмы для разных </a:t>
            </a:r>
            <a:r>
              <a:rPr lang="ru-RU" dirty="0" smtClean="0"/>
              <a:t>классов.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Архитектура распределенных файловых систем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Распределенная файловая система обычно имеет два существенно отличающихся компонента - непосредственно файловый сервер и сервер директорий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24944"/>
            <a:ext cx="5494549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2022</Words>
  <Application>Microsoft Office PowerPoint</Application>
  <PresentationFormat>Экран (4:3)</PresentationFormat>
  <Paragraphs>205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Office Theme</vt:lpstr>
      <vt:lpstr>Распределенные файловые системы</vt:lpstr>
      <vt:lpstr>Распределенные файловые системы</vt:lpstr>
      <vt:lpstr>Свойства распределенных файловых систем</vt:lpstr>
      <vt:lpstr>Свойства</vt:lpstr>
      <vt:lpstr>Файловый сервис</vt:lpstr>
      <vt:lpstr>Файловый сервер</vt:lpstr>
      <vt:lpstr>Примеры</vt:lpstr>
      <vt:lpstr>Исследование использования файлов </vt:lpstr>
      <vt:lpstr>Архитектура распределенных файловых систем</vt:lpstr>
      <vt:lpstr>Интерфейс файлового сервера</vt:lpstr>
      <vt:lpstr>Интерфейс файлового сервера</vt:lpstr>
      <vt:lpstr>Интерфейс файлового сервера</vt:lpstr>
      <vt:lpstr>Контроль доступа в NFS</vt:lpstr>
      <vt:lpstr>Контроль доступа в NFS</vt:lpstr>
      <vt:lpstr>Контроль доступа в NFS</vt:lpstr>
      <vt:lpstr>Интерфейс файлового сервера</vt:lpstr>
      <vt:lpstr>Интерфейс сервера директорий</vt:lpstr>
      <vt:lpstr>Подходы к именованию файлов</vt:lpstr>
      <vt:lpstr>Монтирование части удаленной файловой системы в NFS</vt:lpstr>
      <vt:lpstr>Монтирование вложенных каталогов с нескольких серверов NFS</vt:lpstr>
      <vt:lpstr>Автоматическое монтирование</vt:lpstr>
      <vt:lpstr>Двухуровневое именование</vt:lpstr>
      <vt:lpstr>Семантика разделения файлов</vt:lpstr>
      <vt:lpstr>Семантика разделения файлов</vt:lpstr>
      <vt:lpstr>Семантика разделения файлов</vt:lpstr>
      <vt:lpstr>Семантика разделения файлов</vt:lpstr>
      <vt:lpstr>Файловые серверы с состоянием</vt:lpstr>
      <vt:lpstr>Файловые серверы без состояния</vt:lpstr>
      <vt:lpstr>Делегирование прав клиенту в NFS версии 4</vt:lpstr>
      <vt:lpstr>Кэш дублированных запросов</vt:lpstr>
      <vt:lpstr>Захват файлов в NFS</vt:lpstr>
      <vt:lpstr>Совместное резервирование файлов (share reservation)</vt:lpstr>
      <vt:lpstr>Операции с файлами в NFS</vt:lpstr>
      <vt:lpstr>Составные вызовы в NFS4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Распределенные файловые системы</dc:title>
  <dc:creator>Vladimir Bakhtin</dc:creator>
  <cp:lastModifiedBy>Vladimir Bakhtin</cp:lastModifiedBy>
  <cp:revision>36</cp:revision>
  <dcterms:created xsi:type="dcterms:W3CDTF">2017-10-27T04:16:43Z</dcterms:created>
  <dcterms:modified xsi:type="dcterms:W3CDTF">2022-11-25T07:24:37Z</dcterms:modified>
</cp:coreProperties>
</file>