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310" r:id="rId4"/>
    <p:sldId id="308" r:id="rId5"/>
    <p:sldId id="309"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7" r:id="rId22"/>
    <p:sldId id="326"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1" r:id="rId46"/>
    <p:sldId id="352" r:id="rId47"/>
    <p:sldId id="353" r:id="rId48"/>
    <p:sldId id="35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14.11.2021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2C5C8-DE4D-45FD-B270-496D86400F08}" type="datetimeFigureOut">
              <a:rPr lang="ru-RU" smtClean="0"/>
              <a:pPr/>
              <a:t>14.11.2021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A7592-6436-45D9-8798-E62B227A21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b="1" dirty="0" smtClean="0"/>
              <a:t>Распределенная общая память</a:t>
            </a:r>
            <a:r>
              <a:rPr lang="en-US" b="1" dirty="0" smtClean="0"/>
              <a:t> (DSM - Distributed Shared Memory)</a:t>
            </a:r>
            <a:endParaRPr lang="ru-RU" dirty="0"/>
          </a:p>
        </p:txBody>
      </p:sp>
      <p:sp>
        <p:nvSpPr>
          <p:cNvPr id="3" name="Subtitle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ru-RU" sz="3400" dirty="0" smtClean="0"/>
              <a:t>Миграционный алгоритм</a:t>
            </a:r>
            <a:endParaRPr lang="ru-RU" sz="3400" dirty="0"/>
          </a:p>
        </p:txBody>
      </p:sp>
      <p:sp>
        <p:nvSpPr>
          <p:cNvPr id="3" name="Content Placeholder 2"/>
          <p:cNvSpPr>
            <a:spLocks noGrp="1"/>
          </p:cNvSpPr>
          <p:nvPr>
            <p:ph idx="1"/>
          </p:nvPr>
        </p:nvSpPr>
        <p:spPr>
          <a:xfrm>
            <a:off x="107504" y="980728"/>
            <a:ext cx="8856984" cy="4525963"/>
          </a:xfrm>
        </p:spPr>
        <p:txBody>
          <a:bodyPr>
            <a:noAutofit/>
          </a:bodyPr>
          <a:lstStyle/>
          <a:p>
            <a:r>
              <a:rPr lang="ru-RU" sz="2000" dirty="0" smtClean="0"/>
              <a:t>Миграционный алгоритм позволяет интегрировать DSM с виртуальной памятью, обеспечивающейся операционной системой в отдельных узлах. Если размер страницы DSM совпадает с размером страницы виртуальной памяти (или кратен ей), то можно обращаться к разделяемой памяти обычными машинными командами, воспользовавшись аппаратными средствами проверки наличия в оперативной памяти требуемой страницы и замены виртуального адреса на физический. Конечно, для этого виртуальное адресное пространство процессоров должно быть достаточно, чтобы адресовать всю разделяемую память. При этом, несколько процессов в одном узле могут разделять одну и ту же страницу.</a:t>
            </a:r>
          </a:p>
          <a:p>
            <a:r>
              <a:rPr lang="ru-RU" sz="2000" dirty="0" smtClean="0"/>
              <a:t>Для определения места расположения блоков данных миграционный алгоритм может использовать сервер, отслеживающий перемещения блоков, либо воспользоваться механизмом подсказок в каждом узле. Возможна и широковещательная рассылка запросов.</a:t>
            </a: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ru-RU" sz="3400" dirty="0" smtClean="0"/>
              <a:t>Алгоритм размножения для чтения</a:t>
            </a:r>
            <a:endParaRPr lang="ru-RU" sz="3400" dirty="0"/>
          </a:p>
        </p:txBody>
      </p:sp>
      <p:sp>
        <p:nvSpPr>
          <p:cNvPr id="3" name="Content Placeholder 2"/>
          <p:cNvSpPr>
            <a:spLocks noGrp="1"/>
          </p:cNvSpPr>
          <p:nvPr>
            <p:ph idx="1"/>
          </p:nvPr>
        </p:nvSpPr>
        <p:spPr>
          <a:xfrm>
            <a:off x="107504" y="980728"/>
            <a:ext cx="8856984" cy="4525963"/>
          </a:xfrm>
        </p:spPr>
        <p:txBody>
          <a:bodyPr>
            <a:noAutofit/>
          </a:bodyPr>
          <a:lstStyle/>
          <a:p>
            <a:r>
              <a:rPr lang="ru-RU" sz="2000" dirty="0" smtClean="0"/>
              <a:t>Предыдущий алгоритм позволял обращаться к разделяемым данным в любой момент времени только процессам в одном узле (в котором эти данные находятся). Данный алгоритм расширяет миграционный алгоритм механизмом размножения блоков данных, позволяя либо многим узлам иметь возможность одновременного доступа по чтению, либо одному узлу иметь возможность читать и писать данные (протокол многих читателей и одного писателя). </a:t>
            </a:r>
          </a:p>
          <a:p>
            <a:r>
              <a:rPr lang="ru-RU" sz="2000" dirty="0" smtClean="0"/>
              <a:t>При использовании такого алгоритма требуется отслеживать расположение всех блоков данных и их копий. Например, каждый собственник блока может отслеживать расположение его копий.</a:t>
            </a:r>
          </a:p>
          <a:p>
            <a:r>
              <a:rPr lang="ru-RU" sz="2000" dirty="0" smtClean="0"/>
              <a:t>Безусловно, производительность повышается за счет возможности одновременного доступа по чтению, но запись требует серьезных затрат для уничтожения всех устаревших копий блока данных или их коррекции. Да и модель многих читателей и одного писателя мало подходит для параллельных программ.</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t>Алгоритм размножения для чтения и записи</a:t>
            </a:r>
            <a:endParaRPr lang="ru-RU" sz="3400" dirty="0"/>
          </a:p>
        </p:txBody>
      </p:sp>
      <p:sp>
        <p:nvSpPr>
          <p:cNvPr id="3" name="Content Placeholder 2"/>
          <p:cNvSpPr>
            <a:spLocks noGrp="1"/>
          </p:cNvSpPr>
          <p:nvPr>
            <p:ph idx="1"/>
          </p:nvPr>
        </p:nvSpPr>
        <p:spPr>
          <a:xfrm>
            <a:off x="107504" y="980728"/>
            <a:ext cx="8856984" cy="4525963"/>
          </a:xfrm>
        </p:spPr>
        <p:txBody>
          <a:bodyPr>
            <a:noAutofit/>
          </a:bodyPr>
          <a:lstStyle/>
          <a:p>
            <a:r>
              <a:rPr lang="ru-RU" sz="2000" dirty="0" smtClean="0"/>
              <a:t>Этот алгоритм является расширением предыдущего алгоритма. Он позволяет многим узлам иметь одновременный доступ к разделяемым данным на чтение и запись (протокол многих читателей и многих писателей). Поскольку много узлов могут писать данные параллельно, требуется для поддержания согласованности данных контролировать доступ к ним.</a:t>
            </a:r>
          </a:p>
          <a:p>
            <a:r>
              <a:rPr lang="ru-RU" sz="2000" dirty="0" smtClean="0"/>
              <a:t>Одним из способов обеспечения согласованности данных является использование специального процесса для  упорядочивания модификаций памяти. Все узлы, желающие модифицировать разделяемые данные должны посылать свои модификации этому процессу. Он будет присваивать каждой модификации очередной номер и рассылать его широковещательно вместе с модификацией всем узлам, имеющим копию модифицируемого блока данных. Каждый узел будет осуществлять модификации в порядке возрастания их номеров. Разрыв в номерах полученных модификаций будет означать потерю одной или нескольких модификаций. В этом случае узел может запросить недостающие модификации.</a:t>
            </a: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t>Модели консистентности</a:t>
            </a:r>
            <a:endParaRPr lang="ru-RU" sz="3400" dirty="0"/>
          </a:p>
        </p:txBody>
      </p:sp>
      <p:sp>
        <p:nvSpPr>
          <p:cNvPr id="3" name="Content Placeholder 2"/>
          <p:cNvSpPr>
            <a:spLocks noGrp="1"/>
          </p:cNvSpPr>
          <p:nvPr>
            <p:ph idx="1"/>
          </p:nvPr>
        </p:nvSpPr>
        <p:spPr>
          <a:xfrm>
            <a:off x="107504" y="980728"/>
            <a:ext cx="8856984" cy="4525963"/>
          </a:xfrm>
        </p:spPr>
        <p:txBody>
          <a:bodyPr>
            <a:noAutofit/>
          </a:bodyPr>
          <a:lstStyle/>
          <a:p>
            <a:r>
              <a:rPr lang="ru-RU" sz="2000" dirty="0" smtClean="0"/>
              <a:t>Модель консистентности представляет собой некоторый договор между программами и памятью, в котором указывается, что при соблюдении программами определенных правил работы с памятью будет обеспечена определенная семантика операций чтения/записи, если же эти правила будут нарушены, то память не гарантирует правильность выполнения операций чтения/записи. </a:t>
            </a:r>
          </a:p>
          <a:p>
            <a:r>
              <a:rPr lang="ru-RU" sz="2000" dirty="0" smtClean="0"/>
              <a:t>Далее рассматриваются основные модели консистентности используемые в системах с распределенной памятью.</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t>Строгая консистентность</a:t>
            </a:r>
            <a:endParaRPr lang="ru-RU" sz="3400" dirty="0"/>
          </a:p>
        </p:txBody>
      </p:sp>
      <p:sp>
        <p:nvSpPr>
          <p:cNvPr id="5" name="Rectangle 3"/>
          <p:cNvSpPr>
            <a:spLocks noChangeArrowheads="1"/>
          </p:cNvSpPr>
          <p:nvPr/>
        </p:nvSpPr>
        <p:spPr bwMode="auto">
          <a:xfrm>
            <a:off x="344489" y="1268413"/>
            <a:ext cx="8475984" cy="5040312"/>
          </a:xfrm>
          <a:prstGeom prst="rect">
            <a:avLst/>
          </a:prstGeom>
          <a:noFill/>
          <a:ln w="9525">
            <a:noFill/>
            <a:round/>
            <a:headEnd/>
            <a:tailEnd/>
          </a:ln>
        </p:spPr>
        <p:txBody>
          <a:bodyPr lIns="90000" tIns="46800" rIns="90000" bIns="46800"/>
          <a:lstStyle/>
          <a:p>
            <a:pPr marL="331788" indent="-331788" algn="l">
              <a:spcBef>
                <a:spcPts val="500"/>
              </a:spcBef>
              <a:buSzPct val="8000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	Операция </a:t>
            </a:r>
            <a:r>
              <a:rPr lang="ru-RU" sz="2000" dirty="0">
                <a:solidFill>
                  <a:srgbClr val="000000"/>
                </a:solidFill>
              </a:rPr>
              <a:t>чтения ячейки памяти с адресом </a:t>
            </a:r>
            <a:r>
              <a:rPr lang="ru-RU" sz="2000" b="1" dirty="0">
                <a:solidFill>
                  <a:srgbClr val="000000"/>
                </a:solidFill>
              </a:rPr>
              <a:t>X</a:t>
            </a:r>
            <a:r>
              <a:rPr lang="ru-RU" sz="2000" dirty="0">
                <a:solidFill>
                  <a:srgbClr val="000000"/>
                </a:solidFill>
              </a:rPr>
              <a:t> должна возвращать значение, записанное самой последней операцией записи с адресом </a:t>
            </a:r>
            <a:r>
              <a:rPr lang="ru-RU" sz="2000" b="1" dirty="0">
                <a:solidFill>
                  <a:srgbClr val="000000"/>
                </a:solidFill>
              </a:rPr>
              <a:t>X</a:t>
            </a:r>
            <a:r>
              <a:rPr lang="ru-RU" sz="2000" dirty="0">
                <a:solidFill>
                  <a:srgbClr val="000000"/>
                </a:solidFill>
              </a:rPr>
              <a:t>, называется моделью </a:t>
            </a:r>
            <a:r>
              <a:rPr lang="ru-RU" sz="2000" b="1" dirty="0">
                <a:solidFill>
                  <a:srgbClr val="000000"/>
                </a:solidFill>
              </a:rPr>
              <a:t>строгой консистентности</a:t>
            </a:r>
            <a:r>
              <a:rPr lang="ru-RU" sz="2000" dirty="0">
                <a:solidFill>
                  <a:srgbClr val="000000"/>
                </a:solidFill>
              </a:rPr>
              <a:t>.</a:t>
            </a: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dirty="0">
                <a:solidFill>
                  <a:srgbClr val="000000"/>
                </a:solidFill>
              </a:rPr>
              <a:t>a)</a:t>
            </a:r>
            <a:r>
              <a:rPr lang="ru-RU" sz="2000" dirty="0">
                <a:solidFill>
                  <a:srgbClr val="000000"/>
                </a:solidFill>
              </a:rPr>
              <a:t> строгая консистентность</a:t>
            </a: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a:p>
            <a:pPr marL="331788" indent="-331788" algn="l">
              <a:spcBef>
                <a:spcPts val="6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400" dirty="0">
              <a:solidFill>
                <a:srgbClr val="000000"/>
              </a:solidFill>
            </a:endParaRPr>
          </a:p>
          <a:p>
            <a:pPr marL="331788" indent="-331788" algn="l">
              <a:spcBef>
                <a:spcPts val="6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400" dirty="0">
              <a:solidFill>
                <a:srgbClr val="000000"/>
              </a:solidFill>
            </a:endParaRPr>
          </a:p>
          <a:p>
            <a:pPr marL="331788" indent="-331788" algn="l">
              <a:spcBef>
                <a:spcPts val="6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400" dirty="0">
              <a:solidFill>
                <a:srgbClr val="000000"/>
              </a:solidFill>
            </a:endParaRP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a:solidFill>
                  <a:srgbClr val="000000"/>
                </a:solidFill>
              </a:rPr>
              <a:t>б</a:t>
            </a:r>
            <a:r>
              <a:rPr lang="en-US" sz="2000" dirty="0">
                <a:solidFill>
                  <a:srgbClr val="000000"/>
                </a:solidFill>
              </a:rPr>
              <a:t>)</a:t>
            </a:r>
            <a:r>
              <a:rPr lang="ru-RU" sz="2000" dirty="0">
                <a:solidFill>
                  <a:srgbClr val="000000"/>
                </a:solidFill>
              </a:rPr>
              <a:t> нестрогая консистентность</a:t>
            </a: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p:txBody>
      </p:sp>
      <p:graphicFrame>
        <p:nvGraphicFramePr>
          <p:cNvPr id="6" name="Group 28"/>
          <p:cNvGraphicFramePr>
            <a:graphicFrameLocks noGrp="1"/>
          </p:cNvGraphicFramePr>
          <p:nvPr/>
        </p:nvGraphicFramePr>
        <p:xfrm>
          <a:off x="119508" y="2536825"/>
          <a:ext cx="8916988" cy="1540142"/>
        </p:xfrm>
        <a:graphic>
          <a:graphicData uri="http://schemas.openxmlformats.org/drawingml/2006/table">
            <a:tbl>
              <a:tblPr/>
              <a:tblGrid>
                <a:gridCol w="2228850"/>
                <a:gridCol w="2230438"/>
                <a:gridCol w="2228850"/>
                <a:gridCol w="2228850"/>
              </a:tblGrid>
              <a:tr h="669925">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smtClean="0">
                          <a:ln>
                            <a:noFill/>
                          </a:ln>
                          <a:solidFill>
                            <a:srgbClr val="000000"/>
                          </a:solidFill>
                          <a:effectLst/>
                          <a:latin typeface="+mn-lt"/>
                          <a:cs typeface="Arial" charset="0"/>
                        </a:rPr>
                        <a:t>P</a:t>
                      </a:r>
                      <a:r>
                        <a:rPr kumimoji="0" lang="ru-RU" sz="2400" b="0" i="0" u="none" strike="noStrike" cap="none" normalizeH="0" baseline="0" dirty="0" smtClean="0">
                          <a:ln>
                            <a:noFill/>
                          </a:ln>
                          <a:solidFill>
                            <a:srgbClr val="000000"/>
                          </a:solidFill>
                          <a:effectLst/>
                          <a:latin typeface="+mn-lt"/>
                          <a:cs typeface="Arial" charset="0"/>
                        </a:rPr>
                        <a:t>0</a:t>
                      </a:r>
                      <a:r>
                        <a:rPr kumimoji="0" lang="en-US" sz="2400" b="0" i="0" u="none" strike="noStrike" cap="none" normalizeH="0" baseline="0" dirty="0" smtClean="0">
                          <a:ln>
                            <a:noFill/>
                          </a:ln>
                          <a:solidFill>
                            <a:srgbClr val="000000"/>
                          </a:solidFill>
                          <a:effectLst/>
                          <a:latin typeface="+mn-lt"/>
                          <a:cs typeface="Arial" charset="0"/>
                        </a:rPr>
                        <a:t>:</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smtClean="0">
                          <a:ln>
                            <a:noFill/>
                          </a:ln>
                          <a:solidFill>
                            <a:srgbClr val="000000"/>
                          </a:solidFill>
                          <a:effectLst/>
                          <a:latin typeface="+mn-lt"/>
                          <a:cs typeface="Arial" charset="0"/>
                        </a:rPr>
                        <a:t>W(x)a</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mn-lt"/>
                        <a:cs typeface="Arial" charset="0"/>
                      </a:endParaRPr>
                    </a:p>
                  </a:txBody>
                  <a:tcPr marL="90000" marR="90000" marT="334224" marB="46800" anchor="ctr" horzOverflow="overflow">
                    <a:lnL>
                      <a:noFill/>
                    </a:lnL>
                    <a:lnR>
                      <a:noFill/>
                    </a:lnR>
                    <a:lnT>
                      <a:noFill/>
                    </a:lnT>
                    <a:lnB>
                      <a:noFill/>
                    </a:lnB>
                    <a:lnTlToBr>
                      <a:noFill/>
                    </a:lnTlToBr>
                    <a:lnBlToTr>
                      <a:noFill/>
                    </a:lnBlToTr>
                    <a:noFill/>
                  </a:tcPr>
                </a:tc>
                <a:tc>
                  <a:txBody>
                    <a:bodyPr/>
                    <a:lstStyle/>
                    <a:p>
                      <a:pPr marL="0" marR="0" lvl="0" indent="0" algn="r" defTabSz="449263" rtl="0" eaLnBrk="0" fontAlgn="base" latinLnBrk="0" hangingPunct="0">
                        <a:lnSpc>
                          <a:spcPct val="62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000" b="0" i="0" u="none" strike="noStrike" cap="none" normalizeH="0" baseline="0" smtClean="0">
                          <a:ln>
                            <a:noFill/>
                          </a:ln>
                          <a:solidFill>
                            <a:srgbClr val="000000"/>
                          </a:solidFill>
                          <a:effectLst/>
                          <a:latin typeface="+mn-lt"/>
                          <a:cs typeface="Arial" charset="0"/>
                        </a:rPr>
                        <a:t>Время</a:t>
                      </a:r>
                    </a:p>
                  </a:txBody>
                  <a:tcPr marL="90000" marR="90000" marT="413280" marB="46800" anchor="ctr" horzOverflow="overflow">
                    <a:lnL>
                      <a:noFill/>
                    </a:lnL>
                    <a:lnR>
                      <a:noFill/>
                    </a:lnR>
                    <a:lnT>
                      <a:noFill/>
                    </a:lnT>
                    <a:lnB>
                      <a:noFill/>
                    </a:lnB>
                    <a:lnTlToBr>
                      <a:noFill/>
                    </a:lnTlToBr>
                    <a:lnBlToTr>
                      <a:noFill/>
                    </a:lnBlToTr>
                    <a:noFill/>
                  </a:tcPr>
                </a:tc>
              </a:tr>
              <a:tr h="669925">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smtClean="0">
                          <a:ln>
                            <a:noFill/>
                          </a:ln>
                          <a:solidFill>
                            <a:srgbClr val="000000"/>
                          </a:solidFill>
                          <a:effectLst/>
                          <a:latin typeface="+mn-lt"/>
                          <a:cs typeface="Arial" charset="0"/>
                        </a:rPr>
                        <a:t>P1:</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mn-lt"/>
                        <a:cs typeface="Arial" charset="0"/>
                      </a:endParaRPr>
                    </a:p>
                  </a:txBody>
                  <a:tcPr marL="90000" marR="90000" marT="334224"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smtClean="0">
                          <a:ln>
                            <a:noFill/>
                          </a:ln>
                          <a:solidFill>
                            <a:srgbClr val="000000"/>
                          </a:solidFill>
                          <a:effectLst/>
                          <a:latin typeface="+mn-lt"/>
                          <a:cs typeface="Arial" charset="0"/>
                        </a:rPr>
                        <a:t>R(x)a</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mn-lt"/>
                        <a:cs typeface="Arial" charset="0"/>
                      </a:endParaRPr>
                    </a:p>
                  </a:txBody>
                  <a:tcPr marL="90000" marR="90000" marT="334224" marB="46800" anchor="ctr" horzOverflow="overflow">
                    <a:lnL>
                      <a:noFill/>
                    </a:lnL>
                    <a:lnR>
                      <a:noFill/>
                    </a:lnR>
                    <a:lnT>
                      <a:noFill/>
                    </a:lnT>
                    <a:lnB>
                      <a:noFill/>
                    </a:lnB>
                    <a:lnTlToBr>
                      <a:noFill/>
                    </a:lnTlToBr>
                    <a:lnBlToTr>
                      <a:noFill/>
                    </a:lnBlToTr>
                    <a:noFill/>
                  </a:tcPr>
                </a:tc>
              </a:tr>
            </a:tbl>
          </a:graphicData>
        </a:graphic>
      </p:graphicFrame>
      <p:sp>
        <p:nvSpPr>
          <p:cNvPr id="7" name="Line 14"/>
          <p:cNvSpPr>
            <a:spLocks noChangeShapeType="1"/>
          </p:cNvSpPr>
          <p:nvPr/>
        </p:nvSpPr>
        <p:spPr bwMode="auto">
          <a:xfrm>
            <a:off x="107504" y="3498850"/>
            <a:ext cx="9001125" cy="1588"/>
          </a:xfrm>
          <a:prstGeom prst="line">
            <a:avLst/>
          </a:prstGeom>
          <a:noFill/>
          <a:ln w="9360">
            <a:solidFill>
              <a:srgbClr val="000000"/>
            </a:solidFill>
            <a:miter lim="800000"/>
            <a:headEnd/>
            <a:tailEnd type="triangle" w="med" len="med"/>
          </a:ln>
        </p:spPr>
        <p:txBody>
          <a:bodyPr/>
          <a:lstStyle/>
          <a:p>
            <a:endParaRPr lang="ru-RU"/>
          </a:p>
        </p:txBody>
      </p:sp>
      <p:graphicFrame>
        <p:nvGraphicFramePr>
          <p:cNvPr id="8" name="Group 15"/>
          <p:cNvGraphicFramePr>
            <a:graphicFrameLocks noGrp="1"/>
          </p:cNvGraphicFramePr>
          <p:nvPr/>
        </p:nvGraphicFramePr>
        <p:xfrm>
          <a:off x="107504" y="4724400"/>
          <a:ext cx="8916987" cy="1540142"/>
        </p:xfrm>
        <a:graphic>
          <a:graphicData uri="http://schemas.openxmlformats.org/drawingml/2006/table">
            <a:tbl>
              <a:tblPr/>
              <a:tblGrid>
                <a:gridCol w="2228850"/>
                <a:gridCol w="2230437"/>
                <a:gridCol w="2228850"/>
                <a:gridCol w="2228850"/>
              </a:tblGrid>
              <a:tr h="669925">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smtClean="0">
                          <a:ln>
                            <a:noFill/>
                          </a:ln>
                          <a:solidFill>
                            <a:srgbClr val="000000"/>
                          </a:solidFill>
                          <a:effectLst/>
                          <a:latin typeface="+mn-lt"/>
                          <a:cs typeface="Arial" charset="0"/>
                        </a:rPr>
                        <a:t>P</a:t>
                      </a:r>
                      <a:r>
                        <a:rPr kumimoji="0" lang="ru-RU" sz="2400" b="0" i="0" u="none" strike="noStrike" cap="none" normalizeH="0" baseline="0" dirty="0" smtClean="0">
                          <a:ln>
                            <a:noFill/>
                          </a:ln>
                          <a:solidFill>
                            <a:srgbClr val="000000"/>
                          </a:solidFill>
                          <a:effectLst/>
                          <a:latin typeface="+mn-lt"/>
                          <a:cs typeface="Arial" charset="0"/>
                        </a:rPr>
                        <a:t>0</a:t>
                      </a:r>
                      <a:r>
                        <a:rPr kumimoji="0" lang="en-US" sz="2400" b="0" i="0" u="none" strike="noStrike" cap="none" normalizeH="0" baseline="0" dirty="0" smtClean="0">
                          <a:ln>
                            <a:noFill/>
                          </a:ln>
                          <a:solidFill>
                            <a:srgbClr val="000000"/>
                          </a:solidFill>
                          <a:effectLst/>
                          <a:latin typeface="+mn-lt"/>
                          <a:cs typeface="Arial" charset="0"/>
                        </a:rPr>
                        <a:t>:</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smtClean="0">
                          <a:ln>
                            <a:noFill/>
                          </a:ln>
                          <a:solidFill>
                            <a:srgbClr val="000000"/>
                          </a:solidFill>
                          <a:effectLst/>
                          <a:latin typeface="+mn-lt"/>
                          <a:cs typeface="Arial" charset="0"/>
                        </a:rPr>
                        <a:t>W(x)a</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mn-lt"/>
                        <a:cs typeface="Arial" charset="0"/>
                      </a:endParaRPr>
                    </a:p>
                  </a:txBody>
                  <a:tcPr marL="90000" marR="90000" marT="334224" marB="46800" anchor="ctr" horzOverflow="overflow">
                    <a:lnL>
                      <a:noFill/>
                    </a:lnL>
                    <a:lnR>
                      <a:noFill/>
                    </a:lnR>
                    <a:lnT>
                      <a:noFill/>
                    </a:lnT>
                    <a:lnB>
                      <a:noFill/>
                    </a:lnB>
                    <a:lnTlToBr>
                      <a:noFill/>
                    </a:lnTlToBr>
                    <a:lnBlToTr>
                      <a:noFill/>
                    </a:lnBlToTr>
                    <a:noFill/>
                  </a:tcPr>
                </a:tc>
                <a:tc>
                  <a:txBody>
                    <a:bodyPr/>
                    <a:lstStyle/>
                    <a:p>
                      <a:pPr marL="0" marR="0" lvl="0" indent="0" algn="r" defTabSz="449263" rtl="0" eaLnBrk="0" fontAlgn="base" latinLnBrk="0" hangingPunct="0">
                        <a:lnSpc>
                          <a:spcPct val="62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000" b="0" i="0" u="none" strike="noStrike" cap="none" normalizeH="0" baseline="0" smtClean="0">
                          <a:ln>
                            <a:noFill/>
                          </a:ln>
                          <a:solidFill>
                            <a:srgbClr val="000000"/>
                          </a:solidFill>
                          <a:effectLst/>
                          <a:latin typeface="+mn-lt"/>
                          <a:cs typeface="Arial" charset="0"/>
                        </a:rPr>
                        <a:t>Время</a:t>
                      </a:r>
                    </a:p>
                  </a:txBody>
                  <a:tcPr marL="90000" marR="90000" marT="413280" marB="46800" anchor="ctr" horzOverflow="overflow">
                    <a:lnL>
                      <a:noFill/>
                    </a:lnL>
                    <a:lnR>
                      <a:noFill/>
                    </a:lnR>
                    <a:lnT>
                      <a:noFill/>
                    </a:lnT>
                    <a:lnB>
                      <a:noFill/>
                    </a:lnB>
                    <a:lnTlToBr>
                      <a:noFill/>
                    </a:lnTlToBr>
                    <a:lnBlToTr>
                      <a:noFill/>
                    </a:lnBlToTr>
                    <a:noFill/>
                  </a:tcPr>
                </a:tc>
              </a:tr>
              <a:tr h="669925">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smtClean="0">
                          <a:ln>
                            <a:noFill/>
                          </a:ln>
                          <a:solidFill>
                            <a:srgbClr val="000000"/>
                          </a:solidFill>
                          <a:effectLst/>
                          <a:latin typeface="+mn-lt"/>
                          <a:cs typeface="Arial" charset="0"/>
                        </a:rPr>
                        <a:t>P1:</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mn-lt"/>
                        <a:cs typeface="Arial" charset="0"/>
                      </a:endParaRPr>
                    </a:p>
                  </a:txBody>
                  <a:tcPr marL="90000" marR="90000" marT="334224"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0" fontAlgn="base" latinLnBrk="0" hangingPunct="0">
                        <a:lnSpc>
                          <a:spcPct val="62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smtClean="0">
                          <a:ln>
                            <a:noFill/>
                          </a:ln>
                          <a:solidFill>
                            <a:srgbClr val="000000"/>
                          </a:solidFill>
                          <a:effectLst/>
                          <a:latin typeface="+mn-lt"/>
                          <a:cs typeface="Arial" charset="0"/>
                        </a:rPr>
                        <a:t>R(x)NIL R(x)a</a:t>
                      </a:r>
                    </a:p>
                  </a:txBody>
                  <a:tcPr marL="90000" marR="90000" marT="496512"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mn-lt"/>
                        <a:cs typeface="Arial" charset="0"/>
                      </a:endParaRPr>
                    </a:p>
                  </a:txBody>
                  <a:tcPr marL="90000" marR="90000" marT="334224" marB="46800" anchor="ctr" horzOverflow="overflow">
                    <a:lnL>
                      <a:noFill/>
                    </a:lnL>
                    <a:lnR>
                      <a:noFill/>
                    </a:lnR>
                    <a:lnT>
                      <a:noFill/>
                    </a:lnT>
                    <a:lnB>
                      <a:noFill/>
                    </a:lnB>
                    <a:lnTlToBr>
                      <a:noFill/>
                    </a:lnTlToBr>
                    <a:lnBlToTr>
                      <a:noFill/>
                    </a:lnBlToTr>
                    <a:noFill/>
                  </a:tcPr>
                </a:tc>
              </a:tr>
            </a:tbl>
          </a:graphicData>
        </a:graphic>
      </p:graphicFrame>
      <p:sp>
        <p:nvSpPr>
          <p:cNvPr id="9" name="Line 24"/>
          <p:cNvSpPr>
            <a:spLocks noChangeShapeType="1"/>
          </p:cNvSpPr>
          <p:nvPr/>
        </p:nvSpPr>
        <p:spPr bwMode="auto">
          <a:xfrm>
            <a:off x="107379" y="5661025"/>
            <a:ext cx="9001125" cy="1588"/>
          </a:xfrm>
          <a:prstGeom prst="line">
            <a:avLst/>
          </a:prstGeom>
          <a:noFill/>
          <a:ln w="9360">
            <a:solidFill>
              <a:srgbClr val="000000"/>
            </a:solidFill>
            <a:miter lim="800000"/>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t>Последовательная консистентность</a:t>
            </a:r>
            <a:endParaRPr lang="ru-RU" sz="3400" dirty="0"/>
          </a:p>
        </p:txBody>
      </p:sp>
      <p:sp>
        <p:nvSpPr>
          <p:cNvPr id="5" name="Rectangle 3"/>
          <p:cNvSpPr>
            <a:spLocks noChangeArrowheads="1"/>
          </p:cNvSpPr>
          <p:nvPr/>
        </p:nvSpPr>
        <p:spPr bwMode="auto">
          <a:xfrm>
            <a:off x="344489" y="1268413"/>
            <a:ext cx="8475984" cy="5040312"/>
          </a:xfrm>
          <a:prstGeom prst="rect">
            <a:avLst/>
          </a:prstGeom>
          <a:noFill/>
          <a:ln w="9525">
            <a:noFill/>
            <a:round/>
            <a:headEnd/>
            <a:tailEnd/>
          </a:ln>
        </p:spPr>
        <p:txBody>
          <a:bodyPr lIns="90000" tIns="46800" rIns="90000" bIns="46800"/>
          <a:lstStyle/>
          <a:p>
            <a:pPr marL="331788" indent="-331788">
              <a:spcBef>
                <a:spcPts val="500"/>
              </a:spcBef>
              <a:buSzPct val="8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Впервые определил Lamport в 1979 г. в контексте совместно используемой памяти</a:t>
            </a:r>
            <a:r>
              <a:rPr lang="en-US" sz="2000" dirty="0" smtClean="0">
                <a:solidFill>
                  <a:srgbClr val="000000"/>
                </a:solidFill>
              </a:rPr>
              <a:t> </a:t>
            </a:r>
            <a:r>
              <a:rPr lang="ru-RU" sz="2000" dirty="0" smtClean="0">
                <a:solidFill>
                  <a:srgbClr val="000000"/>
                </a:solidFill>
              </a:rPr>
              <a:t>для мультипроцессорных систем. </a:t>
            </a:r>
          </a:p>
          <a:p>
            <a:pPr marL="331788" indent="-331788">
              <a:spcBef>
                <a:spcPts val="500"/>
              </a:spcBef>
              <a:buSzPct val="8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t>«Результат выполнения должен быть тот же, как если бы операторы всех процессоров выполнялись бы в некоторой последовательности, в которой операторы каждого индивидуального процессора расположены в порядке, определяемом программой этого процессора»</a:t>
            </a:r>
          </a:p>
          <a:p>
            <a:pPr marL="331788" indent="-331788">
              <a:spcBef>
                <a:spcPts val="500"/>
              </a:spcBef>
              <a:buSzPct val="8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Последовательная консистентность не гарантирует, что операция чтения возвратит значение, записанное другим процессом наносекундой или даже минутой раньше, в этой модели только точно гарантируется, что все процессы </a:t>
            </a:r>
            <a:r>
              <a:rPr lang="ru-RU" sz="2000" dirty="0" smtClean="0"/>
              <a:t>должны «видеть» одну и ту же последовательность записей в память.</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latin typeface="+mn-lt"/>
              </a:rPr>
              <a:t>Последовательная консистентность</a:t>
            </a:r>
            <a:endParaRPr lang="ru-RU" sz="3400" dirty="0">
              <a:latin typeface="+mn-lt"/>
            </a:endParaRPr>
          </a:p>
        </p:txBody>
      </p:sp>
      <p:sp>
        <p:nvSpPr>
          <p:cNvPr id="4" name="Rectangle 28"/>
          <p:cNvSpPr>
            <a:spLocks noChangeArrowheads="1"/>
          </p:cNvSpPr>
          <p:nvPr/>
        </p:nvSpPr>
        <p:spPr bwMode="auto">
          <a:xfrm>
            <a:off x="344488" y="981075"/>
            <a:ext cx="9361487" cy="5040313"/>
          </a:xfrm>
          <a:prstGeom prst="rect">
            <a:avLst/>
          </a:prstGeom>
          <a:noFill/>
          <a:ln w="9525">
            <a:noFill/>
            <a:round/>
            <a:headEnd/>
            <a:tailEnd/>
          </a:ln>
        </p:spPr>
        <p:txBody>
          <a:bodyPr lIns="90000" tIns="46800" rIns="90000" bIns="46800"/>
          <a:lstStyle/>
          <a:p>
            <a:pPr marL="331788" indent="-331788" algn="l">
              <a:spcBef>
                <a:spcPts val="500"/>
              </a:spcBef>
              <a:buSzPct val="8000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a:solidFill>
                  <a:srgbClr val="000000"/>
                </a:solidFill>
              </a:rPr>
              <a:t>а) удовлетворяет последовательной консистентности</a:t>
            </a:r>
          </a:p>
          <a:p>
            <a:pPr marL="331788" indent="-331788" algn="l">
              <a:spcBef>
                <a:spcPts val="500"/>
              </a:spcBef>
              <a:buClrTx/>
              <a:buSzPct val="80000"/>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en-US" sz="2000" dirty="0">
              <a:solidFill>
                <a:srgbClr val="000000"/>
              </a:solidFill>
            </a:endParaRP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a:p>
            <a:pPr marL="331788" indent="-331788" algn="l">
              <a:spcBef>
                <a:spcPts val="500"/>
              </a:spcBef>
              <a:buSzPct val="8000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a:solidFill>
                  <a:srgbClr val="000000"/>
                </a:solidFill>
              </a:rPr>
              <a:t>б) не удовлетворяет последовательной консистентности</a:t>
            </a:r>
          </a:p>
          <a:p>
            <a:pPr marL="331788" indent="-331788" algn="l">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p:txBody>
      </p:sp>
      <p:graphicFrame>
        <p:nvGraphicFramePr>
          <p:cNvPr id="6" name="Group 177"/>
          <p:cNvGraphicFramePr>
            <a:graphicFrameLocks noGrp="1"/>
          </p:cNvGraphicFramePr>
          <p:nvPr/>
        </p:nvGraphicFramePr>
        <p:xfrm>
          <a:off x="566738" y="1484313"/>
          <a:ext cx="8204200" cy="1990726"/>
        </p:xfrm>
        <a:graphic>
          <a:graphicData uri="http://schemas.openxmlformats.org/drawingml/2006/table">
            <a:tbl>
              <a:tblPr/>
              <a:tblGrid>
                <a:gridCol w="1366837"/>
                <a:gridCol w="1366838"/>
                <a:gridCol w="1368425"/>
                <a:gridCol w="1368425"/>
                <a:gridCol w="1366837"/>
                <a:gridCol w="1366838"/>
              </a:tblGrid>
              <a:tr h="4984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P2</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W(x)b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P3</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R(x)a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P4</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117"/>
          <p:cNvGraphicFramePr>
            <a:graphicFrameLocks noGrp="1"/>
          </p:cNvGraphicFramePr>
          <p:nvPr/>
        </p:nvGraphicFramePr>
        <p:xfrm>
          <a:off x="633413" y="4076700"/>
          <a:ext cx="8208962" cy="2132013"/>
        </p:xfrm>
        <a:graphic>
          <a:graphicData uri="http://schemas.openxmlformats.org/drawingml/2006/table">
            <a:tbl>
              <a:tblPr/>
              <a:tblGrid>
                <a:gridCol w="1368425"/>
                <a:gridCol w="1366837"/>
                <a:gridCol w="1370013"/>
                <a:gridCol w="1368425"/>
                <a:gridCol w="1366837"/>
                <a:gridCol w="1368425"/>
              </a:tblGrid>
              <a:tr h="533400">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P2</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W(x)b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P3</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P4</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cs typeface="Arial" charset="0"/>
                        </a:rPr>
                        <a:t>R(x)</a:t>
                      </a:r>
                      <a:r>
                        <a:rPr kumimoji="0" lang="en-US" sz="1800" b="1" i="0" u="none" strike="noStrike" cap="none" normalizeH="0" baseline="0" dirty="0" smtClean="0">
                          <a:ln>
                            <a:noFill/>
                          </a:ln>
                          <a:solidFill>
                            <a:srgbClr val="000000"/>
                          </a:solidFill>
                          <a:effectLst/>
                          <a:latin typeface="Arial" charset="0"/>
                          <a:cs typeface="Arial" charset="0"/>
                        </a:rPr>
                        <a:t>b</a:t>
                      </a:r>
                      <a:r>
                        <a:rPr kumimoji="0" lang="ru-RU" sz="1800" b="1" i="0" u="none" strike="noStrike" cap="none" normalizeH="0" baseline="0" dirty="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latin typeface="+mn-lt"/>
              </a:rPr>
              <a:t>Последовательная консистентность</a:t>
            </a:r>
            <a:endParaRPr lang="ru-RU" sz="34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pPr marL="331788" indent="-331788">
              <a:spcBef>
                <a:spcPts val="500"/>
              </a:spcBef>
              <a:buSzPct val="8000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	Результат </a:t>
            </a:r>
            <a:r>
              <a:rPr lang="ru-RU" sz="2000" dirty="0">
                <a:solidFill>
                  <a:srgbClr val="000000"/>
                </a:solidFill>
              </a:rPr>
              <a:t>повторного выполнения параллельной программы в системе с последовательной консистентностью может не совпадать с результатом предыдущего выполнения этой же программы, если в программе нет регулирования операций доступа к памяти с помощью механизмов синхронизации.</a:t>
            </a:r>
          </a:p>
          <a:p>
            <a:pPr marL="331788" indent="-331788">
              <a:spcBef>
                <a:spcPts val="500"/>
              </a:spcBef>
              <a:buClrTx/>
              <a:buFontTx/>
              <a:buNone/>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endParaRPr lang="ru-RU" sz="2000" dirty="0">
              <a:solidFill>
                <a:srgbClr val="000000"/>
              </a:solidFill>
            </a:endParaRPr>
          </a:p>
        </p:txBody>
      </p:sp>
      <p:graphicFrame>
        <p:nvGraphicFramePr>
          <p:cNvPr id="9" name="Group 132"/>
          <p:cNvGraphicFramePr>
            <a:graphicFrameLocks noGrp="1"/>
          </p:cNvGraphicFramePr>
          <p:nvPr/>
        </p:nvGraphicFramePr>
        <p:xfrm>
          <a:off x="395536" y="2807986"/>
          <a:ext cx="8353425" cy="1049338"/>
        </p:xfrm>
        <a:graphic>
          <a:graphicData uri="http://schemas.openxmlformats.org/drawingml/2006/table">
            <a:tbl>
              <a:tblPr/>
              <a:tblGrid>
                <a:gridCol w="2855913"/>
                <a:gridCol w="2649537"/>
                <a:gridCol w="2847975"/>
              </a:tblGrid>
              <a:tr h="427038">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P2</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P3</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x</a:t>
                      </a:r>
                      <a:r>
                        <a:rPr kumimoji="0" lang="ru-RU" sz="1800" b="1" i="0" u="none" strike="noStrike" cap="none" normalizeH="0" baseline="0" dirty="0" smtClean="0">
                          <a:ln>
                            <a:noFill/>
                          </a:ln>
                          <a:solidFill>
                            <a:srgbClr val="000000"/>
                          </a:solidFill>
                          <a:effectLst/>
                          <a:latin typeface="Arial" charset="0"/>
                          <a:cs typeface="Arial" charset="0"/>
                        </a:rPr>
                        <a:t>=1</a:t>
                      </a:r>
                      <a:r>
                        <a:rPr kumimoji="0" lang="en-US" sz="1800" b="1" i="0" u="none" strike="noStrike" cap="none" normalizeH="0" baseline="0" dirty="0" smtClean="0">
                          <a:ln>
                            <a:noFill/>
                          </a:ln>
                          <a:solidFill>
                            <a:srgbClr val="000000"/>
                          </a:solidFill>
                          <a:effectLst/>
                          <a:latin typeface="Arial" charset="0"/>
                          <a:cs typeface="Arial" charset="0"/>
                        </a:rPr>
                        <a:t>;</a:t>
                      </a:r>
                    </a:p>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Print (</a:t>
                      </a:r>
                      <a:r>
                        <a:rPr kumimoji="0" lang="en-US" sz="1800" b="1" i="0" u="none" strike="noStrike" cap="none" normalizeH="0" baseline="0" dirty="0" err="1" smtClean="0">
                          <a:ln>
                            <a:noFill/>
                          </a:ln>
                          <a:solidFill>
                            <a:srgbClr val="000000"/>
                          </a:solidFill>
                          <a:effectLst/>
                          <a:latin typeface="Arial" charset="0"/>
                          <a:cs typeface="Arial" charset="0"/>
                        </a:rPr>
                        <a:t>y,z</a:t>
                      </a:r>
                      <a:r>
                        <a:rPr kumimoji="0" lang="en-US" sz="1800" b="1" i="0" u="none" strike="noStrike" cap="none" normalizeH="0" baseline="0" dirty="0" smtClean="0">
                          <a:ln>
                            <a:noFill/>
                          </a:ln>
                          <a:solidFill>
                            <a:srgbClr val="000000"/>
                          </a:solidFill>
                          <a:effectLst/>
                          <a:latin typeface="Arial" charset="0"/>
                          <a:cs typeface="Arial" charset="0"/>
                        </a:rPr>
                        <a:t>);</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y=1;</a:t>
                      </a:r>
                    </a:p>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Print(x,z);</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z=1;</a:t>
                      </a:r>
                    </a:p>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(x,y);</a:t>
                      </a:r>
                    </a:p>
                  </a:txBody>
                  <a:tcPr marL="90000" marR="9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130"/>
          <p:cNvGraphicFramePr>
            <a:graphicFrameLocks noGrp="1"/>
          </p:cNvGraphicFramePr>
          <p:nvPr/>
        </p:nvGraphicFramePr>
        <p:xfrm>
          <a:off x="395536" y="4031949"/>
          <a:ext cx="8353425" cy="2565403"/>
        </p:xfrm>
        <a:graphic>
          <a:graphicData uri="http://schemas.openxmlformats.org/drawingml/2006/table">
            <a:tbl>
              <a:tblPr/>
              <a:tblGrid>
                <a:gridCol w="2089150"/>
                <a:gridCol w="2089150"/>
                <a:gridCol w="2087563"/>
                <a:gridCol w="2087562"/>
              </a:tblGrid>
              <a:tr h="3667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x=1;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=1</a:t>
                      </a:r>
                      <a:r>
                        <a:rPr kumimoji="0" lang="en-US" sz="1800" b="1" i="0" u="none" strike="noStrike" cap="none" normalizeH="0" baseline="0" smtClean="0">
                          <a:ln>
                            <a:noFill/>
                          </a:ln>
                          <a:solidFill>
                            <a:srgbClr val="000000"/>
                          </a:solidFill>
                          <a:effectLst/>
                          <a:latin typeface="Arial" charset="0"/>
                          <a:cs typeface="Arial" charset="0"/>
                        </a:rPr>
                        <a:t>;</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y=1;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y=1;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(y,z);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y=1;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z=1;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x=1;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y=1;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Print(x,z);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(x,y);</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z=1;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Print(x,z);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(y,z);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Print(x,z);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Print(x,z);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z=1;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z=1;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=1</a:t>
                      </a:r>
                      <a:r>
                        <a:rPr kumimoji="0" lang="en-US" sz="1800" b="1" i="0" u="none" strike="noStrike" cap="none" normalizeH="0" baseline="0" smtClean="0">
                          <a:ln>
                            <a:noFill/>
                          </a:ln>
                          <a:solidFill>
                            <a:srgbClr val="000000"/>
                          </a:solidFill>
                          <a:effectLst/>
                          <a:latin typeface="Arial" charset="0"/>
                          <a:cs typeface="Arial" charset="0"/>
                        </a:rPr>
                        <a:t>;</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(y,z);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(x,y);</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(x,y);</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(y,z);</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Print (x,y);</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001011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101011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0101111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111111</a:t>
                      </a:r>
                    </a:p>
                  </a:txBody>
                  <a:tcPr marL="90000" marR="90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latin typeface="+mn-lt"/>
              </a:rPr>
              <a:t>Последовательная консистентность</a:t>
            </a:r>
            <a:endParaRPr lang="ru-RU" sz="34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r>
              <a:rPr lang="ru-RU" sz="2000" dirty="0" smtClean="0"/>
              <a:t>Описанный ранее миграционный алгоритм реализует последовательную консистентность.</a:t>
            </a:r>
          </a:p>
          <a:p>
            <a:r>
              <a:rPr lang="ru-RU" sz="2000" dirty="0" smtClean="0"/>
              <a:t>Последовательная консистентность может быть реализована гораздо более эффективно следующим образом. Страницы, доступные на запись, размножаются, но операции с разделяемой памятью (и чтение, и запись) не должны начинаться на каждом процессоре до тех пор, пока не завершится выполнение предыдущей операции записи, выданной этим процессором, т.е. будут скорректированы все копии соответствующей страницы. </a:t>
            </a:r>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Последовательная консистентность. Реализация</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r>
              <a:rPr lang="ru-RU" sz="2000" u="sng" dirty="0" smtClean="0"/>
              <a:t>Централизованный алгоритм.</a:t>
            </a:r>
            <a:r>
              <a:rPr lang="ru-RU" sz="2000" dirty="0" smtClean="0"/>
              <a:t> Процесс посылает координатору запрос на модификацию переменной и ждет  от него указания о проведении этой модификации. Такое указание координатор рассылает сразу всем владельцам копий этой переменной. Каждый процесс выполняет эти указания по мере их получения. Поскольку сообщения от координатора приходят каждому процессу в том порядке, в котором они были им посланы, то все процессы корректируют свои копии переменных в этом едином порядке. </a:t>
            </a:r>
          </a:p>
          <a:p>
            <a:r>
              <a:rPr lang="ru-RU" sz="2000" u="sng" dirty="0" smtClean="0"/>
              <a:t>Децентрализованный алгоритм.</a:t>
            </a:r>
            <a:r>
              <a:rPr lang="ru-RU" sz="2000" dirty="0" smtClean="0"/>
              <a:t> Процесс посылает посредством механизма упорядоченного широковещания (неделимые широковещательные рассылки) указание о модификации переменной всем владельцам копий соответствующей страницы (включая и себя) и ждет получения этого своего собственного указания. </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DSM</a:t>
            </a:r>
            <a:endParaRPr lang="ru-RU" dirty="0"/>
          </a:p>
        </p:txBody>
      </p:sp>
      <p:sp>
        <p:nvSpPr>
          <p:cNvPr id="3" name="Content Placeholder 2"/>
          <p:cNvSpPr>
            <a:spLocks noGrp="1"/>
          </p:cNvSpPr>
          <p:nvPr>
            <p:ph idx="1"/>
          </p:nvPr>
        </p:nvSpPr>
        <p:spPr/>
        <p:txBody>
          <a:bodyPr>
            <a:noAutofit/>
          </a:bodyPr>
          <a:lstStyle/>
          <a:p>
            <a:r>
              <a:rPr lang="ru-RU" sz="2000" dirty="0" smtClean="0"/>
              <a:t>Традиционно распределенные вычисления базируются на модели передачи сообщений, в которой данные передаются от процессора к процессору в виде сообщений. Удаленный вызов процедур фактически является той же самой моделью (или очень близкой).</a:t>
            </a:r>
          </a:p>
          <a:p>
            <a:r>
              <a:rPr lang="ru-RU" sz="2000" dirty="0" smtClean="0"/>
              <a:t>DSM - виртуальное адресное пространство, разделяемое всеми узлами (процессорами) распределенной системы. Программы получают доступ к данным в DSM примерно так же, как это происходит при реализации виртуальной памяти традиционных ЭВМ. В системах с DSM данные могут перемещаться между локальными памятями разных компьютеров аналогично тому, как они перемещаются между оперативной и внешней памятью одного компьютера.</a:t>
            </a: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latin typeface="+mn-lt"/>
              </a:rPr>
              <a:t>Причинная консистентность</a:t>
            </a:r>
            <a:endParaRPr lang="ru-RU" sz="34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pPr marL="331788" indent="-331788">
              <a:spcBef>
                <a:spcPts val="500"/>
              </a:spcBef>
              <a:buSzPct val="8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Предположим, что процесс P1 модифицировал переменную </a:t>
            </a:r>
            <a:r>
              <a:rPr lang="ru-RU" sz="2000" b="1" i="1" dirty="0" smtClean="0">
                <a:solidFill>
                  <a:srgbClr val="000000"/>
                </a:solidFill>
              </a:rPr>
              <a:t>x</a:t>
            </a:r>
            <a:r>
              <a:rPr lang="ru-RU" sz="2000" dirty="0" smtClean="0">
                <a:solidFill>
                  <a:srgbClr val="000000"/>
                </a:solidFill>
              </a:rPr>
              <a:t>, затем процесс P2 прочитал </a:t>
            </a:r>
            <a:r>
              <a:rPr lang="ru-RU" sz="2000" b="1" i="1" dirty="0" smtClean="0">
                <a:solidFill>
                  <a:srgbClr val="000000"/>
                </a:solidFill>
              </a:rPr>
              <a:t>x</a:t>
            </a:r>
            <a:r>
              <a:rPr lang="ru-RU" sz="2000" dirty="0" smtClean="0">
                <a:solidFill>
                  <a:srgbClr val="000000"/>
                </a:solidFill>
              </a:rPr>
              <a:t> и модифицировал </a:t>
            </a:r>
            <a:r>
              <a:rPr lang="ru-RU" sz="2000" b="1" i="1" dirty="0" smtClean="0">
                <a:solidFill>
                  <a:srgbClr val="000000"/>
                </a:solidFill>
              </a:rPr>
              <a:t>y</a:t>
            </a:r>
            <a:r>
              <a:rPr lang="ru-RU" sz="2000" dirty="0" smtClean="0">
                <a:solidFill>
                  <a:srgbClr val="000000"/>
                </a:solidFill>
              </a:rPr>
              <a:t>. В этом случае модификация </a:t>
            </a:r>
            <a:r>
              <a:rPr lang="ru-RU" sz="2000" b="1" i="1" dirty="0" smtClean="0">
                <a:solidFill>
                  <a:srgbClr val="000000"/>
                </a:solidFill>
              </a:rPr>
              <a:t>x</a:t>
            </a:r>
            <a:r>
              <a:rPr lang="ru-RU" sz="2000" dirty="0" smtClean="0">
                <a:solidFill>
                  <a:srgbClr val="000000"/>
                </a:solidFill>
              </a:rPr>
              <a:t> и модификация </a:t>
            </a:r>
            <a:r>
              <a:rPr lang="ru-RU" sz="2000" b="1" i="1" dirty="0" smtClean="0">
                <a:solidFill>
                  <a:srgbClr val="000000"/>
                </a:solidFill>
              </a:rPr>
              <a:t>y</a:t>
            </a:r>
            <a:r>
              <a:rPr lang="ru-RU" sz="2000" dirty="0" smtClean="0">
                <a:solidFill>
                  <a:srgbClr val="000000"/>
                </a:solidFill>
              </a:rPr>
              <a:t> потенциально причинно зависимы, так как новое значение </a:t>
            </a:r>
            <a:r>
              <a:rPr lang="ru-RU" sz="2000" b="1" i="1" dirty="0" smtClean="0">
                <a:solidFill>
                  <a:srgbClr val="000000"/>
                </a:solidFill>
              </a:rPr>
              <a:t>y</a:t>
            </a:r>
            <a:r>
              <a:rPr lang="ru-RU" sz="2000" dirty="0" smtClean="0">
                <a:solidFill>
                  <a:srgbClr val="000000"/>
                </a:solidFill>
              </a:rPr>
              <a:t> могло зависеть от прочитанного значения переменной </a:t>
            </a:r>
            <a:r>
              <a:rPr lang="ru-RU" sz="2000" b="1" i="1" dirty="0" smtClean="0">
                <a:solidFill>
                  <a:srgbClr val="000000"/>
                </a:solidFill>
              </a:rPr>
              <a:t>x</a:t>
            </a:r>
            <a:r>
              <a:rPr lang="ru-RU" sz="2000" dirty="0" smtClean="0">
                <a:solidFill>
                  <a:srgbClr val="000000"/>
                </a:solidFill>
              </a:rPr>
              <a:t>. С другой стороны, если два процесса одновременно изменяют значения различных переменных, то между этими событиями нет причинной связи. </a:t>
            </a:r>
          </a:p>
          <a:p>
            <a:pPr marL="331788" indent="-331788">
              <a:spcBef>
                <a:spcPts val="500"/>
              </a:spcBef>
              <a:buSzPct val="8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Операции, которые причинно не зависят друг от друга называются параллельными. </a:t>
            </a:r>
          </a:p>
          <a:p>
            <a:pPr marL="331788" indent="-331788">
              <a:spcBef>
                <a:spcPts val="500"/>
              </a:spcBef>
              <a:buSzPct val="80000"/>
              <a:buFont typeface="Arial" pitchFamily="34"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ru-RU" sz="2000" dirty="0" smtClean="0">
                <a:solidFill>
                  <a:srgbClr val="000000"/>
                </a:solidFill>
              </a:rPr>
              <a:t>Причинная модель консистентности памяти определяется следующим условием: Последовательность операций записи, которые потенциально причинно зависимы, должна наблюдаться всеми процессами системы одинаково, параллельные операции записи могут наблюдаться разными процессами в разном порядке. </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400" dirty="0" smtClean="0">
                <a:latin typeface="+mn-lt"/>
              </a:rPr>
              <a:t>Причинная консистентность</a:t>
            </a:r>
            <a:endParaRPr lang="ru-RU" sz="3400" dirty="0">
              <a:latin typeface="+mn-lt"/>
            </a:endParaRPr>
          </a:p>
        </p:txBody>
      </p:sp>
      <p:graphicFrame>
        <p:nvGraphicFramePr>
          <p:cNvPr id="4" name="Group 193"/>
          <p:cNvGraphicFramePr>
            <a:graphicFrameLocks noGrp="1"/>
          </p:cNvGraphicFramePr>
          <p:nvPr/>
        </p:nvGraphicFramePr>
        <p:xfrm>
          <a:off x="561975" y="1196975"/>
          <a:ext cx="5616575" cy="1919288"/>
        </p:xfrm>
        <a:graphic>
          <a:graphicData uri="http://schemas.openxmlformats.org/drawingml/2006/table">
            <a:tbl>
              <a:tblPr/>
              <a:tblGrid>
                <a:gridCol w="936625"/>
                <a:gridCol w="935038"/>
                <a:gridCol w="936625"/>
                <a:gridCol w="936625"/>
                <a:gridCol w="935037"/>
                <a:gridCol w="936625"/>
              </a:tblGrid>
              <a:tr h="47942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P1</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P2</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x)a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P3</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P4</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R(x)</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9"/>
          <p:cNvSpPr>
            <a:spLocks noChangeArrowheads="1"/>
          </p:cNvSpPr>
          <p:nvPr/>
        </p:nvSpPr>
        <p:spPr bwMode="auto">
          <a:xfrm>
            <a:off x="6372200" y="1506538"/>
            <a:ext cx="2663825" cy="1079500"/>
          </a:xfrm>
          <a:prstGeom prst="rect">
            <a:avLst/>
          </a:prstGeom>
          <a:noFill/>
          <a:ln w="9525">
            <a:noFill/>
            <a:round/>
            <a:headEnd/>
            <a:tailEnd/>
          </a:ln>
        </p:spPr>
        <p:txBody>
          <a:bodyPr lIns="90000" tIns="46800" rIns="90000" bIns="46800"/>
          <a:lstStyle/>
          <a:p>
            <a:pPr>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a:solidFill>
                  <a:srgbClr val="000000"/>
                </a:solidFill>
              </a:rPr>
              <a:t>Нарушение модели причинной консистентности </a:t>
            </a:r>
          </a:p>
        </p:txBody>
      </p:sp>
      <p:graphicFrame>
        <p:nvGraphicFramePr>
          <p:cNvPr id="6" name="Group 192"/>
          <p:cNvGraphicFramePr>
            <a:graphicFrameLocks noGrp="1"/>
          </p:cNvGraphicFramePr>
          <p:nvPr/>
        </p:nvGraphicFramePr>
        <p:xfrm>
          <a:off x="2843808" y="3284538"/>
          <a:ext cx="6121400" cy="1844676"/>
        </p:xfrm>
        <a:graphic>
          <a:graphicData uri="http://schemas.openxmlformats.org/drawingml/2006/table">
            <a:tbl>
              <a:tblPr/>
              <a:tblGrid>
                <a:gridCol w="884238"/>
                <a:gridCol w="871537"/>
                <a:gridCol w="873125"/>
                <a:gridCol w="873125"/>
                <a:gridCol w="874713"/>
                <a:gridCol w="871537"/>
                <a:gridCol w="873125"/>
              </a:tblGrid>
              <a:tr h="46196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c</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P2</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P3</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c</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a:t>
                      </a:r>
                      <a:r>
                        <a:rPr kumimoji="0" lang="en-US" sz="1800" b="1" i="0" u="none" strike="noStrike" cap="none" normalizeH="0" baseline="0" smtClean="0">
                          <a:ln>
                            <a:noFill/>
                          </a:ln>
                          <a:solidFill>
                            <a:srgbClr val="000000"/>
                          </a:solidFill>
                          <a:effectLst/>
                          <a:latin typeface="Arial" charset="0"/>
                          <a:cs typeface="Arial" charset="0"/>
                        </a:rPr>
                        <a:t>x</a:t>
                      </a:r>
                      <a:r>
                        <a:rPr kumimoji="0" lang="ru-RU" sz="1800" b="1" i="0" u="none" strike="noStrike" cap="none" normalizeH="0" baseline="0" smtClean="0">
                          <a:ln>
                            <a:noFill/>
                          </a:ln>
                          <a:solidFill>
                            <a:srgbClr val="000000"/>
                          </a:solidFill>
                          <a:effectLst/>
                          <a:latin typeface="Arial" charset="0"/>
                          <a:cs typeface="Arial" charset="0"/>
                        </a:rPr>
                        <a:t>)</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P4</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R(x)</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cs typeface="Arial" charset="0"/>
                        </a:rPr>
                        <a:t>R(x)</a:t>
                      </a:r>
                      <a:r>
                        <a:rPr kumimoji="0" lang="en-US" sz="1800" b="1" i="0" u="none" strike="noStrike" cap="none" normalizeH="0" baseline="0" dirty="0" smtClean="0">
                          <a:ln>
                            <a:noFill/>
                          </a:ln>
                          <a:solidFill>
                            <a:srgbClr val="000000"/>
                          </a:solidFill>
                          <a:effectLst/>
                          <a:latin typeface="Arial" charset="0"/>
                          <a:cs typeface="Arial" charset="0"/>
                        </a:rPr>
                        <a:t>c</a:t>
                      </a:r>
                      <a:r>
                        <a:rPr kumimoji="0" lang="ru-RU" sz="1800" b="1" i="0" u="none" strike="noStrike" cap="none" normalizeH="0" baseline="0" dirty="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59"/>
          <p:cNvSpPr>
            <a:spLocks noChangeArrowheads="1"/>
          </p:cNvSpPr>
          <p:nvPr/>
        </p:nvSpPr>
        <p:spPr bwMode="auto">
          <a:xfrm>
            <a:off x="107504" y="3429000"/>
            <a:ext cx="2720975" cy="2165350"/>
          </a:xfrm>
          <a:prstGeom prst="rect">
            <a:avLst/>
          </a:prstGeom>
          <a:noFill/>
          <a:ln w="9525">
            <a:noFill/>
            <a:round/>
            <a:headEnd/>
            <a:tailEnd/>
          </a:ln>
        </p:spPr>
        <p:txBody>
          <a:bodyPr lIns="90000" tIns="46800" rIns="90000" bIns="46800"/>
          <a:lstStyle/>
          <a:p>
            <a:pPr>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a:solidFill>
                  <a:srgbClr val="000000"/>
                </a:solidFill>
              </a:rPr>
              <a:t>Корректная последовательность для модели причинной консистентности </a:t>
            </a:r>
          </a:p>
        </p:txBody>
      </p:sp>
      <p:sp>
        <p:nvSpPr>
          <p:cNvPr id="9" name="Rectangle 60"/>
          <p:cNvSpPr>
            <a:spLocks noChangeArrowheads="1"/>
          </p:cNvSpPr>
          <p:nvPr/>
        </p:nvSpPr>
        <p:spPr bwMode="auto">
          <a:xfrm>
            <a:off x="179511" y="5368106"/>
            <a:ext cx="8784977" cy="2165350"/>
          </a:xfrm>
          <a:prstGeom prst="rect">
            <a:avLst/>
          </a:prstGeom>
          <a:noFill/>
          <a:ln w="9525">
            <a:noFill/>
            <a:round/>
            <a:headEnd/>
            <a:tailEnd/>
          </a:ln>
        </p:spPr>
        <p:txBody>
          <a:bodyPr lIns="90000" tIns="46800" rIns="90000" bIns="46800"/>
          <a:lstStyle/>
          <a:p>
            <a:pPr>
              <a:spcBef>
                <a:spcPts val="500"/>
              </a:spcBef>
              <a:buClrTx/>
              <a:buFontTx/>
              <a:buNone/>
              <a:tabLst>
                <a:tab pos="0" algn="l"/>
                <a:tab pos="333375" algn="l"/>
                <a:tab pos="903288" algn="l"/>
                <a:tab pos="1817688" algn="l"/>
                <a:tab pos="2732088" algn="l"/>
                <a:tab pos="3646488" algn="l"/>
                <a:tab pos="4560888" algn="l"/>
                <a:tab pos="5475288" algn="l"/>
                <a:tab pos="6389688" algn="l"/>
                <a:tab pos="7304088" algn="l"/>
                <a:tab pos="8218488" algn="l"/>
                <a:tab pos="9132888" algn="l"/>
                <a:tab pos="10047288" algn="l"/>
                <a:tab pos="10323513" algn="l"/>
                <a:tab pos="10779125" algn="l"/>
                <a:tab pos="10780713" algn="l"/>
              </a:tabLst>
            </a:pPr>
            <a:r>
              <a:rPr lang="ru-RU" sz="2000" dirty="0">
                <a:solidFill>
                  <a:srgbClr val="000000"/>
                </a:solidFill>
              </a:rPr>
              <a:t>	Определение потенциальной причинной зависимости может осуществляться компилятором посредством анализа зависимости операторов программы по данным.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Причинная консистентность. Реализация</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r>
              <a:rPr lang="ru-RU" sz="2000" dirty="0" smtClean="0"/>
              <a:t>При реализации причинной консистентности в случае размножения страниц выполнение записи в общую память требует ожидания выполнения только тех предыдущих операций записи, от которых эта запись потенциально причинно зависит. Параллельные операции записи не задерживают выполнение друг друга (и не требуют неделимости широковещательных рассылок всем владельцам копий страницы).</a:t>
            </a:r>
          </a:p>
          <a:p>
            <a:r>
              <a:rPr lang="ru-RU" sz="2000" dirty="0" smtClean="0"/>
              <a:t>Реализация причинной консистентности может осуществляться следующим образом:</a:t>
            </a:r>
          </a:p>
          <a:p>
            <a:pPr lvl="0">
              <a:buFont typeface="Arial" pitchFamily="34" charset="0"/>
              <a:buChar char="•"/>
            </a:pPr>
            <a:r>
              <a:rPr lang="ru-RU" sz="2000" dirty="0" smtClean="0"/>
              <a:t>все модификации переменных на каждом процессоре нумеруются;</a:t>
            </a:r>
          </a:p>
          <a:p>
            <a:pPr lvl="0">
              <a:buFont typeface="Arial" pitchFamily="34" charset="0"/>
              <a:buChar char="•"/>
            </a:pPr>
            <a:r>
              <a:rPr lang="ru-RU" sz="2000" dirty="0" smtClean="0"/>
              <a:t>всем процессорам вместе со значением модифицируемой переменной рассылается номер этой модификации на  данном процессоре, а также номера модификаций всех процессоров, известных данному процессору к этому моменту;</a:t>
            </a:r>
          </a:p>
          <a:p>
            <a:pPr lvl="0">
              <a:buFont typeface="Arial" pitchFamily="34" charset="0"/>
              <a:buChar char="•"/>
            </a:pPr>
            <a:r>
              <a:rPr lang="ru-RU" sz="2000" dirty="0" smtClean="0"/>
              <a:t>выполнение любой модификации на каждом процессоре задерживается до тех пор, пока он не получит и не выполнит все те модификации других процессоров, о которых было известно процессору - автору задерживаемой модификации.</a:t>
            </a:r>
            <a:endParaRPr lang="ru-R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en-US" sz="3000" dirty="0" smtClean="0">
                <a:latin typeface="+mn-lt"/>
              </a:rPr>
              <a:t>PRAM-</a:t>
            </a:r>
            <a:r>
              <a:rPr lang="ru-RU" sz="3000" dirty="0" smtClean="0">
                <a:latin typeface="+mn-lt"/>
              </a:rPr>
              <a:t>консистентность</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pPr>
              <a:spcBef>
                <a:spcPts val="500"/>
              </a:spcBef>
              <a:buClrTx/>
              <a:buFontTx/>
              <a:buNone/>
              <a:tabLst>
                <a:tab pos="0" algn="l"/>
                <a:tab pos="333375" algn="l"/>
                <a:tab pos="903288" algn="l"/>
                <a:tab pos="1817688" algn="l"/>
                <a:tab pos="2732088" algn="l"/>
                <a:tab pos="3646488" algn="l"/>
                <a:tab pos="4560888" algn="l"/>
                <a:tab pos="5475288" algn="l"/>
                <a:tab pos="6389688" algn="l"/>
                <a:tab pos="7304088" algn="l"/>
                <a:tab pos="8218488" algn="l"/>
                <a:tab pos="9132888" algn="l"/>
                <a:tab pos="10047288" algn="l"/>
                <a:tab pos="10323513" algn="l"/>
                <a:tab pos="10779125" algn="l"/>
                <a:tab pos="10780713" algn="l"/>
              </a:tabLst>
            </a:pPr>
            <a:r>
              <a:rPr lang="ru-RU" sz="2000" dirty="0" smtClean="0">
                <a:solidFill>
                  <a:srgbClr val="000000"/>
                </a:solidFill>
              </a:rPr>
              <a:t>Операции записи, выполняемые одним процессором, видны всем остальным процессорам в том порядке, в каком они выполнялись, но операции записи, выполняемые разными процессорами, могут быть видны в произвольном порядке. </a:t>
            </a:r>
          </a:p>
          <a:p>
            <a:pPr>
              <a:spcBef>
                <a:spcPts val="500"/>
              </a:spcBef>
              <a:buClrTx/>
              <a:buFontTx/>
              <a:buNone/>
              <a:tabLst>
                <a:tab pos="0" algn="l"/>
                <a:tab pos="333375" algn="l"/>
                <a:tab pos="903288" algn="l"/>
                <a:tab pos="1817688" algn="l"/>
                <a:tab pos="2732088" algn="l"/>
                <a:tab pos="3646488" algn="l"/>
                <a:tab pos="4560888" algn="l"/>
                <a:tab pos="5475288" algn="l"/>
                <a:tab pos="6389688" algn="l"/>
                <a:tab pos="7304088" algn="l"/>
                <a:tab pos="8218488" algn="l"/>
                <a:tab pos="9132888" algn="l"/>
                <a:tab pos="10047288" algn="l"/>
                <a:tab pos="10323513" algn="l"/>
                <a:tab pos="10779125" algn="l"/>
                <a:tab pos="10780713" algn="l"/>
              </a:tabLst>
            </a:pPr>
            <a:r>
              <a:rPr lang="ru-RU" sz="2000" dirty="0" smtClean="0">
                <a:solidFill>
                  <a:srgbClr val="000000"/>
                </a:solidFill>
              </a:rPr>
              <a:t>	Записи выполняемые одним процессором могут быть конвейеризованы: выполнение операций с общей памятью можно начинать не дожидаясь завершения предыдущих операций записи в память.</a:t>
            </a:r>
            <a:endParaRPr lang="ru-RU" sz="2000" dirty="0">
              <a:solidFill>
                <a:srgbClr val="000000"/>
              </a:solidFill>
            </a:endParaRPr>
          </a:p>
        </p:txBody>
      </p:sp>
      <p:graphicFrame>
        <p:nvGraphicFramePr>
          <p:cNvPr id="4" name="Table 3"/>
          <p:cNvGraphicFramePr>
            <a:graphicFrameLocks noGrp="1"/>
          </p:cNvGraphicFramePr>
          <p:nvPr/>
        </p:nvGraphicFramePr>
        <p:xfrm>
          <a:off x="1253104" y="3633584"/>
          <a:ext cx="5983192" cy="2315696"/>
        </p:xfrm>
        <a:graphic>
          <a:graphicData uri="http://schemas.openxmlformats.org/drawingml/2006/table">
            <a:tbl>
              <a:tblPr/>
              <a:tblGrid>
                <a:gridCol w="720171"/>
                <a:gridCol w="1087853"/>
                <a:gridCol w="999731"/>
                <a:gridCol w="1087853"/>
                <a:gridCol w="1087853"/>
                <a:gridCol w="999731"/>
              </a:tblGrid>
              <a:tr h="578924">
                <a:tc>
                  <a:txBody>
                    <a:bodyPr/>
                    <a:lstStyle/>
                    <a:p>
                      <a:pPr algn="ctr">
                        <a:spcAft>
                          <a:spcPts val="600"/>
                        </a:spcAft>
                      </a:pPr>
                      <a:r>
                        <a:rPr lang="en-US" sz="2000" dirty="0">
                          <a:latin typeface="Arial" pitchFamily="34" charset="0"/>
                          <a:ea typeface="Times New Roman"/>
                          <a:cs typeface="Arial" pitchFamily="34" charset="0"/>
                        </a:rPr>
                        <a:t>P1:</a:t>
                      </a:r>
                      <a:endParaRPr lang="ru-RU" sz="20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Arial" pitchFamily="34" charset="0"/>
                          <a:ea typeface="Times New Roman"/>
                          <a:cs typeface="Arial" pitchFamily="34" charset="0"/>
                        </a:rPr>
                        <a:t>W(x)1</a:t>
                      </a:r>
                      <a:endParaRPr lang="ru-RU" sz="20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578924">
                <a:tc>
                  <a:txBody>
                    <a:bodyPr/>
                    <a:lstStyle/>
                    <a:p>
                      <a:pPr algn="ctr">
                        <a:spcAft>
                          <a:spcPts val="600"/>
                        </a:spcAft>
                      </a:pPr>
                      <a:r>
                        <a:rPr lang="en-US" sz="2000">
                          <a:latin typeface="Arial" pitchFamily="34" charset="0"/>
                          <a:ea typeface="Times New Roman"/>
                          <a:cs typeface="Arial" pitchFamily="34" charset="0"/>
                        </a:rPr>
                        <a:t>P2:</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Arial" pitchFamily="34" charset="0"/>
                          <a:ea typeface="Times New Roman"/>
                          <a:cs typeface="Arial" pitchFamily="34" charset="0"/>
                        </a:rPr>
                        <a:t>R(x)1</a:t>
                      </a:r>
                      <a:endParaRPr lang="ru-RU" sz="20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Arial" pitchFamily="34" charset="0"/>
                          <a:ea typeface="Times New Roman"/>
                          <a:cs typeface="Arial" pitchFamily="34" charset="0"/>
                        </a:rPr>
                        <a:t>W(x)2</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24">
                <a:tc>
                  <a:txBody>
                    <a:bodyPr/>
                    <a:lstStyle/>
                    <a:p>
                      <a:pPr algn="ctr">
                        <a:spcAft>
                          <a:spcPts val="600"/>
                        </a:spcAft>
                      </a:pPr>
                      <a:r>
                        <a:rPr lang="en-US" sz="2000">
                          <a:latin typeface="Arial" pitchFamily="34" charset="0"/>
                          <a:ea typeface="Times New Roman"/>
                          <a:cs typeface="Arial" pitchFamily="34" charset="0"/>
                        </a:rPr>
                        <a:t>P3:</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Arial" pitchFamily="34" charset="0"/>
                          <a:ea typeface="Times New Roman"/>
                          <a:cs typeface="Arial" pitchFamily="34" charset="0"/>
                        </a:rPr>
                        <a:t>R(x)1</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Arial" pitchFamily="34" charset="0"/>
                          <a:ea typeface="Times New Roman"/>
                          <a:cs typeface="Arial" pitchFamily="34" charset="0"/>
                        </a:rPr>
                        <a:t>R(x)2</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24">
                <a:tc>
                  <a:txBody>
                    <a:bodyPr/>
                    <a:lstStyle/>
                    <a:p>
                      <a:pPr algn="ctr">
                        <a:spcAft>
                          <a:spcPts val="600"/>
                        </a:spcAft>
                      </a:pPr>
                      <a:r>
                        <a:rPr lang="en-US" sz="2000">
                          <a:latin typeface="Arial" pitchFamily="34" charset="0"/>
                          <a:ea typeface="Times New Roman"/>
                          <a:cs typeface="Arial" pitchFamily="34" charset="0"/>
                        </a:rPr>
                        <a:t>P4:</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US"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latin typeface="Arial" pitchFamily="34" charset="0"/>
                          <a:ea typeface="Times New Roman"/>
                          <a:cs typeface="Arial" pitchFamily="34" charset="0"/>
                        </a:rPr>
                        <a:t>R(x)2</a:t>
                      </a:r>
                      <a:endParaRPr lang="ru-RU" sz="20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latin typeface="Arial" pitchFamily="34" charset="0"/>
                          <a:ea typeface="Times New Roman"/>
                          <a:cs typeface="Arial" pitchFamily="34" charset="0"/>
                        </a:rPr>
                        <a:t>R</a:t>
                      </a:r>
                      <a:r>
                        <a:rPr lang="ru-RU" sz="2000" dirty="0">
                          <a:latin typeface="Arial" pitchFamily="34" charset="0"/>
                          <a:ea typeface="Times New Roman"/>
                          <a:cs typeface="Arial" pitchFamily="34" charset="0"/>
                        </a:rPr>
                        <a:t>(</a:t>
                      </a:r>
                      <a:r>
                        <a:rPr lang="en-US" sz="2000" dirty="0">
                          <a:latin typeface="Arial" pitchFamily="34" charset="0"/>
                          <a:ea typeface="Times New Roman"/>
                          <a:cs typeface="Arial" pitchFamily="34" charset="0"/>
                        </a:rPr>
                        <a:t>x</a:t>
                      </a:r>
                      <a:r>
                        <a:rPr lang="ru-RU" sz="2000" dirty="0">
                          <a:latin typeface="Arial" pitchFamily="34" charset="0"/>
                          <a:ea typeface="Times New Roman"/>
                          <a:cs typeface="Arial" pitchFamily="34" charset="0"/>
                        </a:rPr>
                        <a:t>)1</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59"/>
          <p:cNvSpPr>
            <a:spLocks noChangeArrowheads="1"/>
          </p:cNvSpPr>
          <p:nvPr/>
        </p:nvSpPr>
        <p:spPr bwMode="auto">
          <a:xfrm>
            <a:off x="899592" y="6088186"/>
            <a:ext cx="6768752" cy="2165350"/>
          </a:xfrm>
          <a:prstGeom prst="rect">
            <a:avLst/>
          </a:prstGeom>
          <a:noFill/>
          <a:ln w="9525">
            <a:noFill/>
            <a:round/>
            <a:headEnd/>
            <a:tailEnd/>
          </a:ln>
        </p:spPr>
        <p:txBody>
          <a:bodyPr lIns="90000" tIns="46800" rIns="90000" bIns="46800"/>
          <a:lstStyle/>
          <a:p>
            <a:pPr>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smtClean="0">
                <a:solidFill>
                  <a:srgbClr val="000000"/>
                </a:solidFill>
              </a:rPr>
              <a:t>Допустимая </a:t>
            </a:r>
            <a:r>
              <a:rPr lang="ru-RU" sz="2000" dirty="0">
                <a:solidFill>
                  <a:srgbClr val="000000"/>
                </a:solidFill>
              </a:rPr>
              <a:t>последовательность для </a:t>
            </a:r>
            <a:r>
              <a:rPr lang="en-US" sz="2000" dirty="0" smtClean="0">
                <a:solidFill>
                  <a:srgbClr val="000000"/>
                </a:solidFill>
              </a:rPr>
              <a:t>PRAM-</a:t>
            </a:r>
            <a:r>
              <a:rPr lang="ru-RU" sz="2000" dirty="0" smtClean="0">
                <a:solidFill>
                  <a:srgbClr val="000000"/>
                </a:solidFill>
              </a:rPr>
              <a:t>консистентности </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en-US" sz="3000" dirty="0" smtClean="0">
                <a:latin typeface="+mn-lt"/>
              </a:rPr>
              <a:t>PRAM-</a:t>
            </a:r>
            <a:r>
              <a:rPr lang="ru-RU" sz="3000" dirty="0" smtClean="0">
                <a:latin typeface="+mn-lt"/>
              </a:rPr>
              <a:t>консистентность</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r>
              <a:rPr lang="ru-RU" sz="2000" dirty="0" smtClean="0"/>
              <a:t>Преимущество модели PRAM консистентности заключается в простоте ее реализации, поскольку операции записи на одном процессоре могут быть конвейеризованы: можно продолжать выполнение процесса и выполнять другие операции с общей памятью  не дожидаясь завершения предыдущих операций записи (модификации всех копий страниц, например), необходимо только быть уверенным, что все процессоры увидят эти записи в одном и том же порядке.</a:t>
            </a:r>
            <a:r>
              <a:rPr lang="en-US" sz="2000" dirty="0" smtClean="0"/>
              <a:t> </a:t>
            </a:r>
            <a:endParaRPr lang="ru-RU" sz="2000" dirty="0" smtClean="0"/>
          </a:p>
          <a:p>
            <a:endParaRPr lang="en-US" sz="2000" dirty="0" smtClean="0"/>
          </a:p>
          <a:p>
            <a:r>
              <a:rPr lang="ru-RU" sz="2000" dirty="0" smtClean="0"/>
              <a:t>PRAM консистентность может приводить к результатам, противоречащим интуитивному представлению.</a:t>
            </a:r>
            <a:endParaRPr lang="en-US" sz="2000" dirty="0" smtClean="0"/>
          </a:p>
          <a:p>
            <a:r>
              <a:rPr lang="ru-RU" sz="2000" dirty="0" smtClean="0"/>
              <a:t>Пример:</a:t>
            </a:r>
          </a:p>
          <a:p>
            <a:r>
              <a:rPr lang="ru-RU" sz="2000" dirty="0" smtClean="0"/>
              <a:t>Процесс P1</a:t>
            </a:r>
            <a:r>
              <a:rPr lang="en-US" sz="2000" dirty="0" smtClean="0"/>
              <a:t>                                                                                 </a:t>
            </a:r>
            <a:r>
              <a:rPr lang="ru-RU" sz="2000" dirty="0" smtClean="0"/>
              <a:t>Процесс P2</a:t>
            </a:r>
          </a:p>
          <a:p>
            <a:r>
              <a:rPr lang="ru-RU" sz="2000" dirty="0" smtClean="0"/>
              <a:t>..........</a:t>
            </a:r>
            <a:r>
              <a:rPr lang="en-US" sz="2000" dirty="0" smtClean="0"/>
              <a:t>                                                                                           </a:t>
            </a:r>
            <a:r>
              <a:rPr lang="ru-RU" sz="2000" dirty="0" smtClean="0"/>
              <a:t>..........</a:t>
            </a:r>
          </a:p>
          <a:p>
            <a:r>
              <a:rPr lang="ru-RU" sz="2000" dirty="0" smtClean="0"/>
              <a:t>a = 1;</a:t>
            </a:r>
            <a:r>
              <a:rPr lang="en-US" sz="2000" dirty="0" smtClean="0"/>
              <a:t>                                                                                            b = 1;</a:t>
            </a:r>
            <a:endParaRPr lang="ru-RU" sz="2000" dirty="0" smtClean="0"/>
          </a:p>
          <a:p>
            <a:r>
              <a:rPr lang="en-US" sz="2000" dirty="0" smtClean="0"/>
              <a:t>if (b==0) kill (P2);                                                                       if (a==0) kill (P1);</a:t>
            </a:r>
            <a:endParaRPr lang="ru-RU" sz="2000" dirty="0" smtClean="0"/>
          </a:p>
          <a:p>
            <a:r>
              <a:rPr lang="ru-RU" sz="2000" dirty="0" smtClean="0"/>
              <a:t>..........</a:t>
            </a:r>
            <a:r>
              <a:rPr lang="en-US" sz="2000" dirty="0" smtClean="0"/>
              <a:t>                                                                                           </a:t>
            </a:r>
            <a:r>
              <a:rPr lang="ru-RU" sz="2000" dirty="0" smtClean="0"/>
              <a:t>..........</a:t>
            </a:r>
          </a:p>
          <a:p>
            <a:r>
              <a:rPr lang="ru-RU" sz="2000" dirty="0" smtClean="0"/>
              <a:t>  Оба процесса могут быть убиты, что невозможно при последовательной консистентности.</a:t>
            </a:r>
            <a:endParaRPr lang="ru-R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Процессорная консистентность</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r>
              <a:rPr lang="ru-RU" sz="2000" dirty="0" smtClean="0"/>
              <a:t>PRAM-консистентность + когерентность памяти</a:t>
            </a:r>
          </a:p>
          <a:p>
            <a:r>
              <a:rPr lang="ru-RU" sz="2000" dirty="0" smtClean="0"/>
              <a:t>Для каждой переменной x есть общее согласие относительно порядка, в котором процессоры модифицируют эту переменную, операции записи в разные переменные - параллельны. </a:t>
            </a:r>
          </a:p>
          <a:p>
            <a:r>
              <a:rPr lang="ru-RU" sz="2000" dirty="0" smtClean="0"/>
              <a:t>Таким образом, к упорядочиванию записей каждого процессора добавляется упорядочивание записей в переменные или группы переменных (например, находящихся в  независимых блоках памяти).</a:t>
            </a:r>
          </a:p>
          <a:p>
            <a:r>
              <a:rPr lang="ru-RU" sz="2000" u="sng" dirty="0" smtClean="0"/>
              <a:t>Реализация.</a:t>
            </a:r>
          </a:p>
          <a:p>
            <a:r>
              <a:rPr lang="ru-RU" sz="2000" dirty="0" smtClean="0"/>
              <a:t>За каждую группу переменных отвечает свой координатор, который получает от процессов запросы на модификацию и рассылает всем указания о проведении модификации. Чтобы не нарушить порядок получения процессами указаний о модификациях различных переменных, запрошенных одним процессом у разных координаторов, надо каждому процессу нумеровать свои модификации, и эти номера должны рассылаться всем вместе с указаниями  о проведении модификаций. Тогда любой процесс, получающий указание о проведении модификации, может задержать его выполнение до получения недостающих указаний о предшествующих модификациях соответствующего процесса.</a:t>
            </a:r>
          </a:p>
          <a:p>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Слабая консистентность</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pPr marL="522288" indent="-522288" eaLnBrk="0" hangingPunct="0">
              <a:spcBef>
                <a:spcPts val="425"/>
              </a:spcBef>
              <a:buSzPct val="80000"/>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Пусть процесс в критической секции циклически читает и записывает значение некоторых переменных. Даже, если остальные процессоры и не пытаются обращаться к этим переменным до выхода первого процесса из критической секции, для удовлетворения требований рассматриваемых ранее моделей консистентности они должны видеть все записи первого процессора в порядке их выполнения, что, естественно, совершенно не нужно. </a:t>
            </a:r>
          </a:p>
          <a:p>
            <a:pPr marL="522288" indent="-522288" eaLnBrk="0" hangingPunct="0">
              <a:spcBef>
                <a:spcPts val="425"/>
              </a:spcBef>
              <a:buSzPct val="80000"/>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Наилучшее решение в такой ситуации - это позволить первому процессу завершить выполнение критической секции и, только после этого, переслать остальным процессам значения модифицированных переменных, не заботясь о пересылке промежуточных результатов.</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Слабая консистентность</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pPr marL="522288" indent="-522288" eaLnBrk="0" hangingPunct="0">
              <a:spcBef>
                <a:spcPts val="425"/>
              </a:spcBef>
              <a:buClrTx/>
              <a:buSzPct val="80000"/>
              <a:buFontTx/>
              <a:buNone/>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b="1" dirty="0" smtClean="0">
                <a:solidFill>
                  <a:srgbClr val="000000"/>
                </a:solidFill>
              </a:rPr>
              <a:t>	</a:t>
            </a:r>
            <a:r>
              <a:rPr lang="ru-RU" sz="2000" dirty="0" smtClean="0">
                <a:solidFill>
                  <a:srgbClr val="000000"/>
                </a:solidFill>
              </a:rPr>
              <a:t>Модель слабой консистентности, основана на выделении среди переменных специальных синхронизационных переменных и описывается следующими правилами: </a:t>
            </a:r>
          </a:p>
          <a:p>
            <a:pPr marL="522288" indent="-522288" eaLnBrk="0" hangingPunct="0">
              <a:spcBef>
                <a:spcPts val="425"/>
              </a:spcBef>
              <a:buSzPct val="80000"/>
              <a:buFont typeface="Arial" charset="0"/>
              <a:buAutoNum type="arabicPeriod"/>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Доступ к синхронизационным переменным определяется моделью последовательной консистентности; </a:t>
            </a:r>
          </a:p>
          <a:p>
            <a:pPr marL="522288" indent="-522288" eaLnBrk="0" hangingPunct="0">
              <a:spcBef>
                <a:spcPts val="425"/>
              </a:spcBef>
              <a:buSzPct val="80000"/>
              <a:buFont typeface="Arial" charset="0"/>
              <a:buAutoNum type="arabicPeriod"/>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Доступ к синхронизационным переменным запрещен (задерживается), пока не выполнены все предыдущие операции записи; </a:t>
            </a:r>
          </a:p>
          <a:p>
            <a:pPr marL="522288" indent="-522288" eaLnBrk="0" hangingPunct="0">
              <a:spcBef>
                <a:spcPts val="425"/>
              </a:spcBef>
              <a:buSzPct val="80000"/>
              <a:buFont typeface="Arial" charset="0"/>
              <a:buAutoNum type="arabicPeriod"/>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Доступ к данным (запись, чтение) запрещен, пока не выполнены все предыдущие обращения к синхронизационным переменным. </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Слабая консистентность</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pPr marL="522288" indent="-522288">
              <a:spcBef>
                <a:spcPts val="500"/>
              </a:spcBef>
              <a:buSzPct val="80000"/>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Первое правило определяет, что все процессы видят обращения к синхронизационным переменным в определенном (одном и том же) порядке. </a:t>
            </a:r>
          </a:p>
          <a:p>
            <a:pPr marL="522288" indent="-522288">
              <a:spcBef>
                <a:spcPts val="500"/>
              </a:spcBef>
              <a:buSzPct val="80000"/>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Второе правило гарантирует, что выполнение процессором операции обращения к синхронизационной переменной возможно только после выталкивания конвейера (полного завершения выполнения на всех процессорах всех предыдущих операций записи переменных, выданных данным процессором). </a:t>
            </a:r>
          </a:p>
          <a:p>
            <a:pPr marL="522288" indent="-522288">
              <a:spcBef>
                <a:spcPts val="500"/>
              </a:spcBef>
              <a:buSzPct val="80000"/>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sz="2000" dirty="0" smtClean="0">
                <a:solidFill>
                  <a:srgbClr val="000000"/>
                </a:solidFill>
              </a:rPr>
              <a:t>Третье правило определяет, что при обращении к обычным (не синхронизационным) переменным на чтение или запись, все предыдущие обращения к синхронизационным переменным должны быть выполнены полностью. Выполнив синхронизацию перед обращением к общей переменной, процесс может быть уверен, что получит правильное значение этой переменной. </a:t>
            </a:r>
          </a:p>
          <a:p>
            <a:pPr marL="522288" indent="-522288">
              <a:spcBef>
                <a:spcPts val="500"/>
              </a:spcBef>
              <a:buClrTx/>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Слабая консистентность</a:t>
            </a:r>
            <a:endParaRPr lang="ru-RU" sz="3000" dirty="0">
              <a:latin typeface="+mn-lt"/>
            </a:endParaRPr>
          </a:p>
        </p:txBody>
      </p:sp>
      <p:graphicFrame>
        <p:nvGraphicFramePr>
          <p:cNvPr id="4" name="Group 98"/>
          <p:cNvGraphicFramePr>
            <a:graphicFrameLocks noGrp="1"/>
          </p:cNvGraphicFramePr>
          <p:nvPr/>
        </p:nvGraphicFramePr>
        <p:xfrm>
          <a:off x="136525" y="1557338"/>
          <a:ext cx="7302500" cy="1762125"/>
        </p:xfrm>
        <a:graphic>
          <a:graphicData uri="http://schemas.openxmlformats.org/drawingml/2006/table">
            <a:tbl>
              <a:tblPr/>
              <a:tblGrid>
                <a:gridCol w="1042987"/>
                <a:gridCol w="1042988"/>
                <a:gridCol w="1042987"/>
                <a:gridCol w="1044575"/>
                <a:gridCol w="1042988"/>
                <a:gridCol w="1042987"/>
                <a:gridCol w="1042988"/>
              </a:tblGrid>
              <a:tr h="587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90000" marB="90000" anchor="ctr" horzOverflow="overflow">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S</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P2</a:t>
                      </a:r>
                    </a:p>
                  </a:txBody>
                  <a:tcPr marL="90000" marR="90000" marT="90000" marB="90000" anchor="ctr" horzOverflow="overflow">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S</a:t>
                      </a:r>
                    </a:p>
                  </a:txBody>
                  <a:tcPr marL="90000" marR="90000" marT="90000" marB="90000" anchor="ctr" horzOverflow="overflow">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P3</a:t>
                      </a:r>
                    </a:p>
                  </a:txBody>
                  <a:tcPr marL="90000" marR="90000" marT="90000" marB="90000" anchor="ctr" horzOverflow="overflow">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R(x)a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S</a:t>
                      </a:r>
                    </a:p>
                  </a:txBody>
                  <a:tcPr marL="90000" marR="90000" marT="90000" marB="90000" anchor="ctr" horzOverflow="overflow">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78"/>
          <p:cNvSpPr>
            <a:spLocks noChangeArrowheads="1"/>
          </p:cNvSpPr>
          <p:nvPr/>
        </p:nvSpPr>
        <p:spPr bwMode="auto">
          <a:xfrm>
            <a:off x="7452320" y="1907927"/>
            <a:ext cx="1763687" cy="1089025"/>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rPr>
              <a:t> </a:t>
            </a:r>
            <a:r>
              <a:rPr lang="ru-RU" dirty="0">
                <a:solidFill>
                  <a:srgbClr val="000000"/>
                </a:solidFill>
              </a:rPr>
              <a:t>Допустимая последователь-</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00"/>
                </a:solidFill>
              </a:rPr>
              <a:t>ность событий  </a:t>
            </a:r>
          </a:p>
        </p:txBody>
      </p:sp>
      <p:graphicFrame>
        <p:nvGraphicFramePr>
          <p:cNvPr id="6" name="Group 132"/>
          <p:cNvGraphicFramePr>
            <a:graphicFrameLocks noGrp="1"/>
          </p:cNvGraphicFramePr>
          <p:nvPr/>
        </p:nvGraphicFramePr>
        <p:xfrm>
          <a:off x="2726952" y="4221088"/>
          <a:ext cx="5805488" cy="1174750"/>
        </p:xfrm>
        <a:graphic>
          <a:graphicData uri="http://schemas.openxmlformats.org/drawingml/2006/table">
            <a:tbl>
              <a:tblPr/>
              <a:tblGrid>
                <a:gridCol w="977900"/>
                <a:gridCol w="965200"/>
                <a:gridCol w="965200"/>
                <a:gridCol w="965200"/>
                <a:gridCol w="966788"/>
                <a:gridCol w="965200"/>
              </a:tblGrid>
              <a:tr h="587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b</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S</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P2</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S</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R(x)a</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92"/>
          <p:cNvSpPr>
            <a:spLocks noChangeArrowheads="1"/>
          </p:cNvSpPr>
          <p:nvPr/>
        </p:nvSpPr>
        <p:spPr bwMode="auto">
          <a:xfrm>
            <a:off x="396131" y="4293716"/>
            <a:ext cx="2879725" cy="1079500"/>
          </a:xfrm>
          <a:prstGeom prst="rect">
            <a:avLst/>
          </a:prstGeom>
          <a:noFill/>
          <a:ln w="9525">
            <a:noFill/>
            <a:round/>
            <a:headEnd/>
            <a:tailEnd/>
          </a:ln>
        </p:spPr>
        <p:txBody>
          <a:bodyPr lIns="90000" tIns="46800" rIns="90000" bIns="468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00"/>
                </a:solidFill>
              </a:rPr>
              <a:t>Недопустимая</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00"/>
                </a:solidFill>
              </a:rPr>
              <a:t>последовательность</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00"/>
                </a:solidFill>
              </a:rPr>
              <a:t>событий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Достоинства </a:t>
            </a:r>
            <a:r>
              <a:rPr lang="en-US" dirty="0" smtClean="0"/>
              <a:t>DSM</a:t>
            </a:r>
            <a:endParaRPr lang="ru-RU" dirty="0"/>
          </a:p>
        </p:txBody>
      </p:sp>
      <p:sp>
        <p:nvSpPr>
          <p:cNvPr id="3" name="Content Placeholder 2"/>
          <p:cNvSpPr>
            <a:spLocks noGrp="1"/>
          </p:cNvSpPr>
          <p:nvPr>
            <p:ph idx="1"/>
          </p:nvPr>
        </p:nvSpPr>
        <p:spPr>
          <a:xfrm>
            <a:off x="251520" y="1196752"/>
            <a:ext cx="8640960" cy="4525963"/>
          </a:xfrm>
        </p:spPr>
        <p:txBody>
          <a:bodyPr>
            <a:noAutofit/>
          </a:bodyPr>
          <a:lstStyle/>
          <a:p>
            <a:pPr marL="457200" indent="-457200">
              <a:buFont typeface="+mj-lt"/>
              <a:buAutoNum type="arabicParenR"/>
            </a:pPr>
            <a:r>
              <a:rPr lang="ru-RU" sz="2000" dirty="0" smtClean="0"/>
              <a:t>В модели передачи сообщений программист обеспечивает доступ к разделяемым данным посредством явных операций посылки и приема сообщений. При этом приходится квантовать алгоритм, обеспечивать своевременную смену информации в буферах, преобразовывать индексы массивов. Все это сильно усложняет программирование и отладку. DSM скрывает от программиста пересылку данных и обеспечивает ему абстракцию разделяемой памяти, к использованию которой он уже привык на мультипроцессорах. Программирование и отладка с использованием DSM гораздо проще.</a:t>
            </a:r>
          </a:p>
          <a:p>
            <a:pPr marL="457200" indent="-457200">
              <a:buFont typeface="+mj-lt"/>
              <a:buAutoNum type="arabicParenR"/>
            </a:pPr>
            <a:r>
              <a:rPr lang="ru-RU" sz="2000" dirty="0" smtClean="0"/>
              <a:t>В модели передачи сообщений данные перемещаются между двумя различными адресными пространствами. Это делает очень трудным передачу сложных структур данных между процессами. Например, передача данных по ссылке и передача структур данных, содержащих указатели, вызывает серьезные проблемы. В системах с DSM этих проблем нет,  что несомненно упрощает разработку распределенных приложений.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по выходу</a:t>
            </a:r>
            <a:endParaRPr lang="ru-RU" sz="3000" dirty="0">
              <a:latin typeface="+mn-lt"/>
            </a:endParaRPr>
          </a:p>
        </p:txBody>
      </p:sp>
      <p:sp>
        <p:nvSpPr>
          <p:cNvPr id="8" name="Rectangle 9"/>
          <p:cNvSpPr>
            <a:spLocks noChangeArrowheads="1"/>
          </p:cNvSpPr>
          <p:nvPr/>
        </p:nvSpPr>
        <p:spPr bwMode="auto">
          <a:xfrm>
            <a:off x="344489" y="909638"/>
            <a:ext cx="8620000" cy="5256212"/>
          </a:xfrm>
          <a:prstGeom prst="rect">
            <a:avLst/>
          </a:prstGeom>
          <a:noFill/>
          <a:ln w="9525">
            <a:noFill/>
            <a:round/>
            <a:headEnd/>
            <a:tailEnd/>
          </a:ln>
        </p:spPr>
        <p:txBody>
          <a:bodyPr lIns="90000" tIns="46800" rIns="90000" bIns="46800"/>
          <a:lstStyle/>
          <a:p>
            <a:r>
              <a:rPr lang="ru-RU" sz="2000" dirty="0" smtClean="0"/>
              <a:t>В системе со слабой консистентностью возникает проблема при обращении к синхронизационной переменной: система не имеет информации о цели этого обращения - или процесс завершил модификацию общей переменной, или готовится прочитать значение общей переменной. Для более эффективной реализации модели консистентности система должна различать две ситуации: вход в критическую секцию и выход из нее.</a:t>
            </a:r>
          </a:p>
          <a:p>
            <a:r>
              <a:rPr lang="ru-RU" sz="2000" dirty="0" smtClean="0"/>
              <a:t>В модели консистентности по выходу введены специальные функции обращения к синхронизационным переменным:</a:t>
            </a:r>
          </a:p>
          <a:p>
            <a:pPr marL="457200" indent="-457200">
              <a:buFont typeface="+mj-lt"/>
              <a:buAutoNum type="arabicParenR"/>
            </a:pPr>
            <a:r>
              <a:rPr lang="ru-RU" sz="2000" dirty="0" smtClean="0"/>
              <a:t>ACQUIRE - захват синхронизационной переменной, информирует систему о входе в критическую секцию;</a:t>
            </a:r>
          </a:p>
          <a:p>
            <a:pPr marL="457200" indent="-457200">
              <a:buFont typeface="+mj-lt"/>
              <a:buAutoNum type="arabicParenR"/>
            </a:pPr>
            <a:r>
              <a:rPr lang="ru-RU" sz="2000" dirty="0" smtClean="0"/>
              <a:t>RELEASE - освобождение синхронизационной переменной, определяет завершение критической секции.</a:t>
            </a:r>
          </a:p>
          <a:p>
            <a:r>
              <a:rPr lang="ru-RU" sz="2000" dirty="0" smtClean="0"/>
              <a:t>Захват и освобождение используется для организации доступа не ко всем общим переменным, а только к тем, которые защищаются данной синхронизационной переменной. Такие общие переменные называют защищенными переменными.</a:t>
            </a:r>
            <a:endParaRPr lang="ru-R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по выходу</a:t>
            </a:r>
            <a:endParaRPr lang="ru-RU" sz="3000" dirty="0">
              <a:latin typeface="+mn-lt"/>
            </a:endParaRPr>
          </a:p>
        </p:txBody>
      </p:sp>
      <p:sp>
        <p:nvSpPr>
          <p:cNvPr id="6" name="Rectangle 5"/>
          <p:cNvSpPr>
            <a:spLocks noChangeArrowheads="1"/>
          </p:cNvSpPr>
          <p:nvPr/>
        </p:nvSpPr>
        <p:spPr bwMode="auto">
          <a:xfrm>
            <a:off x="273051" y="981075"/>
            <a:ext cx="8691438" cy="5400675"/>
          </a:xfrm>
          <a:prstGeom prst="rect">
            <a:avLst/>
          </a:prstGeom>
          <a:noFill/>
          <a:ln w="9525">
            <a:noFill/>
            <a:round/>
            <a:headEnd/>
            <a:tailEnd/>
          </a:ln>
        </p:spPr>
        <p:txBody>
          <a:bodyPr lIns="90000" tIns="46800" rIns="90000" bIns="46800"/>
          <a:lstStyle/>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a:solidFill>
                  <a:srgbClr val="000000"/>
                </a:solidFill>
              </a:rPr>
              <a:t>Следующие правила определяют требования к модели консистентности по выходу: </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a:solidFill>
                  <a:srgbClr val="000000"/>
                </a:solidFill>
              </a:rPr>
              <a:t>До выполнения обращения к общей переменной, должны быть полностью выполнены все предыдущие захваты синхронизационных переменных данным процессором. </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a:solidFill>
                  <a:srgbClr val="000000"/>
                </a:solidFill>
              </a:rPr>
              <a:t>Перед освобождением синхронизационной переменной должны быть закончены все операции чтения/записи, выполнявшиеся процессором прежде. </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a:solidFill>
                  <a:srgbClr val="000000"/>
                </a:solidFill>
              </a:rPr>
              <a:t>Реализация операций захвата и освобождения синхронизационной переменной должны удовлетворять требованиям процессорной консистентности (последовательная консистентность не требуется). </a:t>
            </a:r>
          </a:p>
        </p:txBody>
      </p:sp>
      <p:graphicFrame>
        <p:nvGraphicFramePr>
          <p:cNvPr id="7" name="Group 172"/>
          <p:cNvGraphicFramePr>
            <a:graphicFrameLocks noGrp="1"/>
          </p:cNvGraphicFramePr>
          <p:nvPr/>
        </p:nvGraphicFramePr>
        <p:xfrm>
          <a:off x="35496" y="4869010"/>
          <a:ext cx="9002712" cy="1584326"/>
        </p:xfrm>
        <a:graphic>
          <a:graphicData uri="http://schemas.openxmlformats.org/drawingml/2006/table">
            <a:tbl>
              <a:tblPr/>
              <a:tblGrid>
                <a:gridCol w="1000125"/>
                <a:gridCol w="1001712"/>
                <a:gridCol w="1001713"/>
                <a:gridCol w="1000125"/>
                <a:gridCol w="1000125"/>
                <a:gridCol w="998537"/>
                <a:gridCol w="1000125"/>
                <a:gridCol w="1000125"/>
                <a:gridCol w="1000125"/>
              </a:tblGrid>
              <a:tr h="528638">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P1</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Acq(L)</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a</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W(x)</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Rel(L)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Arial" charset="0"/>
                        </a:rPr>
                        <a:t>P2</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Acq(L)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R(x)</a:t>
                      </a:r>
                      <a:r>
                        <a:rPr kumimoji="0" lang="en-US" sz="1800" b="1" i="0" u="none" strike="noStrike" cap="none" normalizeH="0" baseline="0" smtClean="0">
                          <a:ln>
                            <a:noFill/>
                          </a:ln>
                          <a:solidFill>
                            <a:srgbClr val="000000"/>
                          </a:solidFill>
                          <a:effectLst/>
                          <a:latin typeface="Arial" charset="0"/>
                          <a:cs typeface="Arial" charset="0"/>
                        </a:rPr>
                        <a:t>b</a:t>
                      </a:r>
                      <a:r>
                        <a:rPr kumimoji="0" lang="ru-RU" sz="1800" b="1" i="0" u="none" strike="noStrike" cap="none" normalizeH="0" baseline="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smtClean="0">
                          <a:ln>
                            <a:noFill/>
                          </a:ln>
                          <a:solidFill>
                            <a:srgbClr val="000000"/>
                          </a:solidFill>
                          <a:effectLst/>
                          <a:latin typeface="Arial" charset="0"/>
                          <a:cs typeface="Arial" charset="0"/>
                        </a:rPr>
                        <a:t>Rel(L)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Arial" charset="0"/>
                        </a:rPr>
                        <a:t>P3</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400" b="0" i="0" u="none" strike="noStrike" cap="none" normalizeH="0" baseline="0" dirty="0" smtClean="0">
                        <a:ln>
                          <a:noFill/>
                        </a:ln>
                        <a:solidFill>
                          <a:srgbClr val="000000"/>
                        </a:solidFill>
                        <a:effectLst/>
                        <a:latin typeface="Arial" charset="0"/>
                        <a:cs typeface="Arial" charset="0"/>
                      </a:endParaRP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62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cs typeface="Arial" charset="0"/>
                        </a:rPr>
                        <a:t>R(x)</a:t>
                      </a:r>
                      <a:r>
                        <a:rPr kumimoji="0" lang="en-US" sz="1800" b="1" i="0" u="none" strike="noStrike" cap="none" normalizeH="0" baseline="0" dirty="0" smtClean="0">
                          <a:ln>
                            <a:noFill/>
                          </a:ln>
                          <a:solidFill>
                            <a:srgbClr val="000000"/>
                          </a:solidFill>
                          <a:effectLst/>
                          <a:latin typeface="Arial" charset="0"/>
                          <a:cs typeface="Arial" charset="0"/>
                        </a:rPr>
                        <a:t>a</a:t>
                      </a:r>
                      <a:r>
                        <a:rPr kumimoji="0" lang="ru-RU" sz="1800" b="1" i="0" u="none" strike="noStrike" cap="none" normalizeH="0" baseline="0" dirty="0" smtClean="0">
                          <a:ln>
                            <a:noFill/>
                          </a:ln>
                          <a:solidFill>
                            <a:srgbClr val="000000"/>
                          </a:solidFill>
                          <a:effectLst/>
                          <a:latin typeface="Arial" charset="0"/>
                          <a:cs typeface="Arial" charset="0"/>
                        </a:rPr>
                        <a:t> </a:t>
                      </a:r>
                    </a:p>
                  </a:txBody>
                  <a:tcPr marL="90000" marR="90000" marT="90000" marB="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по выходу</a:t>
            </a:r>
            <a:endParaRPr lang="ru-RU" sz="3000" dirty="0">
              <a:latin typeface="+mn-lt"/>
            </a:endParaRPr>
          </a:p>
        </p:txBody>
      </p:sp>
      <p:sp>
        <p:nvSpPr>
          <p:cNvPr id="6" name="Rectangle 5"/>
          <p:cNvSpPr>
            <a:spLocks noChangeArrowheads="1"/>
          </p:cNvSpPr>
          <p:nvPr/>
        </p:nvSpPr>
        <p:spPr bwMode="auto">
          <a:xfrm>
            <a:off x="273051" y="981075"/>
            <a:ext cx="8691438" cy="5400675"/>
          </a:xfrm>
          <a:prstGeom prst="rect">
            <a:avLst/>
          </a:prstGeom>
          <a:noFill/>
          <a:ln w="9525">
            <a:noFill/>
            <a:round/>
            <a:headEnd/>
            <a:tailEnd/>
          </a:ln>
        </p:spPr>
        <p:txBody>
          <a:bodyPr lIns="90000" tIns="46800" rIns="90000" bIns="46800"/>
          <a:lstStyle/>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smtClean="0"/>
              <a:t>Существует модификация консистентности по выходу - «ленивая». </a:t>
            </a:r>
          </a:p>
          <a:p>
            <a:pPr marL="531813" indent="-522288" eaLnBrk="0" hangingPunct="0">
              <a:spcBef>
                <a:spcPts val="500"/>
              </a:spcBef>
              <a:buClrTx/>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smtClean="0"/>
              <a:t>	В отличие от описанной («энергичной») консистентности по выходу, она не требует выталкивания всех модифицированных данных при выходе из критической секции. Вместо этого, при запросе входа в критическую секцию процессу передаются текущие значения защищенных разделяемых переменных (например, от процесса, который последним находился в критической секции, охраняемой этой синхронизационной переменной). </a:t>
            </a:r>
          </a:p>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smtClean="0"/>
              <a:t>При повторных входах в критическую секцию того же самого процесса не требуется никаких обменов сообщениями. </a:t>
            </a:r>
          </a:p>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sz="2000" dirty="0" smtClean="0"/>
              <a:t>Для того, чтобы узнать, какие переменные защищаются конкретной синхронизационной переменной, нужно фиксировать все переменные, изменяемые внутри соответствующих критических секций.</a:t>
            </a:r>
            <a:endParaRPr lang="ru-RU" sz="2000"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по входу</a:t>
            </a:r>
            <a:endParaRPr lang="ru-RU" sz="3000" dirty="0">
              <a:latin typeface="+mn-lt"/>
            </a:endParaRPr>
          </a:p>
        </p:txBody>
      </p:sp>
      <p:sp>
        <p:nvSpPr>
          <p:cNvPr id="6" name="Rectangle 5"/>
          <p:cNvSpPr>
            <a:spLocks noChangeArrowheads="1"/>
          </p:cNvSpPr>
          <p:nvPr/>
        </p:nvSpPr>
        <p:spPr bwMode="auto">
          <a:xfrm>
            <a:off x="273051" y="981075"/>
            <a:ext cx="8691438" cy="5400675"/>
          </a:xfrm>
          <a:prstGeom prst="rect">
            <a:avLst/>
          </a:prstGeom>
          <a:noFill/>
          <a:ln w="9525">
            <a:noFill/>
            <a:round/>
            <a:headEnd/>
            <a:tailEnd/>
          </a:ln>
        </p:spPr>
        <p:txBody>
          <a:bodyPr lIns="90000" tIns="46800" rIns="90000" bIns="46800"/>
          <a:lstStyle/>
          <a:p>
            <a:r>
              <a:rPr lang="ru-RU" sz="2000" dirty="0" smtClean="0"/>
              <a:t>Эта консистентность представляет собой еще один пример модели консистентности, которая ориентирована на использование критических секций. Так же, как и в предыдущей модели, эта модель консистентности требует от программистов (или компиляторов) использование механизма захвата/освобождения для выполнения критических секций. </a:t>
            </a:r>
          </a:p>
          <a:p>
            <a:r>
              <a:rPr lang="ru-RU" sz="2000" dirty="0" smtClean="0"/>
              <a:t>Однако в этой модели требуется, чтобы каждая общая переменная была явна связана с некоторой синхронизационной переменной (или с несколькими синхронизационными переменными), при этом, если доступ к элементам массива, или различным отдельным переменным, может производиться независимо (параллельно), то эти элементы массива (общие переменные) должны быть связаны с разными синхронизационными переменными. </a:t>
            </a:r>
          </a:p>
          <a:p>
            <a:r>
              <a:rPr lang="ru-RU" sz="2000" dirty="0" smtClean="0"/>
              <a:t>Таким образом, вводится явная связь между синхронизационными переменными и общими переменными, которые они охраняют.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по входу</a:t>
            </a:r>
            <a:endParaRPr lang="ru-RU" sz="3000" dirty="0">
              <a:latin typeface="+mn-lt"/>
            </a:endParaRPr>
          </a:p>
        </p:txBody>
      </p:sp>
      <p:sp>
        <p:nvSpPr>
          <p:cNvPr id="6" name="Rectangle 5"/>
          <p:cNvSpPr>
            <a:spLocks noChangeArrowheads="1"/>
          </p:cNvSpPr>
          <p:nvPr/>
        </p:nvSpPr>
        <p:spPr bwMode="auto">
          <a:xfrm>
            <a:off x="273051" y="981075"/>
            <a:ext cx="8691438" cy="5400675"/>
          </a:xfrm>
          <a:prstGeom prst="rect">
            <a:avLst/>
          </a:prstGeom>
          <a:noFill/>
          <a:ln w="9525">
            <a:noFill/>
            <a:round/>
            <a:headEnd/>
            <a:tailEnd/>
          </a:ln>
        </p:spPr>
        <p:txBody>
          <a:bodyPr lIns="90000" tIns="46800" rIns="90000" bIns="46800"/>
          <a:lstStyle/>
          <a:p>
            <a:r>
              <a:rPr lang="ru-RU" sz="2000" dirty="0" smtClean="0"/>
              <a:t>Кроме того, критические секции, охраняемые одной синхронизационной переменной, могут быть двух типов:</a:t>
            </a:r>
          </a:p>
          <a:p>
            <a:pPr lvl="1">
              <a:buFont typeface="Arial" pitchFamily="34" charset="0"/>
              <a:buChar char="•"/>
            </a:pPr>
            <a:r>
              <a:rPr lang="ru-RU" sz="2000" dirty="0" smtClean="0"/>
              <a:t> секция с монопольным доступом (для модификации переменных);</a:t>
            </a:r>
          </a:p>
          <a:p>
            <a:pPr lvl="1">
              <a:buFont typeface="Arial" pitchFamily="34" charset="0"/>
              <a:buChar char="•"/>
            </a:pPr>
            <a:r>
              <a:rPr lang="ru-RU" sz="2000" dirty="0" smtClean="0"/>
              <a:t> секция с немонопольным доступом (для чтения переменных).</a:t>
            </a:r>
          </a:p>
          <a:p>
            <a:r>
              <a:rPr lang="ru-RU" sz="2000" dirty="0" smtClean="0"/>
              <a:t>Каждая синхронизационная переменная имеет временного владельца - последний процесс, захвативший доступ к этой переменной. Этот владелец может в цикле выполнять критическую секцию, не посылая при этом сообщений другим процессорам. </a:t>
            </a:r>
          </a:p>
          <a:p>
            <a:r>
              <a:rPr lang="ru-RU" sz="2000" dirty="0" smtClean="0"/>
              <a:t>Процесс, который в данный момент не является владельцем синхронизационной переменной, но требующий ее захвата, должен послать запрос текущему владельцу этой переменной для получения права собственности на синхронизационную переменную и значений охраняемых ею общих переменных. </a:t>
            </a:r>
          </a:p>
          <a:p>
            <a:r>
              <a:rPr lang="ru-RU" sz="2000" dirty="0" smtClean="0"/>
              <a:t>Разрешена ситуация, когда синхронизационная переменная имеет несколько владельцев, но только в том случае, если связанные с этой переменной общие данные используются только для чтения.</a:t>
            </a:r>
          </a:p>
          <a:p>
            <a:endParaRPr lang="ru-RU"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по входу</a:t>
            </a:r>
            <a:endParaRPr lang="ru-RU" sz="3000" dirty="0">
              <a:latin typeface="+mn-lt"/>
            </a:endParaRPr>
          </a:p>
        </p:txBody>
      </p:sp>
      <p:sp>
        <p:nvSpPr>
          <p:cNvPr id="6" name="Rectangle 5"/>
          <p:cNvSpPr>
            <a:spLocks noChangeArrowheads="1"/>
          </p:cNvSpPr>
          <p:nvPr/>
        </p:nvSpPr>
        <p:spPr bwMode="auto">
          <a:xfrm>
            <a:off x="273051" y="981075"/>
            <a:ext cx="8691438" cy="5400675"/>
          </a:xfrm>
          <a:prstGeom prst="rect">
            <a:avLst/>
          </a:prstGeom>
          <a:noFill/>
          <a:ln w="9525">
            <a:noFill/>
            <a:round/>
            <a:headEnd/>
            <a:tailEnd/>
          </a:ln>
        </p:spPr>
        <p:txBody>
          <a:bodyPr lIns="90000" tIns="46800" rIns="90000" bIns="46800"/>
          <a:lstStyle/>
          <a:p>
            <a:pPr>
              <a:buFont typeface="Arial" pitchFamily="34" charset="0"/>
              <a:buChar char="•"/>
            </a:pPr>
            <a:r>
              <a:rPr lang="ru-RU" sz="2000" dirty="0" smtClean="0"/>
              <a:t> Процесс не может захватить синхронизационную переменную до того, пока не обновлены все переменные этого процесса, охраняемые захватываемой синхронизационной переменной;</a:t>
            </a:r>
          </a:p>
          <a:p>
            <a:pPr lvl="0">
              <a:buFont typeface="Arial" pitchFamily="34" charset="0"/>
              <a:buChar char="•"/>
            </a:pPr>
            <a:r>
              <a:rPr lang="ru-RU" sz="2000" dirty="0" smtClean="0"/>
              <a:t> Процесс не может захватить синхронизационную переменную в монопольном режиме (для модификации охраняемых данных), пока другой процесс, владеющий этой переменной (даже в немонопольном режиме), не освободит ее;</a:t>
            </a:r>
          </a:p>
          <a:p>
            <a:pPr lvl="0">
              <a:buFont typeface="Arial" pitchFamily="34" charset="0"/>
              <a:buChar char="•"/>
            </a:pPr>
            <a:r>
              <a:rPr lang="ru-RU" sz="2000" dirty="0" smtClean="0"/>
              <a:t> Если какой-то процесс захватил синхронизационную переменную в монопольном режиме, то ни один процесс не сможет ее захватить даже в немонопольном режиме до тех пор, пока первый процесс не освободит эту переменную, и будут обновлены текущие значения охраняемых переменных в процессе, запрашивающем синхронизационную переменную.</a:t>
            </a:r>
          </a:p>
          <a:p>
            <a:endParaRPr lang="ru-RU"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Сравнение моделей консистентности</a:t>
            </a:r>
            <a:endParaRPr lang="ru-RU" sz="3000" dirty="0">
              <a:latin typeface="+mn-lt"/>
            </a:endParaRPr>
          </a:p>
        </p:txBody>
      </p:sp>
      <p:graphicFrame>
        <p:nvGraphicFramePr>
          <p:cNvPr id="4" name="Table 3"/>
          <p:cNvGraphicFramePr>
            <a:graphicFrameLocks noGrp="1"/>
          </p:cNvGraphicFramePr>
          <p:nvPr/>
        </p:nvGraphicFramePr>
        <p:xfrm>
          <a:off x="611560" y="1052736"/>
          <a:ext cx="7920880" cy="2743200"/>
        </p:xfrm>
        <a:graphic>
          <a:graphicData uri="http://schemas.openxmlformats.org/drawingml/2006/table">
            <a:tbl>
              <a:tblPr/>
              <a:tblGrid>
                <a:gridCol w="2340387"/>
                <a:gridCol w="5580493"/>
              </a:tblGrid>
              <a:tr h="0">
                <a:tc>
                  <a:txBody>
                    <a:bodyPr/>
                    <a:lstStyle/>
                    <a:p>
                      <a:pPr algn="ctr">
                        <a:spcAft>
                          <a:spcPts val="600"/>
                        </a:spcAft>
                      </a:pPr>
                      <a:r>
                        <a:rPr lang="ru-RU" sz="1800" dirty="0">
                          <a:latin typeface="+mn-lt"/>
                          <a:ea typeface="Times New Roman"/>
                        </a:rPr>
                        <a:t>Консистентность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ru-RU" sz="1800">
                          <a:latin typeface="+mn-lt"/>
                          <a:ea typeface="Times New Roman"/>
                        </a:rPr>
                        <a:t>Описание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a:latin typeface="+mn-lt"/>
                          <a:ea typeface="Times New Roman"/>
                        </a:rPr>
                        <a:t>Строгая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a:latin typeface="+mn-lt"/>
                          <a:ea typeface="Times New Roman"/>
                        </a:rPr>
                        <a:t>Упорядочение всех доступов к разделяемым данным по абсолютному времени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dirty="0">
                          <a:latin typeface="+mn-lt"/>
                          <a:ea typeface="Times New Roman"/>
                        </a:rPr>
                        <a:t>Последовательная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a:latin typeface="+mn-lt"/>
                          <a:ea typeface="Times New Roman"/>
                        </a:rPr>
                        <a:t>Все процессы видят все записи разделяемых  данных в одном и том же порядке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a:latin typeface="+mn-lt"/>
                          <a:ea typeface="Times New Roman"/>
                        </a:rPr>
                        <a:t>Причинная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a:latin typeface="+mn-lt"/>
                          <a:ea typeface="Times New Roman"/>
                        </a:rPr>
                        <a:t>Все процессы видят все причинно-связанные  записи данных в одном и том же порядке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a:latin typeface="+mn-lt"/>
                          <a:ea typeface="Times New Roman"/>
                        </a:rPr>
                        <a:t> Процессорная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a:latin typeface="+mn-lt"/>
                          <a:ea typeface="Times New Roman"/>
                        </a:rPr>
                        <a:t>PRAM-консистентность + когерентность памяти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dirty="0">
                          <a:latin typeface="+mn-lt"/>
                          <a:ea typeface="Times New Roman"/>
                        </a:rPr>
                        <a:t>PRAM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dirty="0">
                          <a:latin typeface="+mn-lt"/>
                          <a:ea typeface="Times New Roman"/>
                        </a:rPr>
                        <a:t>Все процессоры видят записи любого процессора в одном и том же порядке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611560" y="4077072"/>
          <a:ext cx="7920880" cy="2468880"/>
        </p:xfrm>
        <a:graphic>
          <a:graphicData uri="http://schemas.openxmlformats.org/drawingml/2006/table">
            <a:tbl>
              <a:tblPr/>
              <a:tblGrid>
                <a:gridCol w="2340387"/>
                <a:gridCol w="5580493"/>
              </a:tblGrid>
              <a:tr h="0">
                <a:tc>
                  <a:txBody>
                    <a:bodyPr/>
                    <a:lstStyle/>
                    <a:p>
                      <a:pPr algn="ctr">
                        <a:spcAft>
                          <a:spcPts val="600"/>
                        </a:spcAft>
                      </a:pPr>
                      <a:r>
                        <a:rPr lang="ru-RU" sz="1800" dirty="0">
                          <a:latin typeface="+mn-lt"/>
                          <a:ea typeface="Times New Roman"/>
                        </a:rPr>
                        <a:t>Консистентность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ru-RU" sz="1800">
                          <a:latin typeface="+mn-lt"/>
                          <a:ea typeface="Times New Roman"/>
                        </a:rPr>
                        <a:t>Описание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a:latin typeface="+mn-lt"/>
                          <a:ea typeface="Times New Roman"/>
                        </a:rPr>
                        <a:t>Слабая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a:latin typeface="+mn-lt"/>
                          <a:ea typeface="Times New Roman"/>
                        </a:rPr>
                        <a:t>Разделяемые данные можно считать консистентными только после выполнения синхронизации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a:latin typeface="+mn-lt"/>
                          <a:ea typeface="Times New Roman"/>
                        </a:rPr>
                        <a:t>По выходу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a:latin typeface="+mn-lt"/>
                          <a:ea typeface="Times New Roman"/>
                        </a:rPr>
                        <a:t>Разделяемые данные, изменяемые в критической секции, становятся консистентными после выхода из нее.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ru-RU" sz="1800">
                          <a:latin typeface="+mn-lt"/>
                          <a:ea typeface="Times New Roman"/>
                        </a:rPr>
                        <a:t>По входу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ru-RU" sz="1800" dirty="0">
                          <a:latin typeface="+mn-lt"/>
                          <a:ea typeface="Times New Roman"/>
                        </a:rPr>
                        <a:t>Разделяемые данные, связанные с монопольной или немонопольной критической секцией, становятся консистентными при входе в нее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памяти в </a:t>
            </a:r>
            <a:r>
              <a:rPr lang="en-US" sz="3000" dirty="0" err="1" smtClean="0">
                <a:latin typeface="+mn-lt"/>
              </a:rPr>
              <a:t>OpenMP</a:t>
            </a:r>
            <a:endParaRPr lang="ru-RU" sz="3000" dirty="0">
              <a:latin typeface="+mn-lt"/>
            </a:endParaRPr>
          </a:p>
        </p:txBody>
      </p:sp>
      <p:sp>
        <p:nvSpPr>
          <p:cNvPr id="55" name="Oval 1"/>
          <p:cNvSpPr>
            <a:spLocks noChangeArrowheads="1"/>
          </p:cNvSpPr>
          <p:nvPr/>
        </p:nvSpPr>
        <p:spPr bwMode="auto">
          <a:xfrm>
            <a:off x="385597" y="2996406"/>
            <a:ext cx="2592388" cy="2592388"/>
          </a:xfrm>
          <a:prstGeom prst="ellipse">
            <a:avLst/>
          </a:prstGeom>
          <a:solidFill>
            <a:srgbClr val="3366FF"/>
          </a:solidFill>
          <a:ln w="9360">
            <a:solidFill>
              <a:srgbClr val="000000"/>
            </a:solidFill>
            <a:miter lim="800000"/>
            <a:headEnd/>
            <a:tailEnd/>
          </a:ln>
        </p:spPr>
        <p:txBody>
          <a:bodyPr wrap="none" anchor="ctr"/>
          <a:lstStyle/>
          <a:p>
            <a:endParaRPr lang="ru-RU"/>
          </a:p>
        </p:txBody>
      </p:sp>
      <p:sp>
        <p:nvSpPr>
          <p:cNvPr id="56" name="Oval 2"/>
          <p:cNvSpPr>
            <a:spLocks noChangeArrowheads="1"/>
          </p:cNvSpPr>
          <p:nvPr/>
        </p:nvSpPr>
        <p:spPr bwMode="auto">
          <a:xfrm>
            <a:off x="745960" y="3356769"/>
            <a:ext cx="1871662" cy="1871662"/>
          </a:xfrm>
          <a:prstGeom prst="ellipse">
            <a:avLst/>
          </a:prstGeom>
          <a:solidFill>
            <a:srgbClr val="FFFF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Arial" charset="0"/>
              </a:rPr>
              <a:t>001</a:t>
            </a:r>
          </a:p>
        </p:txBody>
      </p:sp>
      <p:sp>
        <p:nvSpPr>
          <p:cNvPr id="57" name="Oval 8"/>
          <p:cNvSpPr>
            <a:spLocks noChangeArrowheads="1"/>
          </p:cNvSpPr>
          <p:nvPr/>
        </p:nvSpPr>
        <p:spPr bwMode="auto">
          <a:xfrm>
            <a:off x="1177760" y="3788569"/>
            <a:ext cx="1008062" cy="1008062"/>
          </a:xfrm>
          <a:prstGeom prst="ellipse">
            <a:avLst/>
          </a:prstGeom>
          <a:solidFill>
            <a:srgbClr val="FF00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latin typeface="Arial" charset="0"/>
              </a:rPr>
              <a:t>Нить</a:t>
            </a:r>
          </a:p>
        </p:txBody>
      </p:sp>
      <p:sp>
        <p:nvSpPr>
          <p:cNvPr id="58" name="Freeform 9"/>
          <p:cNvSpPr>
            <a:spLocks noChangeArrowheads="1"/>
          </p:cNvSpPr>
          <p:nvPr/>
        </p:nvSpPr>
        <p:spPr bwMode="auto">
          <a:xfrm>
            <a:off x="2566822" y="1124744"/>
            <a:ext cx="3290888" cy="1871662"/>
          </a:xfrm>
          <a:custGeom>
            <a:avLst/>
            <a:gdLst>
              <a:gd name="T0" fmla="*/ 2147483647 w 2073"/>
              <a:gd name="T1" fmla="*/ 2147483647 h 1179"/>
              <a:gd name="T2" fmla="*/ 2147483647 w 2073"/>
              <a:gd name="T3" fmla="*/ 2147483647 h 1179"/>
              <a:gd name="T4" fmla="*/ 2147483647 w 2073"/>
              <a:gd name="T5" fmla="*/ 2147483647 h 1179"/>
              <a:gd name="T6" fmla="*/ 2147483647 w 2073"/>
              <a:gd name="T7" fmla="*/ 2147483647 h 1179"/>
              <a:gd name="T8" fmla="*/ 2147483647 w 2073"/>
              <a:gd name="T9" fmla="*/ 2147483647 h 1179"/>
              <a:gd name="T10" fmla="*/ 2147483647 w 2073"/>
              <a:gd name="T11" fmla="*/ 2147483647 h 1179"/>
              <a:gd name="T12" fmla="*/ 2147483647 w 2073"/>
              <a:gd name="T13" fmla="*/ 2147483647 h 1179"/>
              <a:gd name="T14" fmla="*/ 2147483647 w 2073"/>
              <a:gd name="T15" fmla="*/ 2147483647 h 1179"/>
              <a:gd name="T16" fmla="*/ 2147483647 w 2073"/>
              <a:gd name="T17" fmla="*/ 2147483647 h 1179"/>
              <a:gd name="T18" fmla="*/ 2147483647 w 2073"/>
              <a:gd name="T19" fmla="*/ 2147483647 h 1179"/>
              <a:gd name="T20" fmla="*/ 2147483647 w 2073"/>
              <a:gd name="T21" fmla="*/ 2147483647 h 1179"/>
              <a:gd name="T22" fmla="*/ 2147483647 w 2073"/>
              <a:gd name="T23" fmla="*/ 2147483647 h 1179"/>
              <a:gd name="T24" fmla="*/ 2147483647 w 2073"/>
              <a:gd name="T25" fmla="*/ 2147483647 h 1179"/>
              <a:gd name="T26" fmla="*/ 2147483647 w 2073"/>
              <a:gd name="T27" fmla="*/ 2147483647 h 1179"/>
              <a:gd name="T28" fmla="*/ 2147483647 w 2073"/>
              <a:gd name="T29" fmla="*/ 2147483647 h 1179"/>
              <a:gd name="T30" fmla="*/ 2147483647 w 2073"/>
              <a:gd name="T31" fmla="*/ 2147483647 h 1179"/>
              <a:gd name="T32" fmla="*/ 2147483647 w 2073"/>
              <a:gd name="T33" fmla="*/ 2147483647 h 1179"/>
              <a:gd name="T34" fmla="*/ 2147483647 w 2073"/>
              <a:gd name="T35" fmla="*/ 2147483647 h 1179"/>
              <a:gd name="T36" fmla="*/ 2147483647 w 2073"/>
              <a:gd name="T37" fmla="*/ 2147483647 h 1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3"/>
              <a:gd name="T58" fmla="*/ 0 h 1179"/>
              <a:gd name="T59" fmla="*/ 2073 w 2073"/>
              <a:gd name="T60" fmla="*/ 1179 h 1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3" h="1179">
                <a:moveTo>
                  <a:pt x="29" y="645"/>
                </a:moveTo>
                <a:cubicBezTo>
                  <a:pt x="0" y="573"/>
                  <a:pt x="44" y="501"/>
                  <a:pt x="64" y="438"/>
                </a:cubicBezTo>
                <a:cubicBezTo>
                  <a:pt x="84" y="375"/>
                  <a:pt x="97" y="314"/>
                  <a:pt x="150" y="266"/>
                </a:cubicBezTo>
                <a:cubicBezTo>
                  <a:pt x="203" y="218"/>
                  <a:pt x="296" y="162"/>
                  <a:pt x="380" y="151"/>
                </a:cubicBezTo>
                <a:cubicBezTo>
                  <a:pt x="464" y="140"/>
                  <a:pt x="554" y="204"/>
                  <a:pt x="652" y="197"/>
                </a:cubicBezTo>
                <a:cubicBezTo>
                  <a:pt x="750" y="190"/>
                  <a:pt x="863" y="114"/>
                  <a:pt x="969" y="106"/>
                </a:cubicBezTo>
                <a:cubicBezTo>
                  <a:pt x="1075" y="98"/>
                  <a:pt x="1159" y="166"/>
                  <a:pt x="1287" y="151"/>
                </a:cubicBezTo>
                <a:cubicBezTo>
                  <a:pt x="1415" y="136"/>
                  <a:pt x="1619" y="0"/>
                  <a:pt x="1740" y="15"/>
                </a:cubicBezTo>
                <a:cubicBezTo>
                  <a:pt x="1861" y="30"/>
                  <a:pt x="1960" y="151"/>
                  <a:pt x="2013" y="242"/>
                </a:cubicBezTo>
                <a:cubicBezTo>
                  <a:pt x="2066" y="333"/>
                  <a:pt x="2073" y="447"/>
                  <a:pt x="2058" y="560"/>
                </a:cubicBezTo>
                <a:cubicBezTo>
                  <a:pt x="2043" y="673"/>
                  <a:pt x="2005" y="831"/>
                  <a:pt x="1922" y="922"/>
                </a:cubicBezTo>
                <a:cubicBezTo>
                  <a:pt x="1839" y="1013"/>
                  <a:pt x="1665" y="1081"/>
                  <a:pt x="1559" y="1104"/>
                </a:cubicBezTo>
                <a:cubicBezTo>
                  <a:pt x="1453" y="1127"/>
                  <a:pt x="1363" y="1052"/>
                  <a:pt x="1287" y="1059"/>
                </a:cubicBezTo>
                <a:cubicBezTo>
                  <a:pt x="1211" y="1066"/>
                  <a:pt x="1161" y="1129"/>
                  <a:pt x="1105" y="1149"/>
                </a:cubicBezTo>
                <a:cubicBezTo>
                  <a:pt x="1049" y="1169"/>
                  <a:pt x="1025" y="1178"/>
                  <a:pt x="949" y="1178"/>
                </a:cubicBezTo>
                <a:cubicBezTo>
                  <a:pt x="873" y="1178"/>
                  <a:pt x="747" y="1179"/>
                  <a:pt x="648" y="1152"/>
                </a:cubicBezTo>
                <a:cubicBezTo>
                  <a:pt x="549" y="1125"/>
                  <a:pt x="425" y="1061"/>
                  <a:pt x="356" y="1014"/>
                </a:cubicBezTo>
                <a:cubicBezTo>
                  <a:pt x="287" y="967"/>
                  <a:pt x="290" y="929"/>
                  <a:pt x="236" y="868"/>
                </a:cubicBezTo>
                <a:cubicBezTo>
                  <a:pt x="182" y="807"/>
                  <a:pt x="43" y="696"/>
                  <a:pt x="29" y="645"/>
                </a:cubicBezTo>
                <a:close/>
              </a:path>
            </a:pathLst>
          </a:custGeom>
          <a:solidFill>
            <a:srgbClr val="FFFF00"/>
          </a:solidFill>
          <a:ln w="9360">
            <a:solidFill>
              <a:srgbClr val="000000"/>
            </a:solidFill>
            <a:round/>
            <a:headEnd/>
            <a:tailEnd/>
          </a:ln>
        </p:spPr>
        <p:txBody>
          <a:bodyPr wrap="none" anchor="ctr"/>
          <a:lstStyle/>
          <a:p>
            <a:endParaRPr lang="ru-RU"/>
          </a:p>
        </p:txBody>
      </p:sp>
      <p:sp>
        <p:nvSpPr>
          <p:cNvPr id="59" name="WordArt 10"/>
          <p:cNvSpPr>
            <a:spLocks noChangeArrowheads="1" noChangeShapeType="1" noTextEdit="1"/>
          </p:cNvSpPr>
          <p:nvPr/>
        </p:nvSpPr>
        <p:spPr bwMode="auto">
          <a:xfrm>
            <a:off x="961860" y="3572669"/>
            <a:ext cx="1439862" cy="1511300"/>
          </a:xfrm>
          <a:prstGeom prst="rect">
            <a:avLst/>
          </a:prstGeom>
        </p:spPr>
        <p:txBody>
          <a:bodyPr spcFirstLastPara="1" wrap="none" fromWordArt="1">
            <a:prstTxWarp prst="textArchUp">
              <a:avLst>
                <a:gd name="adj" fmla="val 10795468"/>
              </a:avLst>
            </a:prstTxWarp>
          </a:bodyPr>
          <a:lstStyle/>
          <a:p>
            <a:pPr algn="ctr"/>
            <a:r>
              <a:rPr lang="ru-RU" sz="3600" kern="10">
                <a:ln w="9360">
                  <a:solidFill>
                    <a:srgbClr val="000000"/>
                  </a:solidFill>
                  <a:miter lim="800000"/>
                  <a:headEnd/>
                  <a:tailEnd/>
                </a:ln>
                <a:solidFill>
                  <a:srgbClr val="000000"/>
                </a:solidFill>
                <a:latin typeface="Arial"/>
                <a:cs typeface="Arial"/>
              </a:rPr>
              <a:t>Кэш общих переменных</a:t>
            </a:r>
          </a:p>
        </p:txBody>
      </p:sp>
      <p:sp>
        <p:nvSpPr>
          <p:cNvPr id="60" name="WordArt 11"/>
          <p:cNvSpPr>
            <a:spLocks noChangeArrowheads="1" noChangeShapeType="1" noTextEdit="1"/>
          </p:cNvSpPr>
          <p:nvPr/>
        </p:nvSpPr>
        <p:spPr bwMode="auto">
          <a:xfrm>
            <a:off x="3366922" y="1970881"/>
            <a:ext cx="1771650" cy="304800"/>
          </a:xfrm>
          <a:prstGeom prst="rect">
            <a:avLst/>
          </a:prstGeom>
        </p:spPr>
        <p:txBody>
          <a:bodyPr spcFirstLastPara="1" wrap="none" fromWordArt="1">
            <a:prstTxWarp prst="textArchUp">
              <a:avLst>
                <a:gd name="adj" fmla="val 10800004"/>
              </a:avLst>
            </a:prstTxWarp>
          </a:bodyPr>
          <a:lstStyle/>
          <a:p>
            <a:pPr algn="ctr"/>
            <a:r>
              <a:rPr lang="ru-RU" sz="3600" kern="10">
                <a:ln w="9360">
                  <a:solidFill>
                    <a:srgbClr val="000000"/>
                  </a:solidFill>
                  <a:miter lim="800000"/>
                  <a:headEnd/>
                  <a:tailEnd/>
                </a:ln>
                <a:solidFill>
                  <a:srgbClr val="000000"/>
                </a:solidFill>
                <a:latin typeface="Arial"/>
                <a:cs typeface="Arial"/>
              </a:rPr>
              <a:t>Общая память</a:t>
            </a:r>
          </a:p>
        </p:txBody>
      </p:sp>
      <p:sp>
        <p:nvSpPr>
          <p:cNvPr id="61" name="WordArt 12"/>
          <p:cNvSpPr>
            <a:spLocks noChangeArrowheads="1" noChangeShapeType="1" noTextEdit="1"/>
          </p:cNvSpPr>
          <p:nvPr/>
        </p:nvSpPr>
        <p:spPr bwMode="auto">
          <a:xfrm rot="21480000">
            <a:off x="736435" y="3220244"/>
            <a:ext cx="1873250" cy="1296987"/>
          </a:xfrm>
          <a:prstGeom prst="rect">
            <a:avLst/>
          </a:prstGeom>
        </p:spPr>
        <p:txBody>
          <a:bodyPr spcFirstLastPara="1" wrap="none" fromWordArt="1">
            <a:prstTxWarp prst="textArchUp">
              <a:avLst>
                <a:gd name="adj" fmla="val 10797012"/>
              </a:avLst>
            </a:prstTxWarp>
          </a:bodyPr>
          <a:lstStyle/>
          <a:p>
            <a:pPr algn="ctr"/>
            <a:r>
              <a:rPr lang="en-US" sz="3600" kern="10">
                <a:ln w="9360">
                  <a:solidFill>
                    <a:srgbClr val="000000"/>
                  </a:solidFill>
                  <a:miter lim="800000"/>
                  <a:headEnd/>
                  <a:tailEnd/>
                </a:ln>
                <a:solidFill>
                  <a:srgbClr val="000000"/>
                </a:solidFill>
                <a:latin typeface="Arial"/>
                <a:cs typeface="Arial"/>
              </a:rPr>
              <a:t>Private-</a:t>
            </a:r>
            <a:r>
              <a:rPr lang="ru-RU" sz="3600" kern="10">
                <a:ln w="9360">
                  <a:solidFill>
                    <a:srgbClr val="000000"/>
                  </a:solidFill>
                  <a:miter lim="800000"/>
                  <a:headEnd/>
                  <a:tailEnd/>
                </a:ln>
                <a:solidFill>
                  <a:srgbClr val="000000"/>
                </a:solidFill>
                <a:latin typeface="Arial"/>
                <a:cs typeface="Arial"/>
              </a:rPr>
              <a:t>переменные</a:t>
            </a:r>
          </a:p>
        </p:txBody>
      </p:sp>
      <p:sp>
        <p:nvSpPr>
          <p:cNvPr id="62" name="AutoShape 13"/>
          <p:cNvSpPr>
            <a:spLocks noChangeArrowheads="1"/>
          </p:cNvSpPr>
          <p:nvPr/>
        </p:nvSpPr>
        <p:spPr bwMode="auto">
          <a:xfrm rot="10620000">
            <a:off x="401472" y="3004344"/>
            <a:ext cx="2592388" cy="25955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9121 h 21600"/>
            </a:gdLst>
            <a:ahLst/>
            <a:cxnLst>
              <a:cxn ang="T8">
                <a:pos x="T0" y="T1"/>
              </a:cxn>
              <a:cxn ang="T9">
                <a:pos x="T2" y="T3"/>
              </a:cxn>
              <a:cxn ang="T10">
                <a:pos x="T4" y="T5"/>
              </a:cxn>
              <a:cxn ang="T11">
                <a:pos x="T6" y="T7"/>
              </a:cxn>
            </a:cxnLst>
            <a:rect l="T12" t="T13" r="T14" b="T15"/>
            <a:pathLst>
              <a:path w="21600" h="21600">
                <a:moveTo>
                  <a:pt x="3016" y="11757"/>
                </a:moveTo>
                <a:cubicBezTo>
                  <a:pt x="2977" y="11440"/>
                  <a:pt x="2958" y="11120"/>
                  <a:pt x="2958" y="10800"/>
                </a:cubicBezTo>
                <a:cubicBezTo>
                  <a:pt x="2958" y="6468"/>
                  <a:pt x="6468" y="2958"/>
                  <a:pt x="10800" y="2958"/>
                </a:cubicBezTo>
                <a:cubicBezTo>
                  <a:pt x="15131" y="2958"/>
                  <a:pt x="18642" y="6468"/>
                  <a:pt x="18642" y="10800"/>
                </a:cubicBezTo>
                <a:cubicBezTo>
                  <a:pt x="18642" y="11120"/>
                  <a:pt x="18622" y="11440"/>
                  <a:pt x="18583" y="11757"/>
                </a:cubicBezTo>
                <a:lnTo>
                  <a:pt x="21519" y="12119"/>
                </a:lnTo>
                <a:cubicBezTo>
                  <a:pt x="21572" y="11681"/>
                  <a:pt x="21600" y="11240"/>
                  <a:pt x="21600" y="10800"/>
                </a:cubicBezTo>
                <a:cubicBezTo>
                  <a:pt x="21600" y="4835"/>
                  <a:pt x="16764" y="0"/>
                  <a:pt x="10800" y="0"/>
                </a:cubicBezTo>
                <a:cubicBezTo>
                  <a:pt x="4835" y="0"/>
                  <a:pt x="0" y="4835"/>
                  <a:pt x="0" y="10800"/>
                </a:cubicBezTo>
                <a:cubicBezTo>
                  <a:pt x="-1" y="11240"/>
                  <a:pt x="27" y="11681"/>
                  <a:pt x="80" y="12119"/>
                </a:cubicBezTo>
                <a:close/>
              </a:path>
            </a:pathLst>
          </a:custGeom>
          <a:solidFill>
            <a:srgbClr val="BBE0E3"/>
          </a:solidFill>
          <a:ln w="9360">
            <a:solidFill>
              <a:srgbClr val="000000"/>
            </a:solidFill>
            <a:miter lim="800000"/>
            <a:headEnd/>
            <a:tailEnd/>
          </a:ln>
        </p:spPr>
        <p:txBody>
          <a:bodyPr wrap="none" anchor="ctr"/>
          <a:lstStyle/>
          <a:p>
            <a:endParaRPr lang="ru-RU"/>
          </a:p>
        </p:txBody>
      </p:sp>
      <p:sp>
        <p:nvSpPr>
          <p:cNvPr id="63" name="WordArt 14"/>
          <p:cNvSpPr>
            <a:spLocks noChangeArrowheads="1" noChangeShapeType="1" noTextEdit="1"/>
          </p:cNvSpPr>
          <p:nvPr/>
        </p:nvSpPr>
        <p:spPr bwMode="auto">
          <a:xfrm>
            <a:off x="601497" y="3355181"/>
            <a:ext cx="2160588" cy="2089150"/>
          </a:xfrm>
          <a:prstGeom prst="rect">
            <a:avLst/>
          </a:prstGeom>
        </p:spPr>
        <p:txBody>
          <a:bodyPr spcFirstLastPara="1" wrap="none" fromWordArt="1">
            <a:prstTxWarp prst="textArchDown">
              <a:avLst>
                <a:gd name="adj" fmla="val 0"/>
              </a:avLst>
            </a:prstTxWarp>
          </a:bodyPr>
          <a:lstStyle/>
          <a:p>
            <a:pPr algn="ctr"/>
            <a:r>
              <a:rPr lang="en-US" sz="3600" kern="10">
                <a:ln w="9360">
                  <a:solidFill>
                    <a:srgbClr val="000000"/>
                  </a:solidFill>
                  <a:miter lim="800000"/>
                  <a:headEnd/>
                  <a:tailEnd/>
                </a:ln>
                <a:solidFill>
                  <a:srgbClr val="000000"/>
                </a:solidFill>
                <a:latin typeface="Arial"/>
                <a:cs typeface="Arial"/>
              </a:rPr>
              <a:t>Threadprivate-</a:t>
            </a:r>
            <a:r>
              <a:rPr lang="ru-RU" sz="3600" kern="10">
                <a:ln w="9360">
                  <a:solidFill>
                    <a:srgbClr val="000000"/>
                  </a:solidFill>
                  <a:miter lim="800000"/>
                  <a:headEnd/>
                  <a:tailEnd/>
                </a:ln>
                <a:solidFill>
                  <a:srgbClr val="000000"/>
                </a:solidFill>
                <a:latin typeface="Arial"/>
                <a:cs typeface="Arial"/>
              </a:rPr>
              <a:t>переменные</a:t>
            </a:r>
          </a:p>
        </p:txBody>
      </p:sp>
      <p:sp>
        <p:nvSpPr>
          <p:cNvPr id="64" name="Oval 15"/>
          <p:cNvSpPr>
            <a:spLocks noChangeArrowheads="1"/>
          </p:cNvSpPr>
          <p:nvPr/>
        </p:nvSpPr>
        <p:spPr bwMode="auto">
          <a:xfrm>
            <a:off x="3409785" y="3283744"/>
            <a:ext cx="2592387" cy="2592387"/>
          </a:xfrm>
          <a:prstGeom prst="ellipse">
            <a:avLst/>
          </a:prstGeom>
          <a:solidFill>
            <a:srgbClr val="3366FF"/>
          </a:solidFill>
          <a:ln w="9360">
            <a:solidFill>
              <a:srgbClr val="000000"/>
            </a:solidFill>
            <a:miter lim="800000"/>
            <a:headEnd/>
            <a:tailEnd/>
          </a:ln>
        </p:spPr>
        <p:txBody>
          <a:bodyPr wrap="none" anchor="ctr"/>
          <a:lstStyle/>
          <a:p>
            <a:endParaRPr lang="ru-RU"/>
          </a:p>
        </p:txBody>
      </p:sp>
      <p:sp>
        <p:nvSpPr>
          <p:cNvPr id="65" name="Oval 16"/>
          <p:cNvSpPr>
            <a:spLocks noChangeArrowheads="1"/>
          </p:cNvSpPr>
          <p:nvPr/>
        </p:nvSpPr>
        <p:spPr bwMode="auto">
          <a:xfrm>
            <a:off x="3770147" y="3644106"/>
            <a:ext cx="1871663" cy="1871663"/>
          </a:xfrm>
          <a:prstGeom prst="ellipse">
            <a:avLst/>
          </a:prstGeom>
          <a:solidFill>
            <a:srgbClr val="FFFF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Arial" charset="0"/>
              </a:rPr>
              <a:t>001</a:t>
            </a:r>
          </a:p>
        </p:txBody>
      </p:sp>
      <p:sp>
        <p:nvSpPr>
          <p:cNvPr id="66" name="Oval 17"/>
          <p:cNvSpPr>
            <a:spLocks noChangeArrowheads="1"/>
          </p:cNvSpPr>
          <p:nvPr/>
        </p:nvSpPr>
        <p:spPr bwMode="auto">
          <a:xfrm>
            <a:off x="4201947" y="4075906"/>
            <a:ext cx="1008063" cy="1008063"/>
          </a:xfrm>
          <a:prstGeom prst="ellipse">
            <a:avLst/>
          </a:prstGeom>
          <a:solidFill>
            <a:srgbClr val="FF00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latin typeface="Arial" charset="0"/>
              </a:rPr>
              <a:t>Нить</a:t>
            </a:r>
          </a:p>
        </p:txBody>
      </p:sp>
      <p:sp>
        <p:nvSpPr>
          <p:cNvPr id="67" name="WordArt 18"/>
          <p:cNvSpPr>
            <a:spLocks noChangeArrowheads="1" noChangeShapeType="1" noTextEdit="1"/>
          </p:cNvSpPr>
          <p:nvPr/>
        </p:nvSpPr>
        <p:spPr bwMode="auto">
          <a:xfrm>
            <a:off x="3986047" y="3860006"/>
            <a:ext cx="1439863" cy="1511300"/>
          </a:xfrm>
          <a:prstGeom prst="rect">
            <a:avLst/>
          </a:prstGeom>
        </p:spPr>
        <p:txBody>
          <a:bodyPr spcFirstLastPara="1" wrap="none" fromWordArt="1">
            <a:prstTxWarp prst="textArchUp">
              <a:avLst>
                <a:gd name="adj" fmla="val 10795468"/>
              </a:avLst>
            </a:prstTxWarp>
          </a:bodyPr>
          <a:lstStyle/>
          <a:p>
            <a:pPr algn="ctr"/>
            <a:r>
              <a:rPr lang="ru-RU" sz="3600" kern="10">
                <a:ln w="9360">
                  <a:solidFill>
                    <a:srgbClr val="000000"/>
                  </a:solidFill>
                  <a:miter lim="800000"/>
                  <a:headEnd/>
                  <a:tailEnd/>
                </a:ln>
                <a:solidFill>
                  <a:srgbClr val="000000"/>
                </a:solidFill>
                <a:latin typeface="Arial"/>
                <a:cs typeface="Arial"/>
              </a:rPr>
              <a:t>Кэш общих переменных</a:t>
            </a:r>
          </a:p>
        </p:txBody>
      </p:sp>
      <p:sp>
        <p:nvSpPr>
          <p:cNvPr id="68" name="WordArt 19"/>
          <p:cNvSpPr>
            <a:spLocks noChangeArrowheads="1" noChangeShapeType="1" noTextEdit="1"/>
          </p:cNvSpPr>
          <p:nvPr/>
        </p:nvSpPr>
        <p:spPr bwMode="auto">
          <a:xfrm rot="21480000">
            <a:off x="3760622" y="3507581"/>
            <a:ext cx="1873250" cy="1296988"/>
          </a:xfrm>
          <a:prstGeom prst="rect">
            <a:avLst/>
          </a:prstGeom>
        </p:spPr>
        <p:txBody>
          <a:bodyPr spcFirstLastPara="1" wrap="none" fromWordArt="1">
            <a:prstTxWarp prst="textArchUp">
              <a:avLst>
                <a:gd name="adj" fmla="val 10797012"/>
              </a:avLst>
            </a:prstTxWarp>
          </a:bodyPr>
          <a:lstStyle/>
          <a:p>
            <a:pPr algn="ctr"/>
            <a:r>
              <a:rPr lang="en-US" sz="3600" kern="10" dirty="0">
                <a:ln w="9360">
                  <a:solidFill>
                    <a:srgbClr val="000000"/>
                  </a:solidFill>
                  <a:miter lim="800000"/>
                  <a:headEnd/>
                  <a:tailEnd/>
                </a:ln>
                <a:solidFill>
                  <a:srgbClr val="000000"/>
                </a:solidFill>
                <a:latin typeface="Arial"/>
                <a:cs typeface="Arial"/>
              </a:rPr>
              <a:t>Private-</a:t>
            </a:r>
            <a:r>
              <a:rPr lang="ru-RU" sz="3600" kern="10" dirty="0">
                <a:ln w="9360">
                  <a:solidFill>
                    <a:srgbClr val="000000"/>
                  </a:solidFill>
                  <a:miter lim="800000"/>
                  <a:headEnd/>
                  <a:tailEnd/>
                </a:ln>
                <a:solidFill>
                  <a:srgbClr val="000000"/>
                </a:solidFill>
                <a:latin typeface="Arial"/>
                <a:cs typeface="Arial"/>
              </a:rPr>
              <a:t>переменные</a:t>
            </a:r>
          </a:p>
        </p:txBody>
      </p:sp>
      <p:sp>
        <p:nvSpPr>
          <p:cNvPr id="69" name="AutoShape 20"/>
          <p:cNvSpPr>
            <a:spLocks noChangeArrowheads="1"/>
          </p:cNvSpPr>
          <p:nvPr/>
        </p:nvSpPr>
        <p:spPr bwMode="auto">
          <a:xfrm rot="10620000">
            <a:off x="3427247" y="3291681"/>
            <a:ext cx="2592388" cy="2595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9121 h 21600"/>
            </a:gdLst>
            <a:ahLst/>
            <a:cxnLst>
              <a:cxn ang="T8">
                <a:pos x="T0" y="T1"/>
              </a:cxn>
              <a:cxn ang="T9">
                <a:pos x="T2" y="T3"/>
              </a:cxn>
              <a:cxn ang="T10">
                <a:pos x="T4" y="T5"/>
              </a:cxn>
              <a:cxn ang="T11">
                <a:pos x="T6" y="T7"/>
              </a:cxn>
            </a:cxnLst>
            <a:rect l="T12" t="T13" r="T14" b="T15"/>
            <a:pathLst>
              <a:path w="21600" h="21600">
                <a:moveTo>
                  <a:pt x="3016" y="11757"/>
                </a:moveTo>
                <a:cubicBezTo>
                  <a:pt x="2977" y="11440"/>
                  <a:pt x="2958" y="11120"/>
                  <a:pt x="2958" y="10800"/>
                </a:cubicBezTo>
                <a:cubicBezTo>
                  <a:pt x="2958" y="6468"/>
                  <a:pt x="6468" y="2958"/>
                  <a:pt x="10800" y="2958"/>
                </a:cubicBezTo>
                <a:cubicBezTo>
                  <a:pt x="15131" y="2958"/>
                  <a:pt x="18642" y="6468"/>
                  <a:pt x="18642" y="10800"/>
                </a:cubicBezTo>
                <a:cubicBezTo>
                  <a:pt x="18642" y="11120"/>
                  <a:pt x="18622" y="11440"/>
                  <a:pt x="18583" y="11757"/>
                </a:cubicBezTo>
                <a:lnTo>
                  <a:pt x="21519" y="12119"/>
                </a:lnTo>
                <a:cubicBezTo>
                  <a:pt x="21572" y="11681"/>
                  <a:pt x="21600" y="11240"/>
                  <a:pt x="21600" y="10800"/>
                </a:cubicBezTo>
                <a:cubicBezTo>
                  <a:pt x="21600" y="4835"/>
                  <a:pt x="16764" y="0"/>
                  <a:pt x="10800" y="0"/>
                </a:cubicBezTo>
                <a:cubicBezTo>
                  <a:pt x="4835" y="0"/>
                  <a:pt x="0" y="4835"/>
                  <a:pt x="0" y="10800"/>
                </a:cubicBezTo>
                <a:cubicBezTo>
                  <a:pt x="-1" y="11240"/>
                  <a:pt x="27" y="11681"/>
                  <a:pt x="80" y="12119"/>
                </a:cubicBezTo>
                <a:close/>
              </a:path>
            </a:pathLst>
          </a:custGeom>
          <a:solidFill>
            <a:srgbClr val="BBE0E3"/>
          </a:solidFill>
          <a:ln w="9360">
            <a:solidFill>
              <a:srgbClr val="000000"/>
            </a:solidFill>
            <a:miter lim="800000"/>
            <a:headEnd/>
            <a:tailEnd/>
          </a:ln>
        </p:spPr>
        <p:txBody>
          <a:bodyPr wrap="none" anchor="ctr"/>
          <a:lstStyle/>
          <a:p>
            <a:endParaRPr lang="ru-RU"/>
          </a:p>
        </p:txBody>
      </p:sp>
      <p:sp>
        <p:nvSpPr>
          <p:cNvPr id="70" name="WordArt 21"/>
          <p:cNvSpPr>
            <a:spLocks noChangeArrowheads="1" noChangeShapeType="1" noTextEdit="1"/>
          </p:cNvSpPr>
          <p:nvPr/>
        </p:nvSpPr>
        <p:spPr bwMode="auto">
          <a:xfrm>
            <a:off x="3625685" y="3642519"/>
            <a:ext cx="2160587" cy="2089150"/>
          </a:xfrm>
          <a:prstGeom prst="rect">
            <a:avLst/>
          </a:prstGeom>
        </p:spPr>
        <p:txBody>
          <a:bodyPr spcFirstLastPara="1" wrap="none" fromWordArt="1">
            <a:prstTxWarp prst="textArchDown">
              <a:avLst>
                <a:gd name="adj" fmla="val 0"/>
              </a:avLst>
            </a:prstTxWarp>
          </a:bodyPr>
          <a:lstStyle/>
          <a:p>
            <a:pPr algn="ctr"/>
            <a:r>
              <a:rPr lang="en-US" sz="3600" kern="10">
                <a:ln w="9360">
                  <a:solidFill>
                    <a:srgbClr val="000000"/>
                  </a:solidFill>
                  <a:miter lim="800000"/>
                  <a:headEnd/>
                  <a:tailEnd/>
                </a:ln>
                <a:solidFill>
                  <a:srgbClr val="000000"/>
                </a:solidFill>
                <a:latin typeface="Arial"/>
                <a:cs typeface="Arial"/>
              </a:rPr>
              <a:t>Threadprivate-</a:t>
            </a:r>
            <a:r>
              <a:rPr lang="ru-RU" sz="3600" kern="10">
                <a:ln w="9360">
                  <a:solidFill>
                    <a:srgbClr val="000000"/>
                  </a:solidFill>
                  <a:miter lim="800000"/>
                  <a:headEnd/>
                  <a:tailEnd/>
                </a:ln>
                <a:solidFill>
                  <a:srgbClr val="000000"/>
                </a:solidFill>
                <a:latin typeface="Arial"/>
                <a:cs typeface="Arial"/>
              </a:rPr>
              <a:t>переменные</a:t>
            </a:r>
          </a:p>
        </p:txBody>
      </p:sp>
      <p:sp>
        <p:nvSpPr>
          <p:cNvPr id="71" name="Line 22"/>
          <p:cNvSpPr>
            <a:spLocks noChangeShapeType="1"/>
          </p:cNvSpPr>
          <p:nvPr/>
        </p:nvSpPr>
        <p:spPr bwMode="auto">
          <a:xfrm flipV="1">
            <a:off x="1825460" y="2264569"/>
            <a:ext cx="2160587" cy="1895475"/>
          </a:xfrm>
          <a:prstGeom prst="line">
            <a:avLst/>
          </a:prstGeom>
          <a:noFill/>
          <a:ln w="76320">
            <a:solidFill>
              <a:srgbClr val="00FFFF"/>
            </a:solidFill>
            <a:prstDash val="sysDot"/>
            <a:miter lim="800000"/>
            <a:headEnd type="triangle" w="med" len="med"/>
            <a:tailEnd type="triangle" w="med" len="med"/>
          </a:ln>
        </p:spPr>
        <p:txBody>
          <a:bodyPr/>
          <a:lstStyle/>
          <a:p>
            <a:endParaRPr lang="ru-RU"/>
          </a:p>
        </p:txBody>
      </p:sp>
      <p:sp>
        <p:nvSpPr>
          <p:cNvPr id="72" name="Oval 23"/>
          <p:cNvSpPr>
            <a:spLocks noChangeArrowheads="1"/>
          </p:cNvSpPr>
          <p:nvPr/>
        </p:nvSpPr>
        <p:spPr bwMode="auto">
          <a:xfrm>
            <a:off x="6218072" y="2207419"/>
            <a:ext cx="2592388" cy="2592387"/>
          </a:xfrm>
          <a:prstGeom prst="ellipse">
            <a:avLst/>
          </a:prstGeom>
          <a:solidFill>
            <a:srgbClr val="3366FF"/>
          </a:solidFill>
          <a:ln w="9360">
            <a:solidFill>
              <a:srgbClr val="000000"/>
            </a:solidFill>
            <a:miter lim="800000"/>
            <a:headEnd/>
            <a:tailEnd/>
          </a:ln>
        </p:spPr>
        <p:txBody>
          <a:bodyPr wrap="none" anchor="ctr"/>
          <a:lstStyle/>
          <a:p>
            <a:endParaRPr lang="ru-RU"/>
          </a:p>
        </p:txBody>
      </p:sp>
      <p:sp>
        <p:nvSpPr>
          <p:cNvPr id="73" name="Oval 24"/>
          <p:cNvSpPr>
            <a:spLocks noChangeArrowheads="1"/>
          </p:cNvSpPr>
          <p:nvPr/>
        </p:nvSpPr>
        <p:spPr bwMode="auto">
          <a:xfrm>
            <a:off x="6578435" y="2567781"/>
            <a:ext cx="1871662" cy="1871663"/>
          </a:xfrm>
          <a:prstGeom prst="ellipse">
            <a:avLst/>
          </a:prstGeom>
          <a:solidFill>
            <a:srgbClr val="FFFF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Arial" charset="0"/>
              </a:rPr>
              <a:t>001</a:t>
            </a:r>
          </a:p>
        </p:txBody>
      </p:sp>
      <p:sp>
        <p:nvSpPr>
          <p:cNvPr id="74" name="Oval 25"/>
          <p:cNvSpPr>
            <a:spLocks noChangeArrowheads="1"/>
          </p:cNvSpPr>
          <p:nvPr/>
        </p:nvSpPr>
        <p:spPr bwMode="auto">
          <a:xfrm>
            <a:off x="7010235" y="2999581"/>
            <a:ext cx="1008062" cy="1008063"/>
          </a:xfrm>
          <a:prstGeom prst="ellipse">
            <a:avLst/>
          </a:prstGeom>
          <a:solidFill>
            <a:srgbClr val="FF0000"/>
          </a:solidFill>
          <a:ln w="9360">
            <a:solidFill>
              <a:srgbClr val="000000"/>
            </a:solidFill>
            <a:miter lim="800000"/>
            <a:headEnd/>
            <a:tailEnd/>
          </a:ln>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latin typeface="Arial" charset="0"/>
              </a:rPr>
              <a:t>Нить</a:t>
            </a:r>
          </a:p>
        </p:txBody>
      </p:sp>
      <p:sp>
        <p:nvSpPr>
          <p:cNvPr id="75" name="WordArt 26"/>
          <p:cNvSpPr>
            <a:spLocks noChangeArrowheads="1" noChangeShapeType="1" noTextEdit="1"/>
          </p:cNvSpPr>
          <p:nvPr/>
        </p:nvSpPr>
        <p:spPr bwMode="auto">
          <a:xfrm>
            <a:off x="6794335" y="2783681"/>
            <a:ext cx="1439862" cy="1511300"/>
          </a:xfrm>
          <a:prstGeom prst="rect">
            <a:avLst/>
          </a:prstGeom>
        </p:spPr>
        <p:txBody>
          <a:bodyPr spcFirstLastPara="1" wrap="none" fromWordArt="1">
            <a:prstTxWarp prst="textArchUp">
              <a:avLst>
                <a:gd name="adj" fmla="val 10795468"/>
              </a:avLst>
            </a:prstTxWarp>
          </a:bodyPr>
          <a:lstStyle/>
          <a:p>
            <a:pPr algn="ctr"/>
            <a:r>
              <a:rPr lang="ru-RU" sz="3600" kern="10">
                <a:ln w="9360">
                  <a:solidFill>
                    <a:srgbClr val="000000"/>
                  </a:solidFill>
                  <a:miter lim="800000"/>
                  <a:headEnd/>
                  <a:tailEnd/>
                </a:ln>
                <a:solidFill>
                  <a:srgbClr val="000000"/>
                </a:solidFill>
                <a:latin typeface="Arial"/>
                <a:cs typeface="Arial"/>
              </a:rPr>
              <a:t>Кэш общих переменных</a:t>
            </a:r>
          </a:p>
        </p:txBody>
      </p:sp>
      <p:sp>
        <p:nvSpPr>
          <p:cNvPr id="76" name="WordArt 27"/>
          <p:cNvSpPr>
            <a:spLocks noChangeArrowheads="1" noChangeShapeType="1" noTextEdit="1"/>
          </p:cNvSpPr>
          <p:nvPr/>
        </p:nvSpPr>
        <p:spPr bwMode="auto">
          <a:xfrm rot="21480000">
            <a:off x="6568910" y="2432844"/>
            <a:ext cx="1873250" cy="1296987"/>
          </a:xfrm>
          <a:prstGeom prst="rect">
            <a:avLst/>
          </a:prstGeom>
        </p:spPr>
        <p:txBody>
          <a:bodyPr spcFirstLastPara="1" wrap="none" fromWordArt="1">
            <a:prstTxWarp prst="textArchUp">
              <a:avLst>
                <a:gd name="adj" fmla="val 10797012"/>
              </a:avLst>
            </a:prstTxWarp>
          </a:bodyPr>
          <a:lstStyle/>
          <a:p>
            <a:pPr algn="ctr"/>
            <a:r>
              <a:rPr lang="en-US" sz="3600" kern="10">
                <a:ln w="9360">
                  <a:solidFill>
                    <a:srgbClr val="000000"/>
                  </a:solidFill>
                  <a:miter lim="800000"/>
                  <a:headEnd/>
                  <a:tailEnd/>
                </a:ln>
                <a:solidFill>
                  <a:srgbClr val="000000"/>
                </a:solidFill>
                <a:latin typeface="Arial"/>
                <a:cs typeface="Arial"/>
              </a:rPr>
              <a:t>Private-</a:t>
            </a:r>
            <a:r>
              <a:rPr lang="ru-RU" sz="3600" kern="10">
                <a:ln w="9360">
                  <a:solidFill>
                    <a:srgbClr val="000000"/>
                  </a:solidFill>
                  <a:miter lim="800000"/>
                  <a:headEnd/>
                  <a:tailEnd/>
                </a:ln>
                <a:solidFill>
                  <a:srgbClr val="000000"/>
                </a:solidFill>
                <a:latin typeface="Arial"/>
                <a:cs typeface="Arial"/>
              </a:rPr>
              <a:t>переменные</a:t>
            </a:r>
          </a:p>
        </p:txBody>
      </p:sp>
      <p:sp>
        <p:nvSpPr>
          <p:cNvPr id="77" name="AutoShape 28"/>
          <p:cNvSpPr>
            <a:spLocks noChangeArrowheads="1"/>
          </p:cNvSpPr>
          <p:nvPr/>
        </p:nvSpPr>
        <p:spPr bwMode="auto">
          <a:xfrm rot="10620000">
            <a:off x="6233947" y="2215356"/>
            <a:ext cx="2592388" cy="2595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9121 h 21600"/>
            </a:gdLst>
            <a:ahLst/>
            <a:cxnLst>
              <a:cxn ang="T8">
                <a:pos x="T0" y="T1"/>
              </a:cxn>
              <a:cxn ang="T9">
                <a:pos x="T2" y="T3"/>
              </a:cxn>
              <a:cxn ang="T10">
                <a:pos x="T4" y="T5"/>
              </a:cxn>
              <a:cxn ang="T11">
                <a:pos x="T6" y="T7"/>
              </a:cxn>
            </a:cxnLst>
            <a:rect l="T12" t="T13" r="T14" b="T15"/>
            <a:pathLst>
              <a:path w="21600" h="21600">
                <a:moveTo>
                  <a:pt x="3016" y="11757"/>
                </a:moveTo>
                <a:cubicBezTo>
                  <a:pt x="2977" y="11440"/>
                  <a:pt x="2958" y="11120"/>
                  <a:pt x="2958" y="10800"/>
                </a:cubicBezTo>
                <a:cubicBezTo>
                  <a:pt x="2958" y="6468"/>
                  <a:pt x="6468" y="2958"/>
                  <a:pt x="10800" y="2958"/>
                </a:cubicBezTo>
                <a:cubicBezTo>
                  <a:pt x="15131" y="2958"/>
                  <a:pt x="18642" y="6468"/>
                  <a:pt x="18642" y="10800"/>
                </a:cubicBezTo>
                <a:cubicBezTo>
                  <a:pt x="18642" y="11120"/>
                  <a:pt x="18622" y="11440"/>
                  <a:pt x="18583" y="11757"/>
                </a:cubicBezTo>
                <a:lnTo>
                  <a:pt x="21519" y="12119"/>
                </a:lnTo>
                <a:cubicBezTo>
                  <a:pt x="21572" y="11681"/>
                  <a:pt x="21600" y="11240"/>
                  <a:pt x="21600" y="10800"/>
                </a:cubicBezTo>
                <a:cubicBezTo>
                  <a:pt x="21600" y="4835"/>
                  <a:pt x="16764" y="0"/>
                  <a:pt x="10800" y="0"/>
                </a:cubicBezTo>
                <a:cubicBezTo>
                  <a:pt x="4835" y="0"/>
                  <a:pt x="0" y="4835"/>
                  <a:pt x="0" y="10800"/>
                </a:cubicBezTo>
                <a:cubicBezTo>
                  <a:pt x="-1" y="11240"/>
                  <a:pt x="27" y="11681"/>
                  <a:pt x="80" y="12119"/>
                </a:cubicBezTo>
                <a:close/>
              </a:path>
            </a:pathLst>
          </a:custGeom>
          <a:solidFill>
            <a:srgbClr val="BBE0E3"/>
          </a:solidFill>
          <a:ln w="9360">
            <a:solidFill>
              <a:srgbClr val="000000"/>
            </a:solidFill>
            <a:miter lim="800000"/>
            <a:headEnd/>
            <a:tailEnd/>
          </a:ln>
        </p:spPr>
        <p:txBody>
          <a:bodyPr wrap="none" anchor="ctr"/>
          <a:lstStyle/>
          <a:p>
            <a:endParaRPr lang="ru-RU"/>
          </a:p>
        </p:txBody>
      </p:sp>
      <p:sp>
        <p:nvSpPr>
          <p:cNvPr id="78" name="WordArt 29"/>
          <p:cNvSpPr>
            <a:spLocks noChangeArrowheads="1" noChangeShapeType="1" noTextEdit="1"/>
          </p:cNvSpPr>
          <p:nvPr/>
        </p:nvSpPr>
        <p:spPr bwMode="auto">
          <a:xfrm>
            <a:off x="6433972" y="2566194"/>
            <a:ext cx="2160588" cy="2089150"/>
          </a:xfrm>
          <a:prstGeom prst="rect">
            <a:avLst/>
          </a:prstGeom>
        </p:spPr>
        <p:txBody>
          <a:bodyPr spcFirstLastPara="1" wrap="none" fromWordArt="1">
            <a:prstTxWarp prst="textArchDown">
              <a:avLst>
                <a:gd name="adj" fmla="val 0"/>
              </a:avLst>
            </a:prstTxWarp>
          </a:bodyPr>
          <a:lstStyle/>
          <a:p>
            <a:pPr algn="ctr"/>
            <a:r>
              <a:rPr lang="en-US" sz="3600" kern="10">
                <a:ln w="9360">
                  <a:solidFill>
                    <a:srgbClr val="000000"/>
                  </a:solidFill>
                  <a:miter lim="800000"/>
                  <a:headEnd/>
                  <a:tailEnd/>
                </a:ln>
                <a:solidFill>
                  <a:srgbClr val="000000"/>
                </a:solidFill>
                <a:latin typeface="Arial"/>
                <a:cs typeface="Arial"/>
              </a:rPr>
              <a:t>Threadprivate-</a:t>
            </a:r>
            <a:r>
              <a:rPr lang="ru-RU" sz="3600" kern="10">
                <a:ln w="9360">
                  <a:solidFill>
                    <a:srgbClr val="000000"/>
                  </a:solidFill>
                  <a:miter lim="800000"/>
                  <a:headEnd/>
                  <a:tailEnd/>
                </a:ln>
                <a:solidFill>
                  <a:srgbClr val="000000"/>
                </a:solidFill>
                <a:latin typeface="Arial"/>
                <a:cs typeface="Arial"/>
              </a:rPr>
              <a:t>переменные</a:t>
            </a:r>
          </a:p>
        </p:txBody>
      </p:sp>
      <p:sp>
        <p:nvSpPr>
          <p:cNvPr id="79" name="Line 30"/>
          <p:cNvSpPr>
            <a:spLocks noChangeShapeType="1"/>
          </p:cNvSpPr>
          <p:nvPr/>
        </p:nvSpPr>
        <p:spPr bwMode="auto">
          <a:xfrm flipH="1" flipV="1">
            <a:off x="4335297" y="2264569"/>
            <a:ext cx="3117850" cy="1174750"/>
          </a:xfrm>
          <a:prstGeom prst="line">
            <a:avLst/>
          </a:prstGeom>
          <a:noFill/>
          <a:ln w="76320">
            <a:solidFill>
              <a:srgbClr val="00FFFF"/>
            </a:solidFill>
            <a:prstDash val="sysDot"/>
            <a:miter lim="800000"/>
            <a:headEnd type="triangle" w="med" len="med"/>
            <a:tailEnd type="triangle" w="med" len="med"/>
          </a:ln>
        </p:spPr>
        <p:txBody>
          <a:bodyPr/>
          <a:lstStyle/>
          <a:p>
            <a:endParaRPr lang="ru-RU"/>
          </a:p>
        </p:txBody>
      </p:sp>
      <p:sp>
        <p:nvSpPr>
          <p:cNvPr id="80" name="Line 31"/>
          <p:cNvSpPr>
            <a:spLocks noChangeShapeType="1"/>
          </p:cNvSpPr>
          <p:nvPr/>
        </p:nvSpPr>
        <p:spPr bwMode="auto">
          <a:xfrm flipH="1" flipV="1">
            <a:off x="4190835" y="2409031"/>
            <a:ext cx="527050" cy="2038350"/>
          </a:xfrm>
          <a:prstGeom prst="line">
            <a:avLst/>
          </a:prstGeom>
          <a:noFill/>
          <a:ln w="76320">
            <a:solidFill>
              <a:srgbClr val="00FFFF"/>
            </a:solidFill>
            <a:prstDash val="sysDot"/>
            <a:miter lim="800000"/>
            <a:headEnd type="triangle" w="med" len="me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памяти в </a:t>
            </a:r>
            <a:r>
              <a:rPr lang="en-US" sz="3000" dirty="0" err="1" smtClean="0">
                <a:latin typeface="+mn-lt"/>
              </a:rPr>
              <a:t>OpenMP</a:t>
            </a:r>
            <a:endParaRPr lang="ru-RU" sz="3000" dirty="0">
              <a:latin typeface="+mn-lt"/>
            </a:endParaRPr>
          </a:p>
        </p:txBody>
      </p:sp>
      <p:sp>
        <p:nvSpPr>
          <p:cNvPr id="29" name="Oval 1"/>
          <p:cNvSpPr>
            <a:spLocks noChangeArrowheads="1"/>
          </p:cNvSpPr>
          <p:nvPr/>
        </p:nvSpPr>
        <p:spPr bwMode="auto">
          <a:xfrm>
            <a:off x="683568" y="3501554"/>
            <a:ext cx="1871663" cy="1871662"/>
          </a:xfrm>
          <a:prstGeom prst="ellipse">
            <a:avLst/>
          </a:prstGeom>
          <a:solidFill>
            <a:srgbClr val="FFFF00"/>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Arial" charset="0"/>
              </a:rPr>
              <a:t>001</a:t>
            </a:r>
          </a:p>
        </p:txBody>
      </p:sp>
      <p:sp>
        <p:nvSpPr>
          <p:cNvPr id="30" name="Oval 8"/>
          <p:cNvSpPr>
            <a:spLocks noChangeArrowheads="1"/>
          </p:cNvSpPr>
          <p:nvPr/>
        </p:nvSpPr>
        <p:spPr bwMode="auto">
          <a:xfrm>
            <a:off x="1115368" y="3933354"/>
            <a:ext cx="1008063" cy="1008062"/>
          </a:xfrm>
          <a:prstGeom prst="ellipse">
            <a:avLst/>
          </a:prstGeom>
          <a:solidFill>
            <a:srgbClr val="FF0000"/>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000000"/>
                </a:solidFill>
                <a:latin typeface="Arial" charset="0"/>
              </a:rPr>
              <a:t>Нить</a:t>
            </a:r>
            <a:r>
              <a:rPr lang="en-US" b="1">
                <a:solidFill>
                  <a:srgbClr val="000000"/>
                </a:solidFill>
                <a:latin typeface="Arial" charset="0"/>
              </a:rPr>
              <a:t> 0</a:t>
            </a:r>
          </a:p>
        </p:txBody>
      </p:sp>
      <p:sp>
        <p:nvSpPr>
          <p:cNvPr id="31" name="Freeform 9"/>
          <p:cNvSpPr>
            <a:spLocks noChangeArrowheads="1"/>
          </p:cNvSpPr>
          <p:nvPr/>
        </p:nvSpPr>
        <p:spPr bwMode="auto">
          <a:xfrm>
            <a:off x="2504431" y="1340966"/>
            <a:ext cx="3290887" cy="1871663"/>
          </a:xfrm>
          <a:custGeom>
            <a:avLst/>
            <a:gdLst>
              <a:gd name="T0" fmla="*/ 2147483647 w 2073"/>
              <a:gd name="T1" fmla="*/ 2147483647 h 1179"/>
              <a:gd name="T2" fmla="*/ 2147483647 w 2073"/>
              <a:gd name="T3" fmla="*/ 2147483647 h 1179"/>
              <a:gd name="T4" fmla="*/ 2147483647 w 2073"/>
              <a:gd name="T5" fmla="*/ 2147483647 h 1179"/>
              <a:gd name="T6" fmla="*/ 2147483647 w 2073"/>
              <a:gd name="T7" fmla="*/ 2147483647 h 1179"/>
              <a:gd name="T8" fmla="*/ 2147483647 w 2073"/>
              <a:gd name="T9" fmla="*/ 2147483647 h 1179"/>
              <a:gd name="T10" fmla="*/ 2147483647 w 2073"/>
              <a:gd name="T11" fmla="*/ 2147483647 h 1179"/>
              <a:gd name="T12" fmla="*/ 2147483647 w 2073"/>
              <a:gd name="T13" fmla="*/ 2147483647 h 1179"/>
              <a:gd name="T14" fmla="*/ 2147483647 w 2073"/>
              <a:gd name="T15" fmla="*/ 2147483647 h 1179"/>
              <a:gd name="T16" fmla="*/ 2147483647 w 2073"/>
              <a:gd name="T17" fmla="*/ 2147483647 h 1179"/>
              <a:gd name="T18" fmla="*/ 2147483647 w 2073"/>
              <a:gd name="T19" fmla="*/ 2147483647 h 1179"/>
              <a:gd name="T20" fmla="*/ 2147483647 w 2073"/>
              <a:gd name="T21" fmla="*/ 2147483647 h 1179"/>
              <a:gd name="T22" fmla="*/ 2147483647 w 2073"/>
              <a:gd name="T23" fmla="*/ 2147483647 h 1179"/>
              <a:gd name="T24" fmla="*/ 2147483647 w 2073"/>
              <a:gd name="T25" fmla="*/ 2147483647 h 1179"/>
              <a:gd name="T26" fmla="*/ 2147483647 w 2073"/>
              <a:gd name="T27" fmla="*/ 2147483647 h 1179"/>
              <a:gd name="T28" fmla="*/ 2147483647 w 2073"/>
              <a:gd name="T29" fmla="*/ 2147483647 h 1179"/>
              <a:gd name="T30" fmla="*/ 2147483647 w 2073"/>
              <a:gd name="T31" fmla="*/ 2147483647 h 1179"/>
              <a:gd name="T32" fmla="*/ 2147483647 w 2073"/>
              <a:gd name="T33" fmla="*/ 2147483647 h 1179"/>
              <a:gd name="T34" fmla="*/ 2147483647 w 2073"/>
              <a:gd name="T35" fmla="*/ 2147483647 h 1179"/>
              <a:gd name="T36" fmla="*/ 2147483647 w 2073"/>
              <a:gd name="T37" fmla="*/ 2147483647 h 1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3"/>
              <a:gd name="T58" fmla="*/ 0 h 1179"/>
              <a:gd name="T59" fmla="*/ 2073 w 2073"/>
              <a:gd name="T60" fmla="*/ 1179 h 1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3" h="1179">
                <a:moveTo>
                  <a:pt x="29" y="645"/>
                </a:moveTo>
                <a:cubicBezTo>
                  <a:pt x="0" y="573"/>
                  <a:pt x="44" y="501"/>
                  <a:pt x="64" y="438"/>
                </a:cubicBezTo>
                <a:cubicBezTo>
                  <a:pt x="84" y="375"/>
                  <a:pt x="97" y="314"/>
                  <a:pt x="150" y="266"/>
                </a:cubicBezTo>
                <a:cubicBezTo>
                  <a:pt x="203" y="218"/>
                  <a:pt x="296" y="162"/>
                  <a:pt x="380" y="151"/>
                </a:cubicBezTo>
                <a:cubicBezTo>
                  <a:pt x="464" y="140"/>
                  <a:pt x="554" y="204"/>
                  <a:pt x="652" y="197"/>
                </a:cubicBezTo>
                <a:cubicBezTo>
                  <a:pt x="750" y="190"/>
                  <a:pt x="863" y="114"/>
                  <a:pt x="969" y="106"/>
                </a:cubicBezTo>
                <a:cubicBezTo>
                  <a:pt x="1075" y="98"/>
                  <a:pt x="1159" y="166"/>
                  <a:pt x="1287" y="151"/>
                </a:cubicBezTo>
                <a:cubicBezTo>
                  <a:pt x="1415" y="136"/>
                  <a:pt x="1619" y="0"/>
                  <a:pt x="1740" y="15"/>
                </a:cubicBezTo>
                <a:cubicBezTo>
                  <a:pt x="1861" y="30"/>
                  <a:pt x="1960" y="151"/>
                  <a:pt x="2013" y="242"/>
                </a:cubicBezTo>
                <a:cubicBezTo>
                  <a:pt x="2066" y="333"/>
                  <a:pt x="2073" y="447"/>
                  <a:pt x="2058" y="560"/>
                </a:cubicBezTo>
                <a:cubicBezTo>
                  <a:pt x="2043" y="673"/>
                  <a:pt x="2005" y="831"/>
                  <a:pt x="1922" y="922"/>
                </a:cubicBezTo>
                <a:cubicBezTo>
                  <a:pt x="1839" y="1013"/>
                  <a:pt x="1665" y="1081"/>
                  <a:pt x="1559" y="1104"/>
                </a:cubicBezTo>
                <a:cubicBezTo>
                  <a:pt x="1453" y="1127"/>
                  <a:pt x="1363" y="1052"/>
                  <a:pt x="1287" y="1059"/>
                </a:cubicBezTo>
                <a:cubicBezTo>
                  <a:pt x="1211" y="1066"/>
                  <a:pt x="1161" y="1129"/>
                  <a:pt x="1105" y="1149"/>
                </a:cubicBezTo>
                <a:cubicBezTo>
                  <a:pt x="1049" y="1169"/>
                  <a:pt x="1025" y="1178"/>
                  <a:pt x="949" y="1178"/>
                </a:cubicBezTo>
                <a:cubicBezTo>
                  <a:pt x="873" y="1178"/>
                  <a:pt x="747" y="1179"/>
                  <a:pt x="648" y="1152"/>
                </a:cubicBezTo>
                <a:cubicBezTo>
                  <a:pt x="549" y="1125"/>
                  <a:pt x="425" y="1061"/>
                  <a:pt x="356" y="1014"/>
                </a:cubicBezTo>
                <a:cubicBezTo>
                  <a:pt x="287" y="967"/>
                  <a:pt x="290" y="929"/>
                  <a:pt x="236" y="868"/>
                </a:cubicBezTo>
                <a:cubicBezTo>
                  <a:pt x="182" y="807"/>
                  <a:pt x="43" y="696"/>
                  <a:pt x="29" y="645"/>
                </a:cubicBezTo>
                <a:close/>
              </a:path>
            </a:pathLst>
          </a:custGeom>
          <a:solidFill>
            <a:srgbClr val="FFFF00"/>
          </a:solidFill>
          <a:ln w="9360">
            <a:solidFill>
              <a:srgbClr val="000000"/>
            </a:solidFill>
            <a:round/>
            <a:headEnd/>
            <a:tailEnd/>
          </a:ln>
        </p:spPr>
        <p:txBody>
          <a:bodyPr wrap="none" anchor="ctr"/>
          <a:lstStyle/>
          <a:p>
            <a:endParaRPr lang="ru-RU"/>
          </a:p>
        </p:txBody>
      </p:sp>
      <p:sp>
        <p:nvSpPr>
          <p:cNvPr id="32" name="WordArt 10"/>
          <p:cNvSpPr>
            <a:spLocks noChangeArrowheads="1" noChangeShapeType="1" noTextEdit="1"/>
          </p:cNvSpPr>
          <p:nvPr/>
        </p:nvSpPr>
        <p:spPr bwMode="auto">
          <a:xfrm>
            <a:off x="3304531" y="2115666"/>
            <a:ext cx="1771650" cy="304800"/>
          </a:xfrm>
          <a:prstGeom prst="rect">
            <a:avLst/>
          </a:prstGeom>
        </p:spPr>
        <p:txBody>
          <a:bodyPr spcFirstLastPara="1" wrap="none" fromWordArt="1">
            <a:prstTxWarp prst="textArchUp">
              <a:avLst>
                <a:gd name="adj" fmla="val 10800004"/>
              </a:avLst>
            </a:prstTxWarp>
          </a:bodyPr>
          <a:lstStyle/>
          <a:p>
            <a:pPr algn="ctr"/>
            <a:r>
              <a:rPr lang="ru-RU" sz="3600" kern="10">
                <a:ln w="9360">
                  <a:solidFill>
                    <a:srgbClr val="000000"/>
                  </a:solidFill>
                  <a:miter lim="800000"/>
                  <a:headEnd/>
                  <a:tailEnd/>
                </a:ln>
                <a:solidFill>
                  <a:srgbClr val="000000"/>
                </a:solidFill>
                <a:latin typeface="Arial"/>
                <a:cs typeface="Arial"/>
              </a:rPr>
              <a:t>Общая память</a:t>
            </a:r>
          </a:p>
        </p:txBody>
      </p:sp>
      <p:sp>
        <p:nvSpPr>
          <p:cNvPr id="33" name="Freeform 11"/>
          <p:cNvSpPr>
            <a:spLocks/>
          </p:cNvSpPr>
          <p:nvPr/>
        </p:nvSpPr>
        <p:spPr bwMode="auto">
          <a:xfrm>
            <a:off x="1618606" y="2318866"/>
            <a:ext cx="1944687" cy="1201738"/>
          </a:xfrm>
          <a:custGeom>
            <a:avLst/>
            <a:gdLst>
              <a:gd name="T0" fmla="*/ 0 w 1225"/>
              <a:gd name="T1" fmla="*/ 2147483647 h 757"/>
              <a:gd name="T2" fmla="*/ 2147483647 w 1225"/>
              <a:gd name="T3" fmla="*/ 2147483647 h 757"/>
              <a:gd name="T4" fmla="*/ 2147483647 w 1225"/>
              <a:gd name="T5" fmla="*/ 2147483647 h 757"/>
              <a:gd name="T6" fmla="*/ 2147483647 w 1225"/>
              <a:gd name="T7" fmla="*/ 2147483647 h 757"/>
              <a:gd name="T8" fmla="*/ 2147483647 w 1225"/>
              <a:gd name="T9" fmla="*/ 0 h 757"/>
              <a:gd name="T10" fmla="*/ 2147483647 w 1225"/>
              <a:gd name="T11" fmla="*/ 2147483647 h 757"/>
              <a:gd name="T12" fmla="*/ 0 60000 65536"/>
              <a:gd name="T13" fmla="*/ 0 60000 65536"/>
              <a:gd name="T14" fmla="*/ 0 60000 65536"/>
              <a:gd name="T15" fmla="*/ 0 60000 65536"/>
              <a:gd name="T16" fmla="*/ 0 60000 65536"/>
              <a:gd name="T17" fmla="*/ 0 60000 65536"/>
              <a:gd name="T18" fmla="*/ 0 w 1225"/>
              <a:gd name="T19" fmla="*/ 0 h 757"/>
              <a:gd name="T20" fmla="*/ 1225 w 1225"/>
              <a:gd name="T21" fmla="*/ 757 h 757"/>
            </a:gdLst>
            <a:ahLst/>
            <a:cxnLst>
              <a:cxn ang="T12">
                <a:pos x="T0" y="T1"/>
              </a:cxn>
              <a:cxn ang="T13">
                <a:pos x="T2" y="T3"/>
              </a:cxn>
              <a:cxn ang="T14">
                <a:pos x="T4" y="T5"/>
              </a:cxn>
              <a:cxn ang="T15">
                <a:pos x="T6" y="T7"/>
              </a:cxn>
              <a:cxn ang="T16">
                <a:pos x="T8" y="T9"/>
              </a:cxn>
              <a:cxn ang="T17">
                <a:pos x="T10" y="T11"/>
              </a:cxn>
            </a:cxnLst>
            <a:rect l="T18" t="T19" r="T20" b="T21"/>
            <a:pathLst>
              <a:path w="1225" h="757">
                <a:moveTo>
                  <a:pt x="0" y="745"/>
                </a:moveTo>
                <a:lnTo>
                  <a:pt x="33" y="757"/>
                </a:lnTo>
                <a:lnTo>
                  <a:pt x="308" y="249"/>
                </a:lnTo>
                <a:lnTo>
                  <a:pt x="471" y="86"/>
                </a:lnTo>
                <a:lnTo>
                  <a:pt x="626" y="0"/>
                </a:lnTo>
                <a:lnTo>
                  <a:pt x="1225" y="19"/>
                </a:lnTo>
              </a:path>
            </a:pathLst>
          </a:custGeom>
          <a:noFill/>
          <a:ln w="76320">
            <a:solidFill>
              <a:srgbClr val="00FFFF"/>
            </a:solidFill>
            <a:prstDash val="sysDot"/>
            <a:round/>
            <a:headEnd type="triangle" w="med" len="med"/>
            <a:tailEnd/>
          </a:ln>
        </p:spPr>
        <p:txBody>
          <a:bodyPr wrap="none" anchor="ctr"/>
          <a:lstStyle/>
          <a:p>
            <a:endParaRPr lang="ru-RU"/>
          </a:p>
        </p:txBody>
      </p:sp>
      <p:sp>
        <p:nvSpPr>
          <p:cNvPr id="34" name="Oval 12"/>
          <p:cNvSpPr>
            <a:spLocks noChangeArrowheads="1"/>
          </p:cNvSpPr>
          <p:nvPr/>
        </p:nvSpPr>
        <p:spPr bwMode="auto">
          <a:xfrm>
            <a:off x="6516043" y="2712566"/>
            <a:ext cx="1871663" cy="1871663"/>
          </a:xfrm>
          <a:prstGeom prst="ellipse">
            <a:avLst/>
          </a:prstGeom>
          <a:solidFill>
            <a:srgbClr val="FFFF00"/>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Arial" charset="0"/>
              </a:rPr>
              <a:t>001</a:t>
            </a:r>
          </a:p>
        </p:txBody>
      </p:sp>
      <p:sp>
        <p:nvSpPr>
          <p:cNvPr id="35" name="Oval 13"/>
          <p:cNvSpPr>
            <a:spLocks noChangeArrowheads="1"/>
          </p:cNvSpPr>
          <p:nvPr/>
        </p:nvSpPr>
        <p:spPr bwMode="auto">
          <a:xfrm>
            <a:off x="6947843" y="3144366"/>
            <a:ext cx="1008063" cy="1008063"/>
          </a:xfrm>
          <a:prstGeom prst="ellipse">
            <a:avLst/>
          </a:prstGeom>
          <a:solidFill>
            <a:srgbClr val="FF0000"/>
          </a:soli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000000"/>
                </a:solidFill>
                <a:latin typeface="Arial" charset="0"/>
              </a:rPr>
              <a:t>Нить</a:t>
            </a:r>
            <a:r>
              <a:rPr lang="en-US" b="1">
                <a:solidFill>
                  <a:srgbClr val="000000"/>
                </a:solidFill>
                <a:latin typeface="Arial" charset="0"/>
              </a:rPr>
              <a:t> 1</a:t>
            </a:r>
          </a:p>
        </p:txBody>
      </p:sp>
      <p:sp>
        <p:nvSpPr>
          <p:cNvPr id="36" name="Freeform 14"/>
          <p:cNvSpPr>
            <a:spLocks/>
          </p:cNvSpPr>
          <p:nvPr/>
        </p:nvSpPr>
        <p:spPr bwMode="auto">
          <a:xfrm>
            <a:off x="4919018" y="2318866"/>
            <a:ext cx="2470150" cy="423863"/>
          </a:xfrm>
          <a:custGeom>
            <a:avLst/>
            <a:gdLst>
              <a:gd name="T0" fmla="*/ 2147483647 w 1556"/>
              <a:gd name="T1" fmla="*/ 2147483647 h 267"/>
              <a:gd name="T2" fmla="*/ 2147483647 w 1556"/>
              <a:gd name="T3" fmla="*/ 2147483647 h 267"/>
              <a:gd name="T4" fmla="*/ 2147483647 w 1556"/>
              <a:gd name="T5" fmla="*/ 2147483647 h 267"/>
              <a:gd name="T6" fmla="*/ 2147483647 w 1556"/>
              <a:gd name="T7" fmla="*/ 2147483647 h 267"/>
              <a:gd name="T8" fmla="*/ 2147483647 w 1556"/>
              <a:gd name="T9" fmla="*/ 0 h 267"/>
              <a:gd name="T10" fmla="*/ 0 w 1556"/>
              <a:gd name="T11" fmla="*/ 2147483647 h 267"/>
              <a:gd name="T12" fmla="*/ 0 60000 65536"/>
              <a:gd name="T13" fmla="*/ 0 60000 65536"/>
              <a:gd name="T14" fmla="*/ 0 60000 65536"/>
              <a:gd name="T15" fmla="*/ 0 60000 65536"/>
              <a:gd name="T16" fmla="*/ 0 60000 65536"/>
              <a:gd name="T17" fmla="*/ 0 60000 65536"/>
              <a:gd name="T18" fmla="*/ 0 w 1556"/>
              <a:gd name="T19" fmla="*/ 0 h 267"/>
              <a:gd name="T20" fmla="*/ 1556 w 1556"/>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1556" h="267">
                <a:moveTo>
                  <a:pt x="1556" y="258"/>
                </a:moveTo>
                <a:lnTo>
                  <a:pt x="1547" y="267"/>
                </a:lnTo>
                <a:lnTo>
                  <a:pt x="1539" y="249"/>
                </a:lnTo>
                <a:lnTo>
                  <a:pt x="945" y="112"/>
                </a:lnTo>
                <a:lnTo>
                  <a:pt x="473" y="0"/>
                </a:lnTo>
                <a:lnTo>
                  <a:pt x="0" y="69"/>
                </a:lnTo>
              </a:path>
            </a:pathLst>
          </a:custGeom>
          <a:noFill/>
          <a:ln w="76320">
            <a:solidFill>
              <a:srgbClr val="00FFFF"/>
            </a:solidFill>
            <a:prstDash val="sysDot"/>
            <a:round/>
            <a:headEnd type="triangle" w="med" len="med"/>
            <a:tailEnd/>
          </a:ln>
        </p:spPr>
        <p:txBody>
          <a:bodyPr wrap="none" anchor="ctr"/>
          <a:lstStyle/>
          <a:p>
            <a:endParaRPr lang="ru-RU"/>
          </a:p>
        </p:txBody>
      </p:sp>
      <p:sp>
        <p:nvSpPr>
          <p:cNvPr id="37" name="Freeform 15"/>
          <p:cNvSpPr>
            <a:spLocks/>
          </p:cNvSpPr>
          <p:nvPr/>
        </p:nvSpPr>
        <p:spPr bwMode="auto">
          <a:xfrm>
            <a:off x="2339331" y="2728441"/>
            <a:ext cx="1651000" cy="1182688"/>
          </a:xfrm>
          <a:custGeom>
            <a:avLst/>
            <a:gdLst>
              <a:gd name="T0" fmla="*/ 0 w 1040"/>
              <a:gd name="T1" fmla="*/ 2147483647 h 745"/>
              <a:gd name="T2" fmla="*/ 2147483647 w 1040"/>
              <a:gd name="T3" fmla="*/ 2147483647 h 745"/>
              <a:gd name="T4" fmla="*/ 2147483647 w 1040"/>
              <a:gd name="T5" fmla="*/ 2147483647 h 745"/>
              <a:gd name="T6" fmla="*/ 2147483647 w 1040"/>
              <a:gd name="T7" fmla="*/ 2147483647 h 745"/>
              <a:gd name="T8" fmla="*/ 2147483647 w 1040"/>
              <a:gd name="T9" fmla="*/ 2147483647 h 745"/>
              <a:gd name="T10" fmla="*/ 2147483647 w 1040"/>
              <a:gd name="T11" fmla="*/ 0 h 745"/>
              <a:gd name="T12" fmla="*/ 0 60000 65536"/>
              <a:gd name="T13" fmla="*/ 0 60000 65536"/>
              <a:gd name="T14" fmla="*/ 0 60000 65536"/>
              <a:gd name="T15" fmla="*/ 0 60000 65536"/>
              <a:gd name="T16" fmla="*/ 0 60000 65536"/>
              <a:gd name="T17" fmla="*/ 0 60000 65536"/>
              <a:gd name="T18" fmla="*/ 0 w 1040"/>
              <a:gd name="T19" fmla="*/ 0 h 745"/>
              <a:gd name="T20" fmla="*/ 1040 w 1040"/>
              <a:gd name="T21" fmla="*/ 745 h 745"/>
            </a:gdLst>
            <a:ahLst/>
            <a:cxnLst>
              <a:cxn ang="T12">
                <a:pos x="T0" y="T1"/>
              </a:cxn>
              <a:cxn ang="T13">
                <a:pos x="T2" y="T3"/>
              </a:cxn>
              <a:cxn ang="T14">
                <a:pos x="T4" y="T5"/>
              </a:cxn>
              <a:cxn ang="T15">
                <a:pos x="T6" y="T7"/>
              </a:cxn>
              <a:cxn ang="T16">
                <a:pos x="T8" y="T9"/>
              </a:cxn>
              <a:cxn ang="T17">
                <a:pos x="T10" y="T11"/>
              </a:cxn>
            </a:cxnLst>
            <a:rect l="T18" t="T19" r="T20" b="T21"/>
            <a:pathLst>
              <a:path w="1040" h="745">
                <a:moveTo>
                  <a:pt x="0" y="733"/>
                </a:moveTo>
                <a:lnTo>
                  <a:pt x="33" y="745"/>
                </a:lnTo>
                <a:lnTo>
                  <a:pt x="344" y="473"/>
                </a:lnTo>
                <a:lnTo>
                  <a:pt x="713" y="404"/>
                </a:lnTo>
                <a:lnTo>
                  <a:pt x="954" y="275"/>
                </a:lnTo>
                <a:lnTo>
                  <a:pt x="1040" y="0"/>
                </a:lnTo>
              </a:path>
            </a:pathLst>
          </a:custGeom>
          <a:noFill/>
          <a:ln w="76320">
            <a:solidFill>
              <a:srgbClr val="00FFFF"/>
            </a:solidFill>
            <a:prstDash val="sysDot"/>
            <a:round/>
            <a:headEnd/>
            <a:tailEnd type="triangle" w="med" len="med"/>
          </a:ln>
        </p:spPr>
        <p:txBody>
          <a:bodyPr wrap="none" anchor="ctr"/>
          <a:lstStyle/>
          <a:p>
            <a:endParaRPr lang="ru-RU"/>
          </a:p>
        </p:txBody>
      </p:sp>
      <p:sp>
        <p:nvSpPr>
          <p:cNvPr id="38" name="Text Box 16"/>
          <p:cNvSpPr txBox="1">
            <a:spLocks noChangeArrowheads="1"/>
          </p:cNvSpPr>
          <p:nvPr/>
        </p:nvSpPr>
        <p:spPr bwMode="auto">
          <a:xfrm>
            <a:off x="3344218" y="2239491"/>
            <a:ext cx="1884363" cy="398463"/>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00"/>
                </a:solidFill>
                <a:latin typeface="Arial" charset="0"/>
              </a:rPr>
              <a:t>static int i = 0;</a:t>
            </a:r>
          </a:p>
        </p:txBody>
      </p:sp>
      <p:sp>
        <p:nvSpPr>
          <p:cNvPr id="39" name="Text Box 17"/>
          <p:cNvSpPr txBox="1">
            <a:spLocks noChangeArrowheads="1"/>
          </p:cNvSpPr>
          <p:nvPr/>
        </p:nvSpPr>
        <p:spPr bwMode="auto">
          <a:xfrm>
            <a:off x="1469381" y="2383954"/>
            <a:ext cx="1316037" cy="401637"/>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000000"/>
                </a:solidFill>
                <a:latin typeface="Arial" charset="0"/>
              </a:rPr>
              <a:t>… = i + 5;</a:t>
            </a:r>
          </a:p>
        </p:txBody>
      </p:sp>
      <p:sp>
        <p:nvSpPr>
          <p:cNvPr id="40" name="Text Box 18"/>
          <p:cNvSpPr txBox="1">
            <a:spLocks noChangeArrowheads="1"/>
          </p:cNvSpPr>
          <p:nvPr/>
        </p:nvSpPr>
        <p:spPr bwMode="auto">
          <a:xfrm>
            <a:off x="1115368" y="3561879"/>
            <a:ext cx="1035050"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i = i + 1;</a:t>
            </a:r>
          </a:p>
        </p:txBody>
      </p:sp>
      <p:sp>
        <p:nvSpPr>
          <p:cNvPr id="41" name="Text Box 19"/>
          <p:cNvSpPr txBox="1">
            <a:spLocks noChangeArrowheads="1"/>
          </p:cNvSpPr>
          <p:nvPr/>
        </p:nvSpPr>
        <p:spPr bwMode="auto">
          <a:xfrm>
            <a:off x="1296343" y="3566641"/>
            <a:ext cx="682625"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i = 0</a:t>
            </a:r>
          </a:p>
        </p:txBody>
      </p:sp>
      <p:sp>
        <p:nvSpPr>
          <p:cNvPr id="42" name="Text Box 20"/>
          <p:cNvSpPr txBox="1">
            <a:spLocks noChangeArrowheads="1"/>
          </p:cNvSpPr>
          <p:nvPr/>
        </p:nvSpPr>
        <p:spPr bwMode="auto">
          <a:xfrm>
            <a:off x="1332856" y="3572991"/>
            <a:ext cx="633412"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i = 1</a:t>
            </a:r>
          </a:p>
        </p:txBody>
      </p:sp>
      <p:sp>
        <p:nvSpPr>
          <p:cNvPr id="43" name="Text Box 21"/>
          <p:cNvSpPr txBox="1">
            <a:spLocks noChangeArrowheads="1"/>
          </p:cNvSpPr>
          <p:nvPr/>
        </p:nvSpPr>
        <p:spPr bwMode="auto">
          <a:xfrm>
            <a:off x="6585893" y="4822354"/>
            <a:ext cx="1597025"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 = i + 2; // ?</a:t>
            </a:r>
          </a:p>
        </p:txBody>
      </p:sp>
      <p:sp>
        <p:nvSpPr>
          <p:cNvPr id="44" name="Text Box 22"/>
          <p:cNvSpPr txBox="1">
            <a:spLocks noChangeArrowheads="1"/>
          </p:cNvSpPr>
          <p:nvPr/>
        </p:nvSpPr>
        <p:spPr bwMode="auto">
          <a:xfrm>
            <a:off x="2483793" y="3285654"/>
            <a:ext cx="2571750"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#pragma omp flush (i)</a:t>
            </a:r>
          </a:p>
        </p:txBody>
      </p:sp>
      <p:sp>
        <p:nvSpPr>
          <p:cNvPr id="45" name="Text Box 23"/>
          <p:cNvSpPr txBox="1">
            <a:spLocks noChangeArrowheads="1"/>
          </p:cNvSpPr>
          <p:nvPr/>
        </p:nvSpPr>
        <p:spPr bwMode="auto">
          <a:xfrm>
            <a:off x="5363518" y="2198216"/>
            <a:ext cx="2571750"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#pragma omp flush (i)</a:t>
            </a:r>
          </a:p>
        </p:txBody>
      </p:sp>
      <p:sp>
        <p:nvSpPr>
          <p:cNvPr id="46" name="Text Box 24"/>
          <p:cNvSpPr txBox="1">
            <a:spLocks noChangeArrowheads="1"/>
          </p:cNvSpPr>
          <p:nvPr/>
        </p:nvSpPr>
        <p:spPr bwMode="auto">
          <a:xfrm>
            <a:off x="3779193" y="2277591"/>
            <a:ext cx="792163" cy="36830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i = 1</a:t>
            </a:r>
          </a:p>
        </p:txBody>
      </p:sp>
      <p:sp>
        <p:nvSpPr>
          <p:cNvPr id="47" name="Text Box 25"/>
          <p:cNvSpPr txBox="1">
            <a:spLocks noChangeArrowheads="1"/>
          </p:cNvSpPr>
          <p:nvPr/>
        </p:nvSpPr>
        <p:spPr bwMode="auto">
          <a:xfrm>
            <a:off x="7092306" y="2780829"/>
            <a:ext cx="647700"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Arial" charset="0"/>
              </a:rPr>
              <a:t>i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33"/>
                                        </p:tgtEl>
                                        <p:attrNameLst>
                                          <p:attrName>style.visibility</p:attrName>
                                        </p:attrNameLst>
                                      </p:cBhvr>
                                      <p:to>
                                        <p:strVal val="visible"/>
                                      </p:to>
                                    </p:set>
                                  </p:childTnLst>
                                </p:cTn>
                              </p:par>
                            </p:childTnLst>
                          </p:cTn>
                        </p:par>
                        <p:par>
                          <p:cTn id="11" fill="hold">
                            <p:stCondLst>
                              <p:cond delay="0"/>
                            </p:stCondLst>
                            <p:childTnLst>
                              <p:par>
                                <p:cTn id="12" presetID="1" presetClass="entr" fill="hold" nodeType="afterEffect">
                                  <p:stCondLst>
                                    <p:cond delay="0"/>
                                  </p:stCondLst>
                                  <p:childTnLst>
                                    <p:set>
                                      <p:cBhvr additive="repl">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fill="hold" nodeType="clickEffect">
                                  <p:stCondLst>
                                    <p:cond delay="0"/>
                                  </p:stCondLst>
                                  <p:childTnLst>
                                    <p:set>
                                      <p:cBhvr additive="repl">
                                        <p:cTn id="17" dur="1" fill="hold">
                                          <p:stCondLst>
                                            <p:cond delay="0"/>
                                          </p:stCondLst>
                                        </p:cTn>
                                        <p:tgtEl>
                                          <p:spTgt spid="41"/>
                                        </p:tgtEl>
                                        <p:attrNameLst>
                                          <p:attrName>style.visibility</p:attrName>
                                        </p:attrNameLst>
                                      </p:cBhvr>
                                      <p:to>
                                        <p:strVal val="hidden"/>
                                      </p:to>
                                    </p:set>
                                  </p:childTnLst>
                                </p:cTn>
                              </p:par>
                            </p:childTnLst>
                          </p:cTn>
                        </p:par>
                        <p:par>
                          <p:cTn id="18" fill="hold">
                            <p:stCondLst>
                              <p:cond delay="0"/>
                            </p:stCondLst>
                            <p:childTnLst>
                              <p:par>
                                <p:cTn id="19" presetID="1" presetClass="entr" fill="hold" nodeType="afterEffect">
                                  <p:stCondLst>
                                    <p:cond delay="0"/>
                                  </p:stCondLst>
                                  <p:childTnLst>
                                    <p:set>
                                      <p:cBhvr additive="repl">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fill="hold" nodeType="clickEffect">
                                  <p:stCondLst>
                                    <p:cond delay="0"/>
                                  </p:stCondLst>
                                  <p:childTnLst>
                                    <p:set>
                                      <p:cBhvr additive="repl">
                                        <p:cTn id="24" dur="1" fill="hold">
                                          <p:stCondLst>
                                            <p:cond delay="0"/>
                                          </p:stCondLst>
                                        </p:cTn>
                                        <p:tgtEl>
                                          <p:spTgt spid="40"/>
                                        </p:tgtEl>
                                        <p:attrNameLst>
                                          <p:attrName>style.visibility</p:attrName>
                                        </p:attrNameLst>
                                      </p:cBhvr>
                                      <p:to>
                                        <p:strVal val="hidden"/>
                                      </p:to>
                                    </p:set>
                                  </p:childTnLst>
                                </p:cTn>
                              </p:par>
                            </p:childTnLst>
                          </p:cTn>
                        </p:par>
                        <p:par>
                          <p:cTn id="25" fill="hold">
                            <p:stCondLst>
                              <p:cond delay="0"/>
                            </p:stCondLst>
                            <p:childTnLst>
                              <p:par>
                                <p:cTn id="26" presetID="1" presetClass="entr" fill="hold" nodeType="afterEffect">
                                  <p:stCondLst>
                                    <p:cond delay="0"/>
                                  </p:stCondLst>
                                  <p:childTnLst>
                                    <p:set>
                                      <p:cBhvr additive="repl">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fill="hold" nodeType="clickEffect">
                                  <p:stCondLst>
                                    <p:cond delay="0"/>
                                  </p:stCondLst>
                                  <p:childTnLst>
                                    <p:set>
                                      <p:cBhvr additive="repl">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fill="hold" nodeType="clickEffect">
                                  <p:stCondLst>
                                    <p:cond delay="0"/>
                                  </p:stCondLst>
                                  <p:childTnLst>
                                    <p:set>
                                      <p:cBhvr additive="repl">
                                        <p:cTn id="35" dur="1" fill="hold">
                                          <p:stCondLst>
                                            <p:cond delay="0"/>
                                          </p:stCondLst>
                                        </p:cTn>
                                        <p:tgtEl>
                                          <p:spTgt spid="44"/>
                                        </p:tgtEl>
                                        <p:attrNameLst>
                                          <p:attrName>style.visibility</p:attrName>
                                        </p:attrNameLst>
                                      </p:cBhvr>
                                      <p:to>
                                        <p:strVal val="visible"/>
                                      </p:to>
                                    </p:set>
                                  </p:childTnLst>
                                </p:cTn>
                              </p:par>
                              <p:par>
                                <p:cTn id="36" presetID="1" presetClass="entr" fill="hold" grpId="0" nodeType="withEffect">
                                  <p:stCondLst>
                                    <p:cond delay="0"/>
                                  </p:stCondLst>
                                  <p:childTnLst>
                                    <p:set>
                                      <p:cBhvr additive="repl">
                                        <p:cTn id="37" dur="1" fill="hold">
                                          <p:stCondLst>
                                            <p:cond delay="0"/>
                                          </p:stCondLst>
                                        </p:cTn>
                                        <p:tgtEl>
                                          <p:spTgt spid="37"/>
                                        </p:tgtEl>
                                        <p:attrNameLst>
                                          <p:attrName>style.visibility</p:attrName>
                                        </p:attrNameLst>
                                      </p:cBhvr>
                                      <p:to>
                                        <p:strVal val="visible"/>
                                      </p:to>
                                    </p:set>
                                  </p:childTnLst>
                                </p:cTn>
                              </p:par>
                            </p:childTnLst>
                          </p:cTn>
                        </p:par>
                        <p:par>
                          <p:cTn id="38" fill="hold">
                            <p:stCondLst>
                              <p:cond delay="0"/>
                            </p:stCondLst>
                            <p:childTnLst>
                              <p:par>
                                <p:cTn id="39" presetID="1" presetClass="exit" fill="hold" nodeType="afterEffect">
                                  <p:stCondLst>
                                    <p:cond delay="2000"/>
                                  </p:stCondLst>
                                  <p:childTnLst>
                                    <p:set>
                                      <p:cBhvr additive="repl">
                                        <p:cTn id="40" dur="1" fill="hold">
                                          <p:stCondLst>
                                            <p:cond delay="0"/>
                                          </p:stCondLst>
                                        </p:cTn>
                                        <p:tgtEl>
                                          <p:spTgt spid="38"/>
                                        </p:tgtEl>
                                        <p:attrNameLst>
                                          <p:attrName>style.visibility</p:attrName>
                                        </p:attrNameLst>
                                      </p:cBhvr>
                                      <p:to>
                                        <p:strVal val="hidden"/>
                                      </p:to>
                                    </p:set>
                                  </p:childTnLst>
                                </p:cTn>
                              </p:par>
                            </p:childTnLst>
                          </p:cTn>
                        </p:par>
                        <p:par>
                          <p:cTn id="41" fill="hold">
                            <p:stCondLst>
                              <p:cond delay="2000"/>
                            </p:stCondLst>
                            <p:childTnLst>
                              <p:par>
                                <p:cTn id="42" presetID="1" presetClass="entr" fill="hold" nodeType="afterEffect">
                                  <p:stCondLst>
                                    <p:cond delay="0"/>
                                  </p:stCondLst>
                                  <p:childTnLst>
                                    <p:set>
                                      <p:cBhvr additive="repl">
                                        <p:cTn id="43" dur="1" fill="hold">
                                          <p:stCondLst>
                                            <p:cond delay="0"/>
                                          </p:stCondLst>
                                        </p:cTn>
                                        <p:tgtEl>
                                          <p:spTgt spid="4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fill="hold" nodeType="clickEffect">
                                  <p:stCondLst>
                                    <p:cond delay="0"/>
                                  </p:stCondLst>
                                  <p:childTnLst>
                                    <p:set>
                                      <p:cBhvr additive="repl">
                                        <p:cTn id="47" dur="1" fill="hold">
                                          <p:stCondLst>
                                            <p:cond delay="0"/>
                                          </p:stCondLst>
                                        </p:cTn>
                                        <p:tgtEl>
                                          <p:spTgt spid="45"/>
                                        </p:tgtEl>
                                        <p:attrNameLst>
                                          <p:attrName>style.visibility</p:attrName>
                                        </p:attrNameLst>
                                      </p:cBhvr>
                                      <p:to>
                                        <p:strVal val="visible"/>
                                      </p:to>
                                    </p:set>
                                  </p:childTnLst>
                                </p:cTn>
                              </p:par>
                              <p:par>
                                <p:cTn id="48" presetID="1" presetClass="entr" fill="hold" grpId="0" nodeType="withEffect">
                                  <p:stCondLst>
                                    <p:cond delay="0"/>
                                  </p:stCondLst>
                                  <p:childTnLst>
                                    <p:set>
                                      <p:cBhvr additive="repl">
                                        <p:cTn id="49" dur="1" fill="hold">
                                          <p:stCondLst>
                                            <p:cond delay="0"/>
                                          </p:stCondLst>
                                        </p:cTn>
                                        <p:tgtEl>
                                          <p:spTgt spid="36"/>
                                        </p:tgtEl>
                                        <p:attrNameLst>
                                          <p:attrName>style.visibility</p:attrName>
                                        </p:attrNameLst>
                                      </p:cBhvr>
                                      <p:to>
                                        <p:strVal val="visible"/>
                                      </p:to>
                                    </p:set>
                                  </p:childTnLst>
                                </p:cTn>
                              </p:par>
                            </p:childTnLst>
                          </p:cTn>
                        </p:par>
                        <p:par>
                          <p:cTn id="50" fill="hold">
                            <p:stCondLst>
                              <p:cond delay="0"/>
                            </p:stCondLst>
                            <p:childTnLst>
                              <p:par>
                                <p:cTn id="51" presetID="1" presetClass="entr" fill="hold" nodeType="afterEffect">
                                  <p:stCondLst>
                                    <p:cond delay="2000"/>
                                  </p:stCondLst>
                                  <p:childTnLst>
                                    <p:set>
                                      <p:cBhvr additive="repl">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памяти в </a:t>
            </a:r>
            <a:r>
              <a:rPr lang="en-US" sz="3000" dirty="0" err="1" smtClean="0">
                <a:latin typeface="+mn-lt"/>
              </a:rPr>
              <a:t>OpenMP</a:t>
            </a:r>
            <a:endParaRPr lang="ru-RU" sz="3000" dirty="0">
              <a:latin typeface="+mn-lt"/>
            </a:endParaRPr>
          </a:p>
        </p:txBody>
      </p:sp>
      <p:sp>
        <p:nvSpPr>
          <p:cNvPr id="22" name="Rectangle 21"/>
          <p:cNvSpPr/>
          <p:nvPr/>
        </p:nvSpPr>
        <p:spPr>
          <a:xfrm>
            <a:off x="467544" y="1124744"/>
            <a:ext cx="8136904" cy="4121641"/>
          </a:xfrm>
          <a:prstGeom prst="rect">
            <a:avLst/>
          </a:prstGeom>
        </p:spPr>
        <p:txBody>
          <a:bodyPr wrap="square">
            <a:spAutoFit/>
          </a:bodyPr>
          <a:lstStyle/>
          <a:p>
            <a:pPr marL="531813" indent="-522288" eaLnBrk="0" hangingPunct="0">
              <a:spcBef>
                <a:spcPts val="500"/>
              </a:spcBef>
              <a:buClrTx/>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dirty="0" smtClean="0">
                <a:solidFill>
                  <a:srgbClr val="000000"/>
                </a:solidFill>
              </a:rPr>
              <a:t>Корректная последовательность работы нитей с переменной</a:t>
            </a:r>
            <a:r>
              <a:rPr lang="en-US" dirty="0" smtClean="0">
                <a:solidFill>
                  <a:srgbClr val="000000"/>
                </a:solidFill>
              </a:rPr>
              <a:t>:</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dirty="0" smtClean="0">
                <a:solidFill>
                  <a:srgbClr val="000000"/>
                </a:solidFill>
              </a:rPr>
              <a:t>Нить0 записывает значение переменной </a:t>
            </a:r>
            <a:r>
              <a:rPr lang="en-US" dirty="0" smtClean="0">
                <a:solidFill>
                  <a:srgbClr val="000000"/>
                </a:solidFill>
              </a:rPr>
              <a:t>- write(</a:t>
            </a:r>
            <a:r>
              <a:rPr lang="en-US" dirty="0" err="1" smtClean="0">
                <a:solidFill>
                  <a:srgbClr val="000000"/>
                </a:solidFill>
              </a:rPr>
              <a:t>var</a:t>
            </a:r>
            <a:r>
              <a:rPr lang="en-US" dirty="0" smtClean="0">
                <a:solidFill>
                  <a:srgbClr val="000000"/>
                </a:solidFill>
              </a:rPr>
              <a:t>)</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dirty="0" smtClean="0">
                <a:solidFill>
                  <a:srgbClr val="000000"/>
                </a:solidFill>
              </a:rPr>
              <a:t>Нить0 выполняет операцию синхронизации </a:t>
            </a:r>
            <a:r>
              <a:rPr lang="en-US" dirty="0" smtClean="0">
                <a:solidFill>
                  <a:srgbClr val="000000"/>
                </a:solidFill>
              </a:rPr>
              <a:t>– flush (</a:t>
            </a:r>
            <a:r>
              <a:rPr lang="en-US" dirty="0" err="1" smtClean="0">
                <a:solidFill>
                  <a:srgbClr val="000000"/>
                </a:solidFill>
              </a:rPr>
              <a:t>var</a:t>
            </a:r>
            <a:r>
              <a:rPr lang="en-US" dirty="0" smtClean="0">
                <a:solidFill>
                  <a:srgbClr val="000000"/>
                </a:solidFill>
              </a:rPr>
              <a:t>)</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dirty="0" smtClean="0">
                <a:solidFill>
                  <a:srgbClr val="000000"/>
                </a:solidFill>
              </a:rPr>
              <a:t>Нить1 выполняет операцию синхронизации </a:t>
            </a:r>
            <a:r>
              <a:rPr lang="en-US" dirty="0" smtClean="0">
                <a:solidFill>
                  <a:srgbClr val="000000"/>
                </a:solidFill>
              </a:rPr>
              <a:t>– flush (</a:t>
            </a:r>
            <a:r>
              <a:rPr lang="en-US" dirty="0" err="1" smtClean="0">
                <a:solidFill>
                  <a:srgbClr val="000000"/>
                </a:solidFill>
              </a:rPr>
              <a:t>var</a:t>
            </a:r>
            <a:r>
              <a:rPr lang="en-US" dirty="0" smtClean="0">
                <a:solidFill>
                  <a:srgbClr val="000000"/>
                </a:solidFill>
              </a:rPr>
              <a:t>)</a:t>
            </a:r>
          </a:p>
          <a:p>
            <a:pPr marL="531813" indent="-522288" eaLnBrk="0" hangingPunct="0">
              <a:spcBef>
                <a:spcPts val="500"/>
              </a:spcBef>
              <a:buSzPct val="8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dirty="0" smtClean="0">
                <a:solidFill>
                  <a:srgbClr val="000000"/>
                </a:solidFill>
              </a:rPr>
              <a:t>Нить1 читает значение переменной </a:t>
            </a:r>
            <a:r>
              <a:rPr lang="en-US" dirty="0" smtClean="0">
                <a:solidFill>
                  <a:srgbClr val="000000"/>
                </a:solidFill>
              </a:rPr>
              <a:t>– read (</a:t>
            </a:r>
            <a:r>
              <a:rPr lang="en-US" dirty="0" err="1" smtClean="0">
                <a:solidFill>
                  <a:srgbClr val="000000"/>
                </a:solidFill>
              </a:rPr>
              <a:t>var</a:t>
            </a:r>
            <a:r>
              <a:rPr lang="en-US" dirty="0" smtClean="0">
                <a:solidFill>
                  <a:srgbClr val="000000"/>
                </a:solidFill>
              </a:rPr>
              <a:t>)</a:t>
            </a:r>
          </a:p>
          <a:p>
            <a:pPr marL="531813" indent="-522288" eaLnBrk="0" hangingPunct="0">
              <a:spcBef>
                <a:spcPts val="500"/>
              </a:spcBef>
              <a:buClrTx/>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endParaRPr lang="en-US" dirty="0" smtClean="0">
              <a:solidFill>
                <a:srgbClr val="000000"/>
              </a:solidFill>
            </a:endParaRPr>
          </a:p>
          <a:p>
            <a:pPr marL="531813" indent="-522288" eaLnBrk="0" hangingPunct="0">
              <a:spcBef>
                <a:spcPts val="500"/>
              </a:spcBef>
              <a:buClrTx/>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dirty="0" smtClean="0">
                <a:solidFill>
                  <a:srgbClr val="000000"/>
                </a:solidFill>
              </a:rPr>
              <a:t>Директива </a:t>
            </a:r>
            <a:r>
              <a:rPr lang="en-US" dirty="0" smtClean="0">
                <a:solidFill>
                  <a:srgbClr val="000000"/>
                </a:solidFill>
              </a:rPr>
              <a:t>flush:</a:t>
            </a:r>
          </a:p>
          <a:p>
            <a:pPr marL="531813" indent="-522288" eaLnBrk="0" hangingPunct="0">
              <a:spcBef>
                <a:spcPts val="500"/>
              </a:spcBef>
              <a:buClrTx/>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b="1" dirty="0" smtClean="0">
                <a:solidFill>
                  <a:srgbClr val="000000"/>
                </a:solidFill>
              </a:rPr>
              <a:t>#pragma omp flush </a:t>
            </a:r>
            <a:r>
              <a:rPr lang="ru-RU" b="1" i="1" dirty="0" smtClean="0">
                <a:solidFill>
                  <a:srgbClr val="000000"/>
                </a:solidFill>
              </a:rPr>
              <a:t>[</a:t>
            </a:r>
            <a:r>
              <a:rPr lang="ru-RU" b="1" dirty="0" smtClean="0">
                <a:solidFill>
                  <a:srgbClr val="000000"/>
                </a:solidFill>
              </a:rPr>
              <a:t>(</a:t>
            </a:r>
            <a:r>
              <a:rPr lang="ru-RU" b="1" i="1" dirty="0" smtClean="0">
                <a:solidFill>
                  <a:srgbClr val="000000"/>
                </a:solidFill>
              </a:rPr>
              <a:t>list</a:t>
            </a:r>
            <a:r>
              <a:rPr lang="ru-RU" b="1" dirty="0" smtClean="0">
                <a:solidFill>
                  <a:srgbClr val="000000"/>
                </a:solidFill>
              </a:rPr>
              <a:t>)</a:t>
            </a:r>
            <a:r>
              <a:rPr lang="ru-RU" b="1" i="1" dirty="0" smtClean="0">
                <a:solidFill>
                  <a:srgbClr val="000000"/>
                </a:solidFill>
              </a:rPr>
              <a:t>]</a:t>
            </a:r>
            <a:r>
              <a:rPr lang="en-US" i="1" dirty="0" smtClean="0">
                <a:solidFill>
                  <a:srgbClr val="000000"/>
                </a:solidFill>
              </a:rPr>
              <a:t> </a:t>
            </a:r>
            <a:r>
              <a:rPr lang="en-US" dirty="0" smtClean="0">
                <a:solidFill>
                  <a:srgbClr val="000000"/>
                </a:solidFill>
              </a:rPr>
              <a:t>-  </a:t>
            </a:r>
            <a:r>
              <a:rPr lang="ru-RU" dirty="0" smtClean="0">
                <a:solidFill>
                  <a:srgbClr val="000000"/>
                </a:solidFill>
              </a:rPr>
              <a:t>для Си</a:t>
            </a:r>
          </a:p>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endParaRPr lang="en-US" dirty="0" smtClean="0">
              <a:solidFill>
                <a:srgbClr val="000000"/>
              </a:solidFill>
            </a:endParaRPr>
          </a:p>
          <a:p>
            <a:pPr marL="531813" indent="-522288" eaLnBrk="0" hangingPunct="0">
              <a:spcBef>
                <a:spcPts val="500"/>
              </a:spcBef>
              <a:buClrTx/>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b="1" dirty="0" smtClean="0">
                <a:solidFill>
                  <a:srgbClr val="000000"/>
                </a:solidFill>
              </a:rPr>
              <a:t>!$omp flush </a:t>
            </a:r>
            <a:r>
              <a:rPr lang="ru-RU" b="1" i="1" dirty="0" smtClean="0">
                <a:solidFill>
                  <a:srgbClr val="000000"/>
                </a:solidFill>
              </a:rPr>
              <a:t>[</a:t>
            </a:r>
            <a:r>
              <a:rPr lang="ru-RU" b="1" dirty="0" smtClean="0">
                <a:solidFill>
                  <a:srgbClr val="000000"/>
                </a:solidFill>
              </a:rPr>
              <a:t>(</a:t>
            </a:r>
            <a:r>
              <a:rPr lang="ru-RU" b="1" i="1" dirty="0" smtClean="0">
                <a:solidFill>
                  <a:srgbClr val="000000"/>
                </a:solidFill>
              </a:rPr>
              <a:t>list</a:t>
            </a:r>
            <a:r>
              <a:rPr lang="ru-RU" b="1" dirty="0" smtClean="0">
                <a:solidFill>
                  <a:srgbClr val="000000"/>
                </a:solidFill>
              </a:rPr>
              <a:t>)</a:t>
            </a:r>
            <a:r>
              <a:rPr lang="ru-RU" b="1" i="1" dirty="0" smtClean="0">
                <a:solidFill>
                  <a:srgbClr val="000000"/>
                </a:solidFill>
              </a:rPr>
              <a:t>]</a:t>
            </a:r>
            <a:r>
              <a:rPr lang="en-US" i="1" dirty="0" smtClean="0">
                <a:solidFill>
                  <a:srgbClr val="000000"/>
                </a:solidFill>
              </a:rPr>
              <a:t> </a:t>
            </a:r>
            <a:r>
              <a:rPr lang="en-US" dirty="0" smtClean="0">
                <a:solidFill>
                  <a:srgbClr val="000000"/>
                </a:solidFill>
              </a:rPr>
              <a:t>-  </a:t>
            </a:r>
            <a:r>
              <a:rPr lang="ru-RU" dirty="0" smtClean="0">
                <a:solidFill>
                  <a:srgbClr val="000000"/>
                </a:solidFill>
              </a:rPr>
              <a:t>для Фортран</a:t>
            </a:r>
          </a:p>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endParaRPr lang="ru-RU" dirty="0" smtClean="0">
              <a:solidFill>
                <a:srgbClr val="000000"/>
              </a:solidFill>
            </a:endParaRPr>
          </a:p>
          <a:p>
            <a:pPr marL="531813" indent="-522288" eaLnBrk="0" hangingPunct="0">
              <a:spcBef>
                <a:spcPts val="500"/>
              </a:spcBef>
              <a:buClrTx/>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endParaRPr lang="ru-RU"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Достоинства </a:t>
            </a:r>
            <a:r>
              <a:rPr lang="en-US" dirty="0" smtClean="0"/>
              <a:t>DSM</a:t>
            </a:r>
            <a:endParaRPr lang="ru-RU" dirty="0"/>
          </a:p>
        </p:txBody>
      </p:sp>
      <p:sp>
        <p:nvSpPr>
          <p:cNvPr id="3" name="Content Placeholder 2"/>
          <p:cNvSpPr>
            <a:spLocks noGrp="1"/>
          </p:cNvSpPr>
          <p:nvPr>
            <p:ph idx="1"/>
          </p:nvPr>
        </p:nvSpPr>
        <p:spPr>
          <a:xfrm>
            <a:off x="457200" y="1484784"/>
            <a:ext cx="8229600" cy="4525963"/>
          </a:xfrm>
        </p:spPr>
        <p:txBody>
          <a:bodyPr>
            <a:noAutofit/>
          </a:bodyPr>
          <a:lstStyle/>
          <a:p>
            <a:pPr marL="457200" indent="-457200">
              <a:buFont typeface="+mj-lt"/>
              <a:buAutoNum type="arabicParenR" startAt="3"/>
            </a:pPr>
            <a:r>
              <a:rPr lang="ru-RU" sz="2000" dirty="0" smtClean="0"/>
              <a:t>Объем суммарной физической памяти всех узлов может быть огромным. Эта огромная память становится доступна приложению без издержек, связанных в традиционных системах с дисковыми обменами. Это достоинство становится все весомее в связи с тем, что скорости процессоров и коммуникаций растут быстрее скоростей памяти и дисков.</a:t>
            </a:r>
          </a:p>
          <a:p>
            <a:pPr marL="457200" indent="-457200">
              <a:buFont typeface="+mj-lt"/>
              <a:buAutoNum type="arabicParenR" startAt="3"/>
            </a:pPr>
            <a:r>
              <a:rPr lang="ru-RU" sz="2000" dirty="0" smtClean="0"/>
              <a:t>DSM-системы могут наращиваться практически беспредельно в отличие от систем с разделяемой памятью, т.е. являются масштабируемыми.</a:t>
            </a:r>
          </a:p>
          <a:p>
            <a:pPr marL="457200" indent="-457200">
              <a:buFont typeface="+mj-lt"/>
              <a:buAutoNum type="arabicParenR" startAt="3"/>
            </a:pPr>
            <a:r>
              <a:rPr lang="ru-RU" sz="2000" dirty="0" smtClean="0"/>
              <a:t>Программы, написанные для мультипроцессоров с общей памятью, могут в принципе без каких-либо изменений выполняться на DSM-системах (по крайней мере, они могут быть легко перенесены на DSM-системы).</a:t>
            </a:r>
          </a:p>
          <a:p>
            <a:pPr marL="457200" indent="-457200">
              <a:buFont typeface="+mj-lt"/>
              <a:buAutoNum type="arabicParenR" startAt="3"/>
            </a:pPr>
            <a:endParaRPr lang="ru-RU"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памяти в </a:t>
            </a:r>
            <a:r>
              <a:rPr lang="en-US" sz="3000" dirty="0" err="1" smtClean="0">
                <a:latin typeface="+mn-lt"/>
              </a:rPr>
              <a:t>OpenMP</a:t>
            </a:r>
            <a:endParaRPr lang="ru-RU" sz="3000" dirty="0">
              <a:latin typeface="+mn-lt"/>
            </a:endParaRPr>
          </a:p>
        </p:txBody>
      </p:sp>
      <p:sp>
        <p:nvSpPr>
          <p:cNvPr id="22" name="Rectangle 21"/>
          <p:cNvSpPr/>
          <p:nvPr/>
        </p:nvSpPr>
        <p:spPr>
          <a:xfrm>
            <a:off x="467544" y="1124744"/>
            <a:ext cx="8136904" cy="4057201"/>
          </a:xfrm>
          <a:prstGeom prst="rect">
            <a:avLst/>
          </a:prstGeom>
        </p:spPr>
        <p:txBody>
          <a:bodyPr wrap="square">
            <a:spAutoFit/>
          </a:bodyPr>
          <a:lstStyle/>
          <a:p>
            <a:pPr marL="342900" indent="-334963">
              <a:spcBef>
                <a:spcPts val="600"/>
              </a:spcBef>
              <a:buSzPct val="100000"/>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kern="0" dirty="0" smtClean="0">
                <a:cs typeface="Arial" pitchFamily="34" charset="0"/>
              </a:rPr>
              <a:t>#pragma omp flush </a:t>
            </a:r>
            <a:r>
              <a:rPr lang="ru-RU" i="1" kern="0" dirty="0" smtClean="0">
                <a:cs typeface="Arial" pitchFamily="34" charset="0"/>
              </a:rPr>
              <a:t>[</a:t>
            </a:r>
            <a:r>
              <a:rPr lang="ru-RU" b="1" i="1" kern="0" dirty="0" smtClean="0">
                <a:cs typeface="Arial" pitchFamily="34" charset="0"/>
              </a:rPr>
              <a:t>(</a:t>
            </a:r>
            <a:r>
              <a:rPr lang="ru-RU" i="1" kern="0" dirty="0" smtClean="0">
                <a:cs typeface="Arial" pitchFamily="34" charset="0"/>
              </a:rPr>
              <a:t>список переменных</a:t>
            </a:r>
            <a:r>
              <a:rPr lang="ru-RU" b="1" i="1" kern="0" dirty="0" smtClean="0">
                <a:cs typeface="Arial" pitchFamily="34" charset="0"/>
              </a:rPr>
              <a:t>)</a:t>
            </a:r>
            <a:r>
              <a:rPr lang="ru-RU" i="1" kern="0" dirty="0" smtClean="0">
                <a:cs typeface="Arial" pitchFamily="34" charset="0"/>
              </a:rPr>
              <a:t>]</a:t>
            </a:r>
          </a:p>
          <a:p>
            <a:pPr marL="342900" indent="-334963">
              <a:spcBef>
                <a:spcPts val="600"/>
              </a:spcBef>
              <a:buSzPct val="100000"/>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kern="0" dirty="0" smtClean="0">
              <a:cs typeface="Arial" pitchFamily="34" charset="0"/>
            </a:endParaRPr>
          </a:p>
          <a:p>
            <a:pPr marL="342900" indent="-334963">
              <a:spcBef>
                <a:spcPts val="600"/>
              </a:spcBef>
              <a:buSzPct val="100000"/>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kern="0" dirty="0" smtClean="0">
                <a:cs typeface="Arial" pitchFamily="34" charset="0"/>
              </a:rPr>
              <a:t>По умолчанию все переменные приводятся в консистентное состояние</a:t>
            </a:r>
            <a:r>
              <a:rPr lang="en-US" kern="0" dirty="0" smtClean="0">
                <a:cs typeface="Arial" pitchFamily="34" charset="0"/>
              </a:rPr>
              <a:t> </a:t>
            </a:r>
            <a:r>
              <a:rPr lang="en-US" b="1" kern="0" dirty="0" smtClean="0">
                <a:cs typeface="Arial" pitchFamily="34" charset="0"/>
              </a:rPr>
              <a:t>(#</a:t>
            </a:r>
            <a:r>
              <a:rPr lang="en-US" b="1" kern="0" dirty="0" err="1" smtClean="0">
                <a:cs typeface="Arial" pitchFamily="34" charset="0"/>
              </a:rPr>
              <a:t>pragma</a:t>
            </a:r>
            <a:r>
              <a:rPr lang="en-US" b="1" kern="0" dirty="0" smtClean="0">
                <a:cs typeface="Arial" pitchFamily="34" charset="0"/>
              </a:rPr>
              <a:t> </a:t>
            </a:r>
            <a:r>
              <a:rPr lang="en-US" b="1" kern="0" dirty="0" err="1" smtClean="0">
                <a:cs typeface="Arial" pitchFamily="34" charset="0"/>
              </a:rPr>
              <a:t>omp</a:t>
            </a:r>
            <a:r>
              <a:rPr lang="en-US" b="1" kern="0" dirty="0" smtClean="0">
                <a:cs typeface="Arial" pitchFamily="34" charset="0"/>
              </a:rPr>
              <a:t> flush</a:t>
            </a:r>
            <a:r>
              <a:rPr lang="en-US" kern="0" dirty="0" smtClean="0">
                <a:cs typeface="Arial" pitchFamily="34" charset="0"/>
              </a:rPr>
              <a:t>):</a:t>
            </a:r>
          </a:p>
          <a:p>
            <a:pPr marL="339725" indent="-339725">
              <a:lnSpc>
                <a:spcPct val="94000"/>
              </a:lnSpc>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kern="0" dirty="0" smtClean="0">
                <a:cs typeface="Arial" pitchFamily="34" charset="0"/>
              </a:rPr>
              <a:t>при барьерной синхронизации;</a:t>
            </a:r>
            <a:endParaRPr lang="en-US" kern="0" dirty="0" smtClean="0">
              <a:cs typeface="Arial" pitchFamily="34" charset="0"/>
            </a:endParaRPr>
          </a:p>
          <a:p>
            <a:pPr marL="339725" indent="-339725">
              <a:lnSpc>
                <a:spcPct val="94000"/>
              </a:lnSpc>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kern="0" dirty="0" smtClean="0">
                <a:cs typeface="Arial" pitchFamily="34" charset="0"/>
              </a:rPr>
              <a:t>при входе</a:t>
            </a:r>
            <a:r>
              <a:rPr lang="en-US" kern="0" dirty="0" smtClean="0">
                <a:cs typeface="Arial" pitchFamily="34" charset="0"/>
              </a:rPr>
              <a:t> </a:t>
            </a:r>
            <a:r>
              <a:rPr lang="ru-RU" kern="0" dirty="0" smtClean="0">
                <a:cs typeface="Arial" pitchFamily="34" charset="0"/>
              </a:rPr>
              <a:t>и выходе из конструкций </a:t>
            </a:r>
            <a:r>
              <a:rPr lang="en-US" b="1" kern="0" dirty="0" smtClean="0">
                <a:cs typeface="Arial" pitchFamily="34" charset="0"/>
              </a:rPr>
              <a:t>parallel</a:t>
            </a:r>
            <a:r>
              <a:rPr lang="en-US" kern="0" dirty="0" smtClean="0">
                <a:cs typeface="Arial" pitchFamily="34" charset="0"/>
              </a:rPr>
              <a:t>, </a:t>
            </a:r>
            <a:r>
              <a:rPr lang="en-US" b="1" kern="0" dirty="0" smtClean="0">
                <a:cs typeface="Arial" pitchFamily="34" charset="0"/>
              </a:rPr>
              <a:t>critical</a:t>
            </a:r>
            <a:r>
              <a:rPr lang="en-US" kern="0" dirty="0" smtClean="0">
                <a:cs typeface="Arial" pitchFamily="34" charset="0"/>
              </a:rPr>
              <a:t> </a:t>
            </a:r>
            <a:r>
              <a:rPr lang="ru-RU" kern="0" dirty="0" smtClean="0">
                <a:cs typeface="Arial" pitchFamily="34" charset="0"/>
              </a:rPr>
              <a:t> и</a:t>
            </a:r>
            <a:r>
              <a:rPr lang="en-US" b="1" kern="0" dirty="0" smtClean="0">
                <a:cs typeface="Arial" pitchFamily="34" charset="0"/>
              </a:rPr>
              <a:t> ordered;</a:t>
            </a:r>
          </a:p>
          <a:p>
            <a:pPr marL="339725" indent="-339725">
              <a:lnSpc>
                <a:spcPct val="94000"/>
              </a:lnSpc>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kern="0" dirty="0" smtClean="0">
                <a:cs typeface="Arial" pitchFamily="34" charset="0"/>
              </a:rPr>
              <a:t>при выходе из конструкций распределения работ (</a:t>
            </a:r>
            <a:r>
              <a:rPr lang="en-US" b="1" kern="0" dirty="0" smtClean="0">
                <a:cs typeface="Arial" pitchFamily="34" charset="0"/>
              </a:rPr>
              <a:t>for</a:t>
            </a:r>
            <a:r>
              <a:rPr lang="en-US" kern="0" dirty="0" smtClean="0">
                <a:cs typeface="Arial" pitchFamily="34" charset="0"/>
              </a:rPr>
              <a:t>, </a:t>
            </a:r>
            <a:r>
              <a:rPr lang="en-US" b="1" kern="0" dirty="0" smtClean="0">
                <a:cs typeface="Arial" pitchFamily="34" charset="0"/>
              </a:rPr>
              <a:t>single</a:t>
            </a:r>
            <a:r>
              <a:rPr lang="en-US" kern="0" dirty="0" smtClean="0">
                <a:cs typeface="Arial" pitchFamily="34" charset="0"/>
              </a:rPr>
              <a:t>, </a:t>
            </a:r>
            <a:r>
              <a:rPr lang="en-US" b="1" kern="0" dirty="0" smtClean="0">
                <a:cs typeface="Arial" pitchFamily="34" charset="0"/>
              </a:rPr>
              <a:t>sections</a:t>
            </a:r>
            <a:r>
              <a:rPr lang="en-US" kern="0" dirty="0" smtClean="0">
                <a:cs typeface="Arial" pitchFamily="34" charset="0"/>
              </a:rPr>
              <a:t>, </a:t>
            </a:r>
            <a:r>
              <a:rPr lang="en-US" b="1" kern="0" dirty="0" err="1" smtClean="0">
                <a:cs typeface="Arial" pitchFamily="34" charset="0"/>
              </a:rPr>
              <a:t>workshare</a:t>
            </a:r>
            <a:r>
              <a:rPr lang="ru-RU" kern="0" dirty="0" smtClean="0">
                <a:cs typeface="Arial" pitchFamily="34" charset="0"/>
              </a:rPr>
              <a:t>)</a:t>
            </a:r>
            <a:r>
              <a:rPr lang="en-US" kern="0" dirty="0" smtClean="0">
                <a:cs typeface="Arial" pitchFamily="34" charset="0"/>
              </a:rPr>
              <a:t>, </a:t>
            </a:r>
            <a:r>
              <a:rPr lang="ru-RU" kern="0" dirty="0" smtClean="0">
                <a:cs typeface="Arial" pitchFamily="34" charset="0"/>
              </a:rPr>
              <a:t>если не указана клауза </a:t>
            </a:r>
            <a:r>
              <a:rPr lang="en-US" b="1" kern="0" dirty="0" err="1" smtClean="0">
                <a:cs typeface="Arial" pitchFamily="34" charset="0"/>
              </a:rPr>
              <a:t>nowait</a:t>
            </a:r>
            <a:r>
              <a:rPr lang="en-US" b="1" kern="0" dirty="0" smtClean="0">
                <a:cs typeface="Arial" pitchFamily="34" charset="0"/>
              </a:rPr>
              <a:t>;</a:t>
            </a:r>
          </a:p>
          <a:p>
            <a:pPr marL="339725" indent="-339725">
              <a:lnSpc>
                <a:spcPct val="94000"/>
              </a:lnSpc>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kern="0" dirty="0" smtClean="0">
                <a:cs typeface="Arial" pitchFamily="34" charset="0"/>
              </a:rPr>
              <a:t>при вызове </a:t>
            </a:r>
            <a:r>
              <a:rPr lang="en-US" b="1" kern="0" dirty="0" err="1" smtClean="0">
                <a:cs typeface="Arial" pitchFamily="34" charset="0"/>
              </a:rPr>
              <a:t>omp_set_lock</a:t>
            </a:r>
            <a:r>
              <a:rPr lang="en-US" kern="0" dirty="0" smtClean="0">
                <a:cs typeface="Arial" pitchFamily="34" charset="0"/>
              </a:rPr>
              <a:t> </a:t>
            </a:r>
            <a:r>
              <a:rPr lang="ru-RU" kern="0" dirty="0" smtClean="0">
                <a:cs typeface="Arial" pitchFamily="34" charset="0"/>
              </a:rPr>
              <a:t>и</a:t>
            </a:r>
            <a:r>
              <a:rPr lang="en-US" kern="0" dirty="0" smtClean="0">
                <a:cs typeface="Arial" pitchFamily="34" charset="0"/>
              </a:rPr>
              <a:t> </a:t>
            </a:r>
            <a:r>
              <a:rPr lang="en-US" b="1" kern="0" dirty="0" err="1" smtClean="0">
                <a:cs typeface="Arial" pitchFamily="34" charset="0"/>
              </a:rPr>
              <a:t>omp_unset_lock</a:t>
            </a:r>
            <a:r>
              <a:rPr lang="en-US" b="1" kern="0" dirty="0" smtClean="0">
                <a:cs typeface="Arial" pitchFamily="34" charset="0"/>
              </a:rPr>
              <a:t>;</a:t>
            </a:r>
          </a:p>
          <a:p>
            <a:pPr marL="339725" indent="-339725">
              <a:lnSpc>
                <a:spcPct val="94000"/>
              </a:lnSpc>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ru-RU" kern="0" dirty="0" smtClean="0">
                <a:cs typeface="Arial" pitchFamily="34" charset="0"/>
              </a:rPr>
              <a:t>при вызове</a:t>
            </a:r>
            <a:r>
              <a:rPr lang="en-US" kern="0" dirty="0" smtClean="0">
                <a:cs typeface="Arial" pitchFamily="34" charset="0"/>
              </a:rPr>
              <a:t> </a:t>
            </a:r>
            <a:r>
              <a:rPr lang="en-US" b="1" kern="0" dirty="0" err="1" smtClean="0">
                <a:cs typeface="Arial" pitchFamily="34" charset="0"/>
              </a:rPr>
              <a:t>omp_test_lock</a:t>
            </a:r>
            <a:r>
              <a:rPr lang="en-US" kern="0" dirty="0" smtClean="0">
                <a:cs typeface="Arial" pitchFamily="34" charset="0"/>
              </a:rPr>
              <a:t>, </a:t>
            </a:r>
            <a:r>
              <a:rPr lang="en-US" b="1" kern="0" dirty="0" err="1" smtClean="0">
                <a:cs typeface="Arial" pitchFamily="34" charset="0"/>
              </a:rPr>
              <a:t>omp_set_nest_lock</a:t>
            </a:r>
            <a:r>
              <a:rPr lang="en-US" kern="0" dirty="0" smtClean="0">
                <a:cs typeface="Arial" pitchFamily="34" charset="0"/>
              </a:rPr>
              <a:t>, </a:t>
            </a:r>
            <a:r>
              <a:rPr lang="en-US" b="1" kern="0" dirty="0" err="1" smtClean="0">
                <a:cs typeface="Arial" pitchFamily="34" charset="0"/>
              </a:rPr>
              <a:t>omp_unset_nest_lock</a:t>
            </a:r>
            <a:r>
              <a:rPr lang="en-US" b="1" kern="0" dirty="0" smtClean="0">
                <a:cs typeface="Arial" pitchFamily="34" charset="0"/>
              </a:rPr>
              <a:t> </a:t>
            </a:r>
            <a:r>
              <a:rPr lang="ru-RU" kern="0" dirty="0" smtClean="0">
                <a:cs typeface="Arial" pitchFamily="34" charset="0"/>
              </a:rPr>
              <a:t>и</a:t>
            </a:r>
            <a:r>
              <a:rPr lang="en-US" kern="0" dirty="0" smtClean="0">
                <a:cs typeface="Arial" pitchFamily="34" charset="0"/>
              </a:rPr>
              <a:t> </a:t>
            </a:r>
            <a:r>
              <a:rPr lang="en-US" b="1" kern="0" dirty="0" err="1" smtClean="0">
                <a:cs typeface="Arial" pitchFamily="34" charset="0"/>
              </a:rPr>
              <a:t>omp_test_nest_lock</a:t>
            </a:r>
            <a:r>
              <a:rPr lang="en-US" kern="0" dirty="0" smtClean="0">
                <a:cs typeface="Arial" pitchFamily="34" charset="0"/>
              </a:rPr>
              <a:t>, </a:t>
            </a:r>
            <a:r>
              <a:rPr lang="ru-RU" kern="0" dirty="0" smtClean="0">
                <a:cs typeface="Arial" pitchFamily="34" charset="0"/>
              </a:rPr>
              <a:t>если изменилось состояние семафора</a:t>
            </a:r>
            <a:r>
              <a:rPr lang="en-US" kern="0" dirty="0" smtClean="0">
                <a:cs typeface="Arial" pitchFamily="34" charset="0"/>
              </a:rPr>
              <a:t>.</a:t>
            </a:r>
          </a:p>
          <a:p>
            <a:pPr marL="342900" indent="-334963">
              <a:spcBef>
                <a:spcPts val="600"/>
              </a:spcBef>
              <a:buSzPct val="45000"/>
              <a:buFont typeface="Wingdings 2"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kern="0" dirty="0" smtClean="0">
                <a:cs typeface="Arial" pitchFamily="34" charset="0"/>
              </a:rPr>
              <a:t>При входе и выходе из конструкции </a:t>
            </a:r>
            <a:r>
              <a:rPr lang="en-US" b="1" kern="0" dirty="0" smtClean="0">
                <a:cs typeface="Arial" pitchFamily="34" charset="0"/>
              </a:rPr>
              <a:t>atomic</a:t>
            </a:r>
            <a:r>
              <a:rPr lang="ru-RU" kern="0" dirty="0" smtClean="0">
                <a:cs typeface="Arial" pitchFamily="34" charset="0"/>
              </a:rPr>
              <a:t> выполняется </a:t>
            </a:r>
            <a:r>
              <a:rPr lang="en-US" b="1" kern="0" dirty="0" smtClean="0">
                <a:cs typeface="Arial" pitchFamily="34" charset="0"/>
              </a:rPr>
              <a:t>#</a:t>
            </a:r>
            <a:r>
              <a:rPr lang="en-US" b="1" kern="0" dirty="0" err="1" smtClean="0">
                <a:cs typeface="Arial" pitchFamily="34" charset="0"/>
              </a:rPr>
              <a:t>pragma</a:t>
            </a:r>
            <a:r>
              <a:rPr lang="en-US" b="1" kern="0" dirty="0" smtClean="0">
                <a:cs typeface="Arial" pitchFamily="34" charset="0"/>
              </a:rPr>
              <a:t> </a:t>
            </a:r>
            <a:r>
              <a:rPr lang="en-US" b="1" kern="0" dirty="0" err="1" smtClean="0">
                <a:cs typeface="Arial" pitchFamily="34" charset="0"/>
              </a:rPr>
              <a:t>omp</a:t>
            </a:r>
            <a:r>
              <a:rPr lang="en-US" b="1" kern="0" dirty="0" smtClean="0">
                <a:cs typeface="Arial" pitchFamily="34" charset="0"/>
              </a:rPr>
              <a:t> flush</a:t>
            </a:r>
            <a:r>
              <a:rPr lang="ru-RU" b="1" kern="0" dirty="0" smtClean="0">
                <a:cs typeface="Arial" pitchFamily="34" charset="0"/>
              </a:rPr>
              <a:t>(</a:t>
            </a:r>
            <a:r>
              <a:rPr lang="en-US" b="1" kern="0" dirty="0" smtClean="0">
                <a:cs typeface="Arial" pitchFamily="34" charset="0"/>
              </a:rPr>
              <a:t>x</a:t>
            </a:r>
            <a:r>
              <a:rPr lang="ru-RU" b="1" kern="0" dirty="0" smtClean="0">
                <a:cs typeface="Arial" pitchFamily="34" charset="0"/>
              </a:rPr>
              <a:t>)</a:t>
            </a:r>
            <a:r>
              <a:rPr lang="en-US" kern="0" dirty="0" smtClean="0">
                <a:cs typeface="Arial" pitchFamily="34" charset="0"/>
              </a:rPr>
              <a:t>, </a:t>
            </a:r>
            <a:r>
              <a:rPr lang="ru-RU" kern="0" dirty="0" smtClean="0">
                <a:cs typeface="Arial" pitchFamily="34" charset="0"/>
              </a:rPr>
              <a:t>где </a:t>
            </a:r>
            <a:r>
              <a:rPr lang="en-US" kern="0" dirty="0" smtClean="0">
                <a:cs typeface="Arial" pitchFamily="34" charset="0"/>
              </a:rPr>
              <a:t>x – </a:t>
            </a:r>
            <a:r>
              <a:rPr lang="ru-RU" kern="0" dirty="0" smtClean="0">
                <a:cs typeface="Arial" pitchFamily="34" charset="0"/>
              </a:rPr>
              <a:t>переменная, изменяемая в конструкции </a:t>
            </a:r>
            <a:r>
              <a:rPr lang="en-US" b="1" kern="0" dirty="0" smtClean="0">
                <a:cs typeface="Arial" pitchFamily="34" charset="0"/>
              </a:rPr>
              <a:t>atomic</a:t>
            </a:r>
            <a:r>
              <a:rPr lang="en-US" kern="0" dirty="0" smtClean="0">
                <a:cs typeface="Arial" pitchFamily="34" charset="0"/>
              </a:rPr>
              <a:t>.</a:t>
            </a:r>
          </a:p>
          <a:p>
            <a:pPr marL="339725" indent="-339725">
              <a:lnSpc>
                <a:spcPct val="90000"/>
              </a:lnSpc>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ru-RU" dirty="0" smtClean="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Консистентность памяти в </a:t>
            </a:r>
            <a:r>
              <a:rPr lang="en-US" sz="3000" dirty="0" err="1" smtClean="0">
                <a:latin typeface="+mn-lt"/>
              </a:rPr>
              <a:t>OpenMP</a:t>
            </a:r>
            <a:endParaRPr lang="ru-RU" sz="3000" dirty="0">
              <a:latin typeface="+mn-lt"/>
            </a:endParaRPr>
          </a:p>
        </p:txBody>
      </p:sp>
      <p:sp>
        <p:nvSpPr>
          <p:cNvPr id="22" name="Rectangle 21"/>
          <p:cNvSpPr/>
          <p:nvPr/>
        </p:nvSpPr>
        <p:spPr>
          <a:xfrm>
            <a:off x="467544" y="1124744"/>
            <a:ext cx="8136904" cy="3949799"/>
          </a:xfrm>
          <a:prstGeom prst="rect">
            <a:avLst/>
          </a:prstGeom>
        </p:spPr>
        <p:txBody>
          <a:bodyPr wrap="square">
            <a:spAutoFit/>
          </a:bodyPr>
          <a:lstStyle/>
          <a:p>
            <a:pPr marL="522288" indent="-522288">
              <a:spcBef>
                <a:spcPts val="500"/>
              </a:spcBef>
              <a:buSzPct val="80000"/>
              <a:buFont typeface="Times New Roman" pitchFamily="18" charset="0"/>
              <a:buAutoNum type="arabicPeriod"/>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dirty="0" smtClean="0">
                <a:solidFill>
                  <a:srgbClr val="000000"/>
                </a:solidFill>
              </a:rPr>
              <a:t>Если пересечение множеств переменных, указанных в операциях </a:t>
            </a:r>
            <a:r>
              <a:rPr lang="en-US" dirty="0" smtClean="0">
                <a:solidFill>
                  <a:srgbClr val="000000"/>
                </a:solidFill>
              </a:rPr>
              <a:t>flush</a:t>
            </a:r>
            <a:r>
              <a:rPr lang="ru-RU" dirty="0" smtClean="0">
                <a:solidFill>
                  <a:srgbClr val="000000"/>
                </a:solidFill>
              </a:rPr>
              <a:t>, выполняемых различными нитями не пустое, то результат выполнения операций </a:t>
            </a:r>
            <a:r>
              <a:rPr lang="en-US" dirty="0" smtClean="0">
                <a:solidFill>
                  <a:srgbClr val="000000"/>
                </a:solidFill>
              </a:rPr>
              <a:t>flush </a:t>
            </a:r>
            <a:r>
              <a:rPr lang="ru-RU" dirty="0" smtClean="0">
                <a:solidFill>
                  <a:srgbClr val="000000"/>
                </a:solidFill>
              </a:rPr>
              <a:t>будет таким, как если бы эти операции выполнялись в некоторой последовательности (единой для всех нитей).</a:t>
            </a:r>
          </a:p>
          <a:p>
            <a:pPr marL="522288" indent="-522288">
              <a:spcBef>
                <a:spcPts val="500"/>
              </a:spcBef>
              <a:buSzPct val="80000"/>
              <a:buFont typeface="Times New Roman" pitchFamily="18" charset="0"/>
              <a:buAutoNum type="arabicPeriod"/>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dirty="0" smtClean="0">
                <a:solidFill>
                  <a:srgbClr val="000000"/>
                </a:solidFill>
              </a:rPr>
              <a:t>Если пересечение множеств переменных, указанных в операциях </a:t>
            </a:r>
            <a:r>
              <a:rPr lang="en-US" dirty="0" smtClean="0">
                <a:solidFill>
                  <a:srgbClr val="000000"/>
                </a:solidFill>
              </a:rPr>
              <a:t>flush</a:t>
            </a:r>
            <a:r>
              <a:rPr lang="ru-RU" dirty="0" smtClean="0">
                <a:solidFill>
                  <a:srgbClr val="000000"/>
                </a:solidFill>
              </a:rPr>
              <a:t>, выполняемых одной нитью не пустое, то результат выполнения операций </a:t>
            </a:r>
            <a:r>
              <a:rPr lang="en-US" dirty="0" smtClean="0">
                <a:solidFill>
                  <a:srgbClr val="000000"/>
                </a:solidFill>
              </a:rPr>
              <a:t>flush, </a:t>
            </a:r>
            <a:r>
              <a:rPr lang="ru-RU" dirty="0" smtClean="0">
                <a:solidFill>
                  <a:srgbClr val="000000"/>
                </a:solidFill>
              </a:rPr>
              <a:t>будет таким, как если бы эти операции выполнялись в порядке определяемом программой.</a:t>
            </a:r>
          </a:p>
          <a:p>
            <a:pPr marL="522288" indent="-522288">
              <a:spcBef>
                <a:spcPts val="500"/>
              </a:spcBef>
              <a:buSzPct val="80000"/>
              <a:buFont typeface="Times New Roman" pitchFamily="18" charset="0"/>
              <a:buAutoNum type="arabicPeriod"/>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r>
              <a:rPr lang="ru-RU" dirty="0" smtClean="0">
                <a:solidFill>
                  <a:srgbClr val="000000"/>
                </a:solidFill>
              </a:rPr>
              <a:t>Если пересечение множеств переменных, указанных в операциях </a:t>
            </a:r>
            <a:r>
              <a:rPr lang="en-US" dirty="0" smtClean="0">
                <a:solidFill>
                  <a:srgbClr val="000000"/>
                </a:solidFill>
              </a:rPr>
              <a:t>flush</a:t>
            </a:r>
            <a:r>
              <a:rPr lang="ru-RU" dirty="0" smtClean="0">
                <a:solidFill>
                  <a:srgbClr val="000000"/>
                </a:solidFill>
              </a:rPr>
              <a:t>, пустое, то операции </a:t>
            </a:r>
            <a:r>
              <a:rPr lang="en-US" dirty="0" smtClean="0">
                <a:solidFill>
                  <a:srgbClr val="000000"/>
                </a:solidFill>
              </a:rPr>
              <a:t>flush </a:t>
            </a:r>
            <a:r>
              <a:rPr lang="ru-RU" dirty="0" smtClean="0">
                <a:solidFill>
                  <a:srgbClr val="000000"/>
                </a:solidFill>
              </a:rPr>
              <a:t>могут выполняться независимо (в любом порядке).</a:t>
            </a:r>
          </a:p>
          <a:p>
            <a:pPr marL="522288" indent="-522288">
              <a:spcBef>
                <a:spcPts val="500"/>
              </a:spcBef>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endParaRPr lang="ru-RU" dirty="0" smtClean="0">
              <a:solidFill>
                <a:srgbClr val="000000"/>
              </a:solidFill>
            </a:endParaRPr>
          </a:p>
          <a:p>
            <a:pPr marL="522288" indent="-522288">
              <a:spcBef>
                <a:spcPts val="500"/>
              </a:spcBef>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endParaRPr lang="ru-RU"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Технология </a:t>
            </a:r>
            <a:r>
              <a:rPr lang="en-US" sz="3000" dirty="0" smtClean="0">
                <a:latin typeface="+mn-lt"/>
              </a:rPr>
              <a:t>Intel Cluster </a:t>
            </a:r>
            <a:r>
              <a:rPr lang="en-US" sz="3000" dirty="0" err="1" smtClean="0">
                <a:latin typeface="+mn-lt"/>
              </a:rPr>
              <a:t>OpenMP</a:t>
            </a:r>
            <a:endParaRPr lang="ru-RU" sz="3000" dirty="0">
              <a:latin typeface="+mn-lt"/>
            </a:endParaRPr>
          </a:p>
        </p:txBody>
      </p:sp>
      <p:sp>
        <p:nvSpPr>
          <p:cNvPr id="22" name="Rectangle 21"/>
          <p:cNvSpPr/>
          <p:nvPr/>
        </p:nvSpPr>
        <p:spPr>
          <a:xfrm>
            <a:off x="467544" y="1124744"/>
            <a:ext cx="8136904" cy="5102422"/>
          </a:xfrm>
          <a:prstGeom prst="rect">
            <a:avLst/>
          </a:prstGeom>
        </p:spPr>
        <p:txBody>
          <a:bodyPr wrap="square">
            <a:spAutoFit/>
          </a:bodyPr>
          <a:lstStyle/>
          <a:p>
            <a:pPr marL="341313" indent="-341313">
              <a:lnSpc>
                <a:spcPct val="80000"/>
              </a:lnSpc>
              <a:spcBef>
                <a:spcPts val="500"/>
              </a:spcBef>
              <a:buClr>
                <a:srgbClr val="000000"/>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r>
              <a:rPr lang="ru-RU" dirty="0" smtClean="0">
                <a:solidFill>
                  <a:srgbClr val="000000"/>
                </a:solidFill>
              </a:rPr>
              <a:t>В 2006 году в Intel® компиляторах версии 9.1 появилась</a:t>
            </a:r>
            <a:r>
              <a:rPr lang="en-US" dirty="0" smtClean="0">
                <a:solidFill>
                  <a:srgbClr val="000000"/>
                </a:solidFill>
              </a:rPr>
              <a:t> </a:t>
            </a:r>
            <a:r>
              <a:rPr lang="ru-RU" dirty="0" smtClean="0">
                <a:solidFill>
                  <a:srgbClr val="000000"/>
                </a:solidFill>
              </a:rPr>
              <a:t>поддержка Cluster OpenMP.</a:t>
            </a:r>
          </a:p>
          <a:p>
            <a:pPr marL="341313" indent="-341313">
              <a:lnSpc>
                <a:spcPct val="80000"/>
              </a:lnSpc>
              <a:spcBef>
                <a:spcPts val="500"/>
              </a:spcBef>
              <a:buClr>
                <a:srgbClr val="000000"/>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r>
              <a:rPr lang="ru-RU" dirty="0" smtClean="0">
                <a:solidFill>
                  <a:srgbClr val="000000"/>
                </a:solidFill>
              </a:rPr>
              <a:t>Технология Cluster OpenMP поддерживает</a:t>
            </a:r>
            <a:r>
              <a:rPr lang="en-US" dirty="0" smtClean="0">
                <a:solidFill>
                  <a:srgbClr val="000000"/>
                </a:solidFill>
              </a:rPr>
              <a:t> </a:t>
            </a:r>
            <a:r>
              <a:rPr lang="ru-RU" dirty="0" smtClean="0">
                <a:solidFill>
                  <a:srgbClr val="000000"/>
                </a:solidFill>
              </a:rPr>
              <a:t>выполнение OpenMP программ на нескольких</a:t>
            </a:r>
            <a:r>
              <a:rPr lang="en-US" dirty="0" smtClean="0">
                <a:solidFill>
                  <a:srgbClr val="000000"/>
                </a:solidFill>
              </a:rPr>
              <a:t> </a:t>
            </a:r>
            <a:r>
              <a:rPr lang="ru-RU" dirty="0" smtClean="0">
                <a:solidFill>
                  <a:srgbClr val="000000"/>
                </a:solidFill>
              </a:rPr>
              <a:t>вычислительных узлах, объединенных сетью.</a:t>
            </a:r>
          </a:p>
          <a:p>
            <a:pPr marL="341313" indent="-341313">
              <a:lnSpc>
                <a:spcPct val="80000"/>
              </a:lnSpc>
              <a:spcBef>
                <a:spcPts val="500"/>
              </a:spcBef>
              <a:buClr>
                <a:srgbClr val="000000"/>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r>
              <a:rPr lang="ru-RU" dirty="0" smtClean="0">
                <a:solidFill>
                  <a:srgbClr val="000000"/>
                </a:solidFill>
              </a:rPr>
              <a:t>Базируется на программной реализации </a:t>
            </a:r>
            <a:r>
              <a:rPr lang="en-US" dirty="0" smtClean="0">
                <a:solidFill>
                  <a:srgbClr val="000000"/>
                </a:solidFill>
              </a:rPr>
              <a:t>DSM (Thread Marks software by Rice University).</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r>
              <a:rPr lang="ru-RU" dirty="0" smtClean="0">
                <a:solidFill>
                  <a:srgbClr val="000000"/>
                </a:solidFill>
              </a:rPr>
              <a:t>Для компилятора </a:t>
            </a:r>
            <a:r>
              <a:rPr lang="en-US" dirty="0" smtClean="0">
                <a:solidFill>
                  <a:srgbClr val="000000"/>
                </a:solidFill>
              </a:rPr>
              <a:t>Intel® C++: </a:t>
            </a:r>
          </a:p>
          <a:p>
            <a:pPr marL="341313" indent="-341313">
              <a:lnSpc>
                <a:spcPct val="80000"/>
              </a:lnSpc>
              <a:spcBef>
                <a:spcPts val="500"/>
              </a:spcBef>
              <a:buClr>
                <a:srgbClr val="000000"/>
              </a:buClr>
              <a:buSzPct val="8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solidFill>
                  <a:srgbClr val="000000"/>
                </a:solidFill>
              </a:rPr>
              <a:t>icc</a:t>
            </a:r>
            <a:r>
              <a:rPr lang="en-US" dirty="0" smtClean="0">
                <a:solidFill>
                  <a:srgbClr val="000000"/>
                </a:solidFill>
              </a:rPr>
              <a:t> -cluster-</a:t>
            </a:r>
            <a:r>
              <a:rPr lang="en-US" dirty="0" err="1" smtClean="0">
                <a:solidFill>
                  <a:srgbClr val="000000"/>
                </a:solidFill>
              </a:rPr>
              <a:t>openmp</a:t>
            </a:r>
            <a:r>
              <a:rPr lang="en-US" i="1" dirty="0" smtClean="0">
                <a:solidFill>
                  <a:srgbClr val="000000"/>
                </a:solidFill>
              </a:rPr>
              <a:t> options source-file </a:t>
            </a:r>
          </a:p>
          <a:p>
            <a:pPr marL="341313" indent="-341313">
              <a:lnSpc>
                <a:spcPct val="80000"/>
              </a:lnSpc>
              <a:spcBef>
                <a:spcPts val="500"/>
              </a:spcBef>
              <a:buClr>
                <a:srgbClr val="000000"/>
              </a:buClr>
              <a:buSzPct val="8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solidFill>
                  <a:srgbClr val="000000"/>
                </a:solidFill>
              </a:rPr>
              <a:t>icc</a:t>
            </a:r>
            <a:r>
              <a:rPr lang="en-US" dirty="0" smtClean="0">
                <a:solidFill>
                  <a:srgbClr val="000000"/>
                </a:solidFill>
              </a:rPr>
              <a:t> -cluster-</a:t>
            </a:r>
            <a:r>
              <a:rPr lang="en-US" dirty="0" err="1" smtClean="0">
                <a:solidFill>
                  <a:srgbClr val="000000"/>
                </a:solidFill>
              </a:rPr>
              <a:t>openmp</a:t>
            </a:r>
            <a:r>
              <a:rPr lang="en-US" dirty="0" smtClean="0">
                <a:solidFill>
                  <a:srgbClr val="000000"/>
                </a:solidFill>
              </a:rPr>
              <a:t>-profile</a:t>
            </a:r>
            <a:r>
              <a:rPr lang="en-US" i="1" dirty="0" smtClean="0">
                <a:solidFill>
                  <a:srgbClr val="000000"/>
                </a:solidFill>
              </a:rPr>
              <a:t> options source-file </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r>
              <a:rPr lang="ru-RU" dirty="0" smtClean="0">
                <a:solidFill>
                  <a:srgbClr val="000000"/>
                </a:solidFill>
              </a:rPr>
              <a:t>Для компилятора </a:t>
            </a:r>
            <a:r>
              <a:rPr lang="en-US" dirty="0" smtClean="0">
                <a:solidFill>
                  <a:srgbClr val="000000"/>
                </a:solidFill>
              </a:rPr>
              <a:t>Intel® Fortran: </a:t>
            </a:r>
          </a:p>
          <a:p>
            <a:pPr marL="341313" indent="-341313">
              <a:lnSpc>
                <a:spcPct val="80000"/>
              </a:lnSpc>
              <a:spcBef>
                <a:spcPts val="500"/>
              </a:spcBef>
              <a:buClr>
                <a:srgbClr val="000000"/>
              </a:buClr>
              <a:buSzPct val="8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solidFill>
                  <a:srgbClr val="000000"/>
                </a:solidFill>
              </a:rPr>
              <a:t>ifort</a:t>
            </a:r>
            <a:r>
              <a:rPr lang="en-US" dirty="0" smtClean="0">
                <a:solidFill>
                  <a:srgbClr val="000000"/>
                </a:solidFill>
              </a:rPr>
              <a:t> -cluster-</a:t>
            </a:r>
            <a:r>
              <a:rPr lang="en-US" dirty="0" err="1" smtClean="0">
                <a:solidFill>
                  <a:srgbClr val="000000"/>
                </a:solidFill>
              </a:rPr>
              <a:t>openmp</a:t>
            </a:r>
            <a:r>
              <a:rPr lang="en-US" i="1" dirty="0" smtClean="0">
                <a:solidFill>
                  <a:srgbClr val="000000"/>
                </a:solidFill>
              </a:rPr>
              <a:t> options source-file </a:t>
            </a:r>
          </a:p>
          <a:p>
            <a:pPr marL="341313" indent="-341313">
              <a:lnSpc>
                <a:spcPct val="80000"/>
              </a:lnSpc>
              <a:spcBef>
                <a:spcPts val="500"/>
              </a:spcBef>
              <a:buClr>
                <a:srgbClr val="000000"/>
              </a:buClr>
              <a:buSzPct val="8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solidFill>
                  <a:srgbClr val="000000"/>
                </a:solidFill>
              </a:rPr>
              <a:t>ifort</a:t>
            </a:r>
            <a:r>
              <a:rPr lang="en-US" dirty="0" smtClean="0">
                <a:solidFill>
                  <a:srgbClr val="000000"/>
                </a:solidFill>
              </a:rPr>
              <a:t> -cluster-</a:t>
            </a:r>
            <a:r>
              <a:rPr lang="en-US" dirty="0" err="1" smtClean="0">
                <a:solidFill>
                  <a:srgbClr val="000000"/>
                </a:solidFill>
              </a:rPr>
              <a:t>openmp</a:t>
            </a:r>
            <a:r>
              <a:rPr lang="en-US" dirty="0" smtClean="0">
                <a:solidFill>
                  <a:srgbClr val="000000"/>
                </a:solidFill>
              </a:rPr>
              <a:t>-profile</a:t>
            </a:r>
            <a:r>
              <a:rPr lang="en-US" i="1" dirty="0" smtClean="0">
                <a:solidFill>
                  <a:srgbClr val="000000"/>
                </a:solidFill>
              </a:rPr>
              <a:t> options source-file</a:t>
            </a:r>
            <a:r>
              <a:rPr lang="en-US" dirty="0" smtClean="0">
                <a:solidFill>
                  <a:srgbClr val="000000"/>
                </a:solidFill>
              </a:rPr>
              <a:t> </a:t>
            </a:r>
          </a:p>
          <a:p>
            <a:pPr marL="341313" indent="-341313">
              <a:lnSpc>
                <a:spcPct val="80000"/>
              </a:lnSpc>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ru-RU" dirty="0" smtClean="0">
              <a:solidFill>
                <a:srgbClr val="000000"/>
              </a:solidFill>
            </a:endParaRP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kmp_cluster.ini</a:t>
            </a:r>
            <a:r>
              <a:rPr lang="ru-RU" dirty="0" smtClean="0">
                <a:solidFill>
                  <a:srgbClr val="000000"/>
                </a:solidFill>
              </a:rPr>
              <a:t> </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solidFill>
                  <a:srgbClr val="000000"/>
                </a:solidFill>
              </a:rPr>
              <a:t>	--</a:t>
            </a:r>
            <a:r>
              <a:rPr lang="en-US" dirty="0" err="1" smtClean="0">
                <a:solidFill>
                  <a:srgbClr val="000000"/>
                </a:solidFill>
              </a:rPr>
              <a:t>hostlist</a:t>
            </a:r>
            <a:r>
              <a:rPr lang="en-US" dirty="0" smtClean="0">
                <a:solidFill>
                  <a:srgbClr val="000000"/>
                </a:solidFill>
              </a:rPr>
              <a:t>=</a:t>
            </a:r>
            <a:r>
              <a:rPr lang="en-US" dirty="0" err="1" smtClean="0">
                <a:solidFill>
                  <a:srgbClr val="000000"/>
                </a:solidFill>
              </a:rPr>
              <a:t>home,remote</a:t>
            </a:r>
            <a:r>
              <a:rPr lang="en-US" dirty="0" smtClean="0">
                <a:solidFill>
                  <a:srgbClr val="000000"/>
                </a:solidFill>
              </a:rPr>
              <a:t> --</a:t>
            </a:r>
            <a:r>
              <a:rPr lang="en-US" dirty="0" err="1" smtClean="0">
                <a:solidFill>
                  <a:srgbClr val="000000"/>
                </a:solidFill>
              </a:rPr>
              <a:t>process_threads</a:t>
            </a:r>
            <a:r>
              <a:rPr lang="en-US" dirty="0" smtClean="0">
                <a:solidFill>
                  <a:srgbClr val="000000"/>
                </a:solidFill>
              </a:rPr>
              <a:t>=2 </a:t>
            </a:r>
          </a:p>
          <a:p>
            <a:pPr marL="312738" indent="-312738" eaLnBrk="0" hangingPunct="0">
              <a:spcBef>
                <a:spcPts val="575"/>
              </a:spcBef>
              <a:buClr>
                <a:srgbClr val="000000"/>
              </a:buClr>
              <a:buSzPct val="100000"/>
              <a:buFont typeface="Arial" pitchFamily="34" charset="0"/>
              <a:buChar char="•"/>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pPr>
            <a:endParaRPr lang="en-US" dirty="0" smtClean="0"/>
          </a:p>
          <a:p>
            <a:pPr marL="522288" indent="-522288">
              <a:spcBef>
                <a:spcPts val="500"/>
              </a:spcBef>
              <a:buFont typeface="Arial" pitchFamily="34"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pPr>
            <a:endParaRPr lang="ru-RU"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Технология </a:t>
            </a:r>
            <a:r>
              <a:rPr lang="en-US" sz="3000" dirty="0" smtClean="0">
                <a:latin typeface="+mn-lt"/>
              </a:rPr>
              <a:t>Intel Cluster </a:t>
            </a:r>
            <a:r>
              <a:rPr lang="en-US" sz="3000" dirty="0" err="1" smtClean="0">
                <a:latin typeface="+mn-lt"/>
              </a:rPr>
              <a:t>OpenMP</a:t>
            </a:r>
            <a:endParaRPr lang="ru-RU" sz="3000" dirty="0">
              <a:latin typeface="+mn-lt"/>
            </a:endParaRPr>
          </a:p>
        </p:txBody>
      </p:sp>
      <p:sp>
        <p:nvSpPr>
          <p:cNvPr id="22" name="Rectangle 21"/>
          <p:cNvSpPr/>
          <p:nvPr/>
        </p:nvSpPr>
        <p:spPr>
          <a:xfrm>
            <a:off x="467544" y="1124744"/>
            <a:ext cx="8136904" cy="4544834"/>
          </a:xfrm>
          <a:prstGeom prst="rect">
            <a:avLst/>
          </a:prstGeom>
        </p:spPr>
        <p:txBody>
          <a:bodyPr wrap="square">
            <a:spAutoFit/>
          </a:bodyPr>
          <a:lstStyle/>
          <a:p>
            <a:pPr marL="531813" indent="-531813" eaLnBrk="0" hangingPunct="0">
              <a:spcBef>
                <a:spcPts val="500"/>
              </a:spcBef>
              <a:buClr>
                <a:srgbClr val="000000"/>
              </a:buClr>
              <a:buSzPct val="100000"/>
              <a:buFont typeface="Times New Roman" pitchFamily="18" charset="0"/>
              <a:buNone/>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	</a:t>
            </a:r>
            <a:r>
              <a:rPr lang="en-US" b="1" dirty="0" smtClean="0">
                <a:solidFill>
                  <a:srgbClr val="000000"/>
                </a:solidFill>
              </a:rPr>
              <a:t>#</a:t>
            </a:r>
            <a:r>
              <a:rPr lang="en-US" b="1" dirty="0" err="1" smtClean="0">
                <a:solidFill>
                  <a:srgbClr val="000000"/>
                </a:solidFill>
              </a:rPr>
              <a:t>pragma</a:t>
            </a:r>
            <a:r>
              <a:rPr lang="en-US" b="1" dirty="0" smtClean="0">
                <a:solidFill>
                  <a:srgbClr val="000000"/>
                </a:solidFill>
              </a:rPr>
              <a:t> </a:t>
            </a:r>
            <a:r>
              <a:rPr lang="en-US" b="1" dirty="0" err="1" smtClean="0">
                <a:solidFill>
                  <a:srgbClr val="000000"/>
                </a:solidFill>
              </a:rPr>
              <a:t>intel</a:t>
            </a:r>
            <a:r>
              <a:rPr lang="en-US" b="1" dirty="0" smtClean="0">
                <a:solidFill>
                  <a:srgbClr val="000000"/>
                </a:solidFill>
              </a:rPr>
              <a:t> </a:t>
            </a:r>
            <a:r>
              <a:rPr lang="en-US" b="1" dirty="0" err="1" smtClean="0">
                <a:solidFill>
                  <a:srgbClr val="000000"/>
                </a:solidFill>
              </a:rPr>
              <a:t>omp</a:t>
            </a:r>
            <a:r>
              <a:rPr lang="en-US" b="1" dirty="0" smtClean="0">
                <a:solidFill>
                  <a:srgbClr val="000000"/>
                </a:solidFill>
              </a:rPr>
              <a:t> sharable ( variable</a:t>
            </a:r>
            <a:r>
              <a:rPr lang="en-US" b="1" i="1" dirty="0" smtClean="0">
                <a:solidFill>
                  <a:srgbClr val="000000"/>
                </a:solidFill>
              </a:rPr>
              <a:t> [, variable …] </a:t>
            </a:r>
            <a:r>
              <a:rPr lang="en-US" b="1" dirty="0" smtClean="0">
                <a:solidFill>
                  <a:srgbClr val="000000"/>
                </a:solidFill>
              </a:rPr>
              <a:t>)</a:t>
            </a:r>
            <a:r>
              <a:rPr lang="ru-RU" dirty="0" smtClean="0">
                <a:solidFill>
                  <a:srgbClr val="000000"/>
                </a:solidFill>
              </a:rPr>
              <a:t> – для Си и Си++</a:t>
            </a:r>
          </a:p>
          <a:p>
            <a:pPr marL="531813" indent="-531813" eaLnBrk="0" hangingPunct="0">
              <a:spcBef>
                <a:spcPts val="500"/>
              </a:spcBef>
              <a:buClr>
                <a:srgbClr val="000000"/>
              </a:buClr>
              <a:buSzPct val="100000"/>
              <a:buFont typeface="Times New Roman" pitchFamily="18" charset="0"/>
              <a:buNone/>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	</a:t>
            </a:r>
            <a:r>
              <a:rPr lang="en-US" b="1" dirty="0" smtClean="0">
                <a:solidFill>
                  <a:srgbClr val="000000"/>
                </a:solidFill>
              </a:rPr>
              <a:t>!dir$ </a:t>
            </a:r>
            <a:r>
              <a:rPr lang="en-US" b="1" dirty="0" err="1" smtClean="0">
                <a:solidFill>
                  <a:srgbClr val="000000"/>
                </a:solidFill>
              </a:rPr>
              <a:t>omp</a:t>
            </a:r>
            <a:r>
              <a:rPr lang="en-US" b="1" dirty="0" smtClean="0">
                <a:solidFill>
                  <a:srgbClr val="000000"/>
                </a:solidFill>
              </a:rPr>
              <a:t> sharable ( variable</a:t>
            </a:r>
            <a:r>
              <a:rPr lang="en-US" b="1" i="1" dirty="0" smtClean="0">
                <a:solidFill>
                  <a:srgbClr val="000000"/>
                </a:solidFill>
              </a:rPr>
              <a:t> [, variable …] </a:t>
            </a:r>
            <a:r>
              <a:rPr lang="en-US" b="1" dirty="0" smtClean="0">
                <a:solidFill>
                  <a:srgbClr val="000000"/>
                </a:solidFill>
              </a:rPr>
              <a:t>)</a:t>
            </a:r>
            <a:r>
              <a:rPr lang="en-US" dirty="0" smtClean="0">
                <a:solidFill>
                  <a:srgbClr val="000000"/>
                </a:solidFill>
              </a:rPr>
              <a:t>  - </a:t>
            </a:r>
            <a:r>
              <a:rPr lang="ru-RU" dirty="0" smtClean="0">
                <a:solidFill>
                  <a:srgbClr val="000000"/>
                </a:solidFill>
              </a:rPr>
              <a:t>для Фортрана</a:t>
            </a:r>
          </a:p>
          <a:p>
            <a:pPr marL="531813" indent="-531813" eaLnBrk="0" hangingPunct="0">
              <a:spcBef>
                <a:spcPts val="700"/>
              </a:spcBef>
              <a:buClr>
                <a:srgbClr val="000000"/>
              </a:buClr>
              <a:buSzPct val="80000"/>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	</a:t>
            </a:r>
            <a:r>
              <a:rPr lang="ru-RU" dirty="0" smtClean="0">
                <a:solidFill>
                  <a:srgbClr val="000000"/>
                </a:solidFill>
              </a:rPr>
              <a:t>определяют переменные, которые должны быть помещены в </a:t>
            </a:r>
            <a:r>
              <a:rPr lang="ru-RU" sz="2400" dirty="0" smtClean="0">
                <a:solidFill>
                  <a:srgbClr val="000000"/>
                </a:solidFill>
              </a:rPr>
              <a:t>Distributed Virtual Shared Memory</a:t>
            </a: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smtClean="0">
              <a:solidFill>
                <a:srgbClr val="000000"/>
              </a:solidFill>
            </a:endParaRP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	</a:t>
            </a:r>
            <a:r>
              <a:rPr lang="ru-RU" dirty="0" smtClean="0">
                <a:solidFill>
                  <a:srgbClr val="000000"/>
                </a:solidFill>
              </a:rPr>
              <a:t>В компиляторе существуют опции, которые позволяют изменить класс переменных, не изменяя текст программы</a:t>
            </a:r>
            <a:r>
              <a:rPr lang="en-US" dirty="0" smtClean="0">
                <a:solidFill>
                  <a:srgbClr val="000000"/>
                </a:solidFill>
              </a:rPr>
              <a:t>:</a:t>
            </a:r>
          </a:p>
          <a:p>
            <a:pPr marL="531813" indent="-531813" eaLnBrk="0" hangingPunct="0">
              <a:spcBef>
                <a:spcPts val="500"/>
              </a:spcBef>
              <a:buClr>
                <a:srgbClr val="000000"/>
              </a:buClr>
              <a:buSzPct val="80000"/>
              <a:buFont typeface="Wingdings" pitchFamily="2" charset="2"/>
              <a:buChar char=""/>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[-no]-clomp-sharable-</a:t>
            </a:r>
            <a:r>
              <a:rPr lang="en-US" dirty="0" err="1" smtClean="0">
                <a:solidFill>
                  <a:srgbClr val="000000"/>
                </a:solidFill>
              </a:rPr>
              <a:t>argexprs</a:t>
            </a:r>
            <a:endParaRPr lang="en-US" dirty="0" smtClean="0">
              <a:solidFill>
                <a:srgbClr val="000000"/>
              </a:solidFill>
            </a:endParaRPr>
          </a:p>
          <a:p>
            <a:pPr marL="531813" indent="-531813" eaLnBrk="0" hangingPunct="0">
              <a:spcBef>
                <a:spcPts val="500"/>
              </a:spcBef>
              <a:buClr>
                <a:srgbClr val="000000"/>
              </a:buClr>
              <a:buSzPct val="80000"/>
              <a:buFont typeface="Wingdings" pitchFamily="2" charset="2"/>
              <a:buChar char=""/>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[-no]-clomp-sharable-commons</a:t>
            </a:r>
          </a:p>
          <a:p>
            <a:pPr marL="531813" indent="-531813" eaLnBrk="0" hangingPunct="0">
              <a:spcBef>
                <a:spcPts val="500"/>
              </a:spcBef>
              <a:buClr>
                <a:srgbClr val="000000"/>
              </a:buClr>
              <a:buSzPct val="80000"/>
              <a:buFont typeface="Wingdings" pitchFamily="2" charset="2"/>
              <a:buChar char=""/>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[-no]-clomp-sharable-</a:t>
            </a:r>
            <a:r>
              <a:rPr lang="en-US" dirty="0" err="1" smtClean="0">
                <a:solidFill>
                  <a:srgbClr val="000000"/>
                </a:solidFill>
              </a:rPr>
              <a:t>localsaves</a:t>
            </a:r>
            <a:endParaRPr lang="en-US" dirty="0" smtClean="0">
              <a:solidFill>
                <a:srgbClr val="000000"/>
              </a:solidFill>
            </a:endParaRPr>
          </a:p>
          <a:p>
            <a:pPr marL="531813" indent="-531813" eaLnBrk="0" hangingPunct="0">
              <a:spcBef>
                <a:spcPts val="500"/>
              </a:spcBef>
              <a:buClr>
                <a:srgbClr val="000000"/>
              </a:buClr>
              <a:buSzPct val="80000"/>
              <a:buFont typeface="Wingdings" pitchFamily="2" charset="2"/>
              <a:buChar char=""/>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rgbClr val="000000"/>
                </a:solidFill>
              </a:rPr>
              <a:t>[-no]-clomp-sharable-</a:t>
            </a:r>
            <a:r>
              <a:rPr lang="en-US" dirty="0" err="1" smtClean="0">
                <a:solidFill>
                  <a:srgbClr val="000000"/>
                </a:solidFill>
              </a:rPr>
              <a:t>modvars</a:t>
            </a:r>
            <a:endParaRPr lang="en-US" dirty="0" smtClean="0">
              <a:solidFill>
                <a:srgbClr val="000000"/>
              </a:solidFill>
            </a:endParaRP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smtClean="0">
              <a:solidFill>
                <a:srgbClr val="000000"/>
              </a:solidFill>
            </a:endParaRP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Технология </a:t>
            </a:r>
            <a:r>
              <a:rPr lang="en-US" sz="3000" dirty="0" smtClean="0">
                <a:latin typeface="+mn-lt"/>
              </a:rPr>
              <a:t>Intel Cluster </a:t>
            </a:r>
            <a:r>
              <a:rPr lang="en-US" sz="3000" dirty="0" err="1" smtClean="0">
                <a:latin typeface="+mn-lt"/>
              </a:rPr>
              <a:t>OpenMP</a:t>
            </a:r>
            <a:endParaRPr lang="ru-RU" sz="3000" dirty="0">
              <a:latin typeface="+mn-lt"/>
            </a:endParaRPr>
          </a:p>
        </p:txBody>
      </p:sp>
      <p:pic>
        <p:nvPicPr>
          <p:cNvPr id="4" name="Picture 7"/>
          <p:cNvPicPr>
            <a:picLocks noChangeAspect="1" noChangeArrowheads="1"/>
          </p:cNvPicPr>
          <p:nvPr/>
        </p:nvPicPr>
        <p:blipFill>
          <a:blip r:embed="rId2" cstate="print"/>
          <a:srcRect/>
          <a:stretch>
            <a:fillRect/>
          </a:stretch>
        </p:blipFill>
        <p:spPr bwMode="auto">
          <a:xfrm>
            <a:off x="294580" y="1147216"/>
            <a:ext cx="8597900" cy="5018088"/>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Критическая секция</a:t>
            </a:r>
            <a:endParaRPr lang="ru-RU" sz="3000" dirty="0">
              <a:latin typeface="+mn-lt"/>
            </a:endParaRPr>
          </a:p>
        </p:txBody>
      </p:sp>
      <p:sp>
        <p:nvSpPr>
          <p:cNvPr id="22" name="Rectangle 21"/>
          <p:cNvSpPr/>
          <p:nvPr/>
        </p:nvSpPr>
        <p:spPr>
          <a:xfrm>
            <a:off x="467544" y="1124744"/>
            <a:ext cx="8136904" cy="2585323"/>
          </a:xfrm>
          <a:prstGeom prst="rect">
            <a:avLst/>
          </a:prstGeom>
        </p:spPr>
        <p:txBody>
          <a:bodyPr wrap="square">
            <a:spAutoFit/>
          </a:bodyPr>
          <a:lstStyle/>
          <a:p>
            <a:r>
              <a:rPr lang="en-US" dirty="0" smtClean="0"/>
              <a:t>                                                 a </a:t>
            </a:r>
            <a:r>
              <a:rPr lang="en-US" dirty="0" smtClean="0"/>
              <a:t>= b = </a:t>
            </a:r>
            <a:r>
              <a:rPr lang="en-US" dirty="0" err="1" smtClean="0"/>
              <a:t>tmp</a:t>
            </a:r>
            <a:r>
              <a:rPr lang="en-US" dirty="0" smtClean="0"/>
              <a:t> = 0 </a:t>
            </a:r>
            <a:endParaRPr lang="en-US" dirty="0" smtClean="0"/>
          </a:p>
          <a:p>
            <a:r>
              <a:rPr lang="en-US" dirty="0" smtClean="0"/>
              <a:t>   </a:t>
            </a:r>
            <a:r>
              <a:rPr lang="en-US" b="1" dirty="0" smtClean="0"/>
              <a:t>thread 1                                                </a:t>
            </a:r>
            <a:r>
              <a:rPr lang="en-US" b="1" dirty="0" smtClean="0"/>
              <a:t>    thread 2 </a:t>
            </a:r>
          </a:p>
          <a:p>
            <a:r>
              <a:rPr lang="en-US" dirty="0" smtClean="0"/>
              <a:t>   </a:t>
            </a:r>
            <a:r>
              <a:rPr lang="en-US" dirty="0" smtClean="0"/>
              <a:t>b </a:t>
            </a:r>
            <a:r>
              <a:rPr lang="en-US" dirty="0" smtClean="0"/>
              <a:t>= </a:t>
            </a:r>
            <a:r>
              <a:rPr lang="en-US" dirty="0" smtClean="0"/>
              <a:t>1                                                           a </a:t>
            </a:r>
            <a:r>
              <a:rPr lang="en-US" dirty="0" smtClean="0"/>
              <a:t>= </a:t>
            </a:r>
            <a:r>
              <a:rPr lang="en-US" dirty="0" smtClean="0"/>
              <a:t>1</a:t>
            </a:r>
            <a:endParaRPr lang="en-US" dirty="0" smtClean="0"/>
          </a:p>
          <a:p>
            <a:r>
              <a:rPr lang="en-US" dirty="0" smtClean="0"/>
              <a:t>   flush(b)                                                      flush(a</a:t>
            </a:r>
            <a:r>
              <a:rPr lang="en-US" dirty="0" smtClean="0"/>
              <a:t>) </a:t>
            </a:r>
          </a:p>
          <a:p>
            <a:r>
              <a:rPr lang="en-US" dirty="0" smtClean="0"/>
              <a:t>   flush(a</a:t>
            </a:r>
            <a:r>
              <a:rPr lang="en-US" dirty="0" smtClean="0"/>
              <a:t>) </a:t>
            </a:r>
            <a:r>
              <a:rPr lang="en-US" dirty="0" smtClean="0"/>
              <a:t>                                                     flush(b</a:t>
            </a:r>
            <a:r>
              <a:rPr lang="en-US" dirty="0" smtClean="0"/>
              <a:t>) </a:t>
            </a:r>
          </a:p>
          <a:p>
            <a:r>
              <a:rPr lang="en-US" dirty="0" smtClean="0"/>
              <a:t>   </a:t>
            </a:r>
            <a:r>
              <a:rPr lang="en-US" dirty="0" err="1" smtClean="0"/>
              <a:t>tmp</a:t>
            </a:r>
            <a:r>
              <a:rPr lang="en-US" dirty="0" smtClean="0"/>
              <a:t> </a:t>
            </a:r>
            <a:r>
              <a:rPr lang="en-US" dirty="0" smtClean="0"/>
              <a:t>= </a:t>
            </a:r>
            <a:r>
              <a:rPr lang="en-US" dirty="0" smtClean="0"/>
              <a:t>a</a:t>
            </a:r>
            <a:r>
              <a:rPr lang="ru-RU" dirty="0" smtClean="0"/>
              <a:t> </a:t>
            </a:r>
            <a:r>
              <a:rPr lang="ru-RU" dirty="0" smtClean="0"/>
              <a:t>    </a:t>
            </a:r>
            <a:r>
              <a:rPr lang="en-US" dirty="0" smtClean="0"/>
              <a:t>                                       </a:t>
            </a:r>
            <a:r>
              <a:rPr lang="ru-RU" dirty="0" smtClean="0"/>
              <a:t>          </a:t>
            </a:r>
            <a:r>
              <a:rPr lang="en-US" dirty="0" err="1" smtClean="0"/>
              <a:t>tmp</a:t>
            </a:r>
            <a:r>
              <a:rPr lang="en-US" dirty="0" smtClean="0"/>
              <a:t> </a:t>
            </a:r>
            <a:r>
              <a:rPr lang="en-US" dirty="0" smtClean="0"/>
              <a:t>= </a:t>
            </a:r>
            <a:r>
              <a:rPr lang="en-US" dirty="0" smtClean="0"/>
              <a:t>b          </a:t>
            </a:r>
            <a:endParaRPr lang="en-US" dirty="0" smtClean="0"/>
          </a:p>
          <a:p>
            <a:r>
              <a:rPr lang="en-US" dirty="0" smtClean="0"/>
              <a:t>   if </a:t>
            </a:r>
            <a:r>
              <a:rPr lang="en-US" dirty="0" smtClean="0"/>
              <a:t>(</a:t>
            </a:r>
            <a:r>
              <a:rPr lang="en-US" dirty="0" err="1" smtClean="0"/>
              <a:t>tmp</a:t>
            </a:r>
            <a:r>
              <a:rPr lang="en-US" dirty="0" smtClean="0"/>
              <a:t> == 0) then </a:t>
            </a:r>
            <a:r>
              <a:rPr lang="en-US" dirty="0" smtClean="0"/>
              <a:t>                                   if </a:t>
            </a:r>
            <a:r>
              <a:rPr lang="en-US" dirty="0" smtClean="0"/>
              <a:t>(</a:t>
            </a:r>
            <a:r>
              <a:rPr lang="en-US" dirty="0" err="1" smtClean="0"/>
              <a:t>tmp</a:t>
            </a:r>
            <a:r>
              <a:rPr lang="en-US" dirty="0" smtClean="0"/>
              <a:t> == 0) then </a:t>
            </a:r>
          </a:p>
          <a:p>
            <a:r>
              <a:rPr lang="en-US" b="1" i="1" dirty="0" smtClean="0"/>
              <a:t>    </a:t>
            </a:r>
            <a:r>
              <a:rPr lang="en-US" b="1" i="1" dirty="0" smtClean="0"/>
              <a:t>  protected section </a:t>
            </a:r>
            <a:r>
              <a:rPr lang="en-US" b="1" i="1" dirty="0" smtClean="0"/>
              <a:t>                                 </a:t>
            </a:r>
            <a:r>
              <a:rPr lang="en-US" b="1" i="1" dirty="0" smtClean="0"/>
              <a:t>  protected section </a:t>
            </a:r>
          </a:p>
          <a:p>
            <a:r>
              <a:rPr lang="en-US" dirty="0" smtClean="0"/>
              <a:t>   </a:t>
            </a:r>
            <a:r>
              <a:rPr lang="en-US" dirty="0" smtClean="0"/>
              <a:t>e</a:t>
            </a:r>
            <a:r>
              <a:rPr lang="en-US" dirty="0" smtClean="0"/>
              <a:t>nd </a:t>
            </a:r>
            <a:r>
              <a:rPr lang="en-US" dirty="0" smtClean="0"/>
              <a:t>if </a:t>
            </a:r>
            <a:r>
              <a:rPr lang="en-US" dirty="0" smtClean="0"/>
              <a:t>                                                        end </a:t>
            </a:r>
            <a:r>
              <a:rPr lang="en-US" dirty="0" smtClean="0"/>
              <a:t>if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Критическая секция</a:t>
            </a:r>
            <a:endParaRPr lang="ru-RU" sz="3000" dirty="0">
              <a:latin typeface="+mn-lt"/>
            </a:endParaRPr>
          </a:p>
        </p:txBody>
      </p:sp>
      <p:sp>
        <p:nvSpPr>
          <p:cNvPr id="22" name="Rectangle 21"/>
          <p:cNvSpPr/>
          <p:nvPr/>
        </p:nvSpPr>
        <p:spPr>
          <a:xfrm>
            <a:off x="467544" y="1124744"/>
            <a:ext cx="8136904" cy="2308324"/>
          </a:xfrm>
          <a:prstGeom prst="rect">
            <a:avLst/>
          </a:prstGeom>
        </p:spPr>
        <p:txBody>
          <a:bodyPr wrap="square">
            <a:spAutoFit/>
          </a:bodyPr>
          <a:lstStyle/>
          <a:p>
            <a:r>
              <a:rPr lang="en-US" dirty="0" smtClean="0"/>
              <a:t>                                                 a </a:t>
            </a:r>
            <a:r>
              <a:rPr lang="en-US" dirty="0" smtClean="0"/>
              <a:t>= b = </a:t>
            </a:r>
            <a:r>
              <a:rPr lang="en-US" dirty="0" err="1" smtClean="0"/>
              <a:t>tmp</a:t>
            </a:r>
            <a:r>
              <a:rPr lang="en-US" dirty="0" smtClean="0"/>
              <a:t> = 0 </a:t>
            </a:r>
            <a:endParaRPr lang="en-US" dirty="0" smtClean="0"/>
          </a:p>
          <a:p>
            <a:r>
              <a:rPr lang="en-US" dirty="0" smtClean="0"/>
              <a:t>   </a:t>
            </a:r>
            <a:r>
              <a:rPr lang="en-US" b="1" dirty="0" smtClean="0"/>
              <a:t>thread 1                                                </a:t>
            </a:r>
            <a:r>
              <a:rPr lang="en-US" b="1" dirty="0" smtClean="0"/>
              <a:t>    thread 2 </a:t>
            </a:r>
          </a:p>
          <a:p>
            <a:r>
              <a:rPr lang="en-US" dirty="0" smtClean="0"/>
              <a:t>   </a:t>
            </a:r>
            <a:r>
              <a:rPr lang="en-US" dirty="0" smtClean="0"/>
              <a:t>b </a:t>
            </a:r>
            <a:r>
              <a:rPr lang="en-US" dirty="0" smtClean="0"/>
              <a:t>= </a:t>
            </a:r>
            <a:r>
              <a:rPr lang="en-US" dirty="0" smtClean="0"/>
              <a:t>1                                                           a </a:t>
            </a:r>
            <a:r>
              <a:rPr lang="en-US" dirty="0" smtClean="0"/>
              <a:t>= </a:t>
            </a:r>
            <a:r>
              <a:rPr lang="en-US" dirty="0" smtClean="0"/>
              <a:t>1</a:t>
            </a:r>
            <a:endParaRPr lang="en-US" dirty="0" smtClean="0"/>
          </a:p>
          <a:p>
            <a:r>
              <a:rPr lang="en-US" dirty="0" smtClean="0"/>
              <a:t>   flush(</a:t>
            </a:r>
            <a:r>
              <a:rPr lang="en-US" dirty="0" err="1" smtClean="0"/>
              <a:t>a,b</a:t>
            </a:r>
            <a:r>
              <a:rPr lang="en-US" dirty="0" smtClean="0"/>
              <a:t>)                                                   flush(</a:t>
            </a:r>
            <a:r>
              <a:rPr lang="en-US" dirty="0" err="1" smtClean="0"/>
              <a:t>a,b</a:t>
            </a:r>
            <a:r>
              <a:rPr lang="en-US" dirty="0" smtClean="0"/>
              <a:t>) </a:t>
            </a:r>
            <a:endParaRPr lang="en-US" dirty="0" smtClean="0"/>
          </a:p>
          <a:p>
            <a:r>
              <a:rPr lang="en-US" dirty="0" smtClean="0"/>
              <a:t>   </a:t>
            </a:r>
            <a:r>
              <a:rPr lang="en-US" dirty="0" err="1" smtClean="0"/>
              <a:t>tmp</a:t>
            </a:r>
            <a:r>
              <a:rPr lang="en-US" dirty="0" smtClean="0"/>
              <a:t> </a:t>
            </a:r>
            <a:r>
              <a:rPr lang="en-US" dirty="0" smtClean="0"/>
              <a:t>= </a:t>
            </a:r>
            <a:r>
              <a:rPr lang="en-US" dirty="0" smtClean="0"/>
              <a:t>a</a:t>
            </a:r>
            <a:r>
              <a:rPr lang="ru-RU" dirty="0" smtClean="0"/>
              <a:t> </a:t>
            </a:r>
            <a:r>
              <a:rPr lang="ru-RU" dirty="0" smtClean="0"/>
              <a:t>    </a:t>
            </a:r>
            <a:r>
              <a:rPr lang="en-US" dirty="0" smtClean="0"/>
              <a:t>                                       </a:t>
            </a:r>
            <a:r>
              <a:rPr lang="ru-RU" dirty="0" smtClean="0"/>
              <a:t>          </a:t>
            </a:r>
            <a:r>
              <a:rPr lang="en-US" dirty="0" err="1" smtClean="0"/>
              <a:t>tmp</a:t>
            </a:r>
            <a:r>
              <a:rPr lang="en-US" dirty="0" smtClean="0"/>
              <a:t> </a:t>
            </a:r>
            <a:r>
              <a:rPr lang="en-US" dirty="0" smtClean="0"/>
              <a:t>= </a:t>
            </a:r>
            <a:r>
              <a:rPr lang="en-US" dirty="0" smtClean="0"/>
              <a:t>b</a:t>
            </a:r>
            <a:endParaRPr lang="en-US" dirty="0" smtClean="0"/>
          </a:p>
          <a:p>
            <a:r>
              <a:rPr lang="en-US" dirty="0" smtClean="0"/>
              <a:t>   if </a:t>
            </a:r>
            <a:r>
              <a:rPr lang="en-US" dirty="0" smtClean="0"/>
              <a:t>(</a:t>
            </a:r>
            <a:r>
              <a:rPr lang="en-US" dirty="0" err="1" smtClean="0"/>
              <a:t>tmp</a:t>
            </a:r>
            <a:r>
              <a:rPr lang="en-US" dirty="0" smtClean="0"/>
              <a:t> == 0) then </a:t>
            </a:r>
            <a:r>
              <a:rPr lang="en-US" dirty="0" smtClean="0"/>
              <a:t>                                   if </a:t>
            </a:r>
            <a:r>
              <a:rPr lang="en-US" dirty="0" smtClean="0"/>
              <a:t>(</a:t>
            </a:r>
            <a:r>
              <a:rPr lang="en-US" dirty="0" err="1" smtClean="0"/>
              <a:t>tmp</a:t>
            </a:r>
            <a:r>
              <a:rPr lang="en-US" dirty="0" smtClean="0"/>
              <a:t> == 0) then </a:t>
            </a:r>
          </a:p>
          <a:p>
            <a:r>
              <a:rPr lang="en-US" b="1" i="1" dirty="0" smtClean="0"/>
              <a:t>    </a:t>
            </a:r>
            <a:r>
              <a:rPr lang="en-US" b="1" i="1" dirty="0" smtClean="0"/>
              <a:t>  protected section </a:t>
            </a:r>
            <a:r>
              <a:rPr lang="en-US" b="1" i="1" dirty="0" smtClean="0"/>
              <a:t>                                 </a:t>
            </a:r>
            <a:r>
              <a:rPr lang="en-US" b="1" i="1" dirty="0" smtClean="0"/>
              <a:t>  protected section </a:t>
            </a:r>
          </a:p>
          <a:p>
            <a:r>
              <a:rPr lang="en-US" dirty="0" smtClean="0"/>
              <a:t>   </a:t>
            </a:r>
            <a:r>
              <a:rPr lang="en-US" dirty="0" smtClean="0"/>
              <a:t>e</a:t>
            </a:r>
            <a:r>
              <a:rPr lang="en-US" dirty="0" smtClean="0"/>
              <a:t>nd </a:t>
            </a:r>
            <a:r>
              <a:rPr lang="en-US" dirty="0" smtClean="0"/>
              <a:t>if </a:t>
            </a:r>
            <a:r>
              <a:rPr lang="en-US" dirty="0" smtClean="0"/>
              <a:t>                                                        end </a:t>
            </a:r>
            <a:r>
              <a:rPr lang="en-US" dirty="0" smtClean="0"/>
              <a:t>if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en-US" sz="3000" dirty="0" err="1" smtClean="0">
                <a:latin typeface="+mn-lt"/>
              </a:rPr>
              <a:t>OpenMP</a:t>
            </a:r>
            <a:r>
              <a:rPr lang="en-US" sz="3000" dirty="0" smtClean="0">
                <a:latin typeface="+mn-lt"/>
              </a:rPr>
              <a:t> </a:t>
            </a:r>
            <a:r>
              <a:rPr lang="ru-RU" sz="3000" dirty="0" smtClean="0">
                <a:latin typeface="+mn-lt"/>
              </a:rPr>
              <a:t>версии 5.0</a:t>
            </a:r>
            <a:endParaRPr lang="ru-RU" sz="3000" dirty="0">
              <a:latin typeface="+mn-lt"/>
            </a:endParaRPr>
          </a:p>
        </p:txBody>
      </p:sp>
      <p:sp>
        <p:nvSpPr>
          <p:cNvPr id="22" name="Rectangle 21"/>
          <p:cNvSpPr/>
          <p:nvPr/>
        </p:nvSpPr>
        <p:spPr>
          <a:xfrm>
            <a:off x="467544" y="1124744"/>
            <a:ext cx="8136904" cy="1946687"/>
          </a:xfrm>
          <a:prstGeom prst="rect">
            <a:avLst/>
          </a:prstGeom>
        </p:spPr>
        <p:txBody>
          <a:bodyPr wrap="square">
            <a:spAutoFit/>
          </a:bodyPr>
          <a:lstStyle/>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ru-RU" b="1" kern="0" dirty="0" smtClean="0">
                <a:cs typeface="Arial" pitchFamily="34" charset="0"/>
              </a:rPr>
              <a:t>           #</a:t>
            </a:r>
            <a:r>
              <a:rPr lang="ru-RU" b="1" kern="0" dirty="0" smtClean="0">
                <a:cs typeface="Arial" pitchFamily="34" charset="0"/>
              </a:rPr>
              <a:t>pragma omp flush </a:t>
            </a:r>
            <a:r>
              <a:rPr lang="ru-RU" i="1" kern="0" dirty="0" smtClean="0">
                <a:cs typeface="Arial" pitchFamily="34" charset="0"/>
              </a:rPr>
              <a:t>[</a:t>
            </a:r>
            <a:r>
              <a:rPr lang="en-US" i="1" dirty="0" smtClean="0"/>
              <a:t>memory-order-clause</a:t>
            </a:r>
            <a:r>
              <a:rPr lang="ru-RU" i="1" kern="0" dirty="0" smtClean="0">
                <a:cs typeface="Arial" pitchFamily="34" charset="0"/>
              </a:rPr>
              <a:t>] [</a:t>
            </a:r>
            <a:r>
              <a:rPr lang="ru-RU" b="1" i="1" kern="0" dirty="0" smtClean="0">
                <a:cs typeface="Arial" pitchFamily="34" charset="0"/>
              </a:rPr>
              <a:t>(</a:t>
            </a:r>
            <a:r>
              <a:rPr lang="ru-RU" i="1" kern="0" dirty="0" smtClean="0">
                <a:cs typeface="Arial" pitchFamily="34" charset="0"/>
              </a:rPr>
              <a:t>список переменных</a:t>
            </a:r>
            <a:r>
              <a:rPr lang="ru-RU" b="1" i="1" kern="0" dirty="0" smtClean="0">
                <a:cs typeface="Arial" pitchFamily="34" charset="0"/>
              </a:rPr>
              <a:t>)</a:t>
            </a:r>
            <a:r>
              <a:rPr lang="ru-RU" i="1" kern="0" dirty="0" smtClean="0">
                <a:cs typeface="Arial" pitchFamily="34" charset="0"/>
              </a:rPr>
              <a:t>]</a:t>
            </a: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ru-RU" i="1" kern="0" dirty="0" smtClean="0">
                <a:cs typeface="Arial" pitchFamily="34" charset="0"/>
              </a:rPr>
              <a:t> </a:t>
            </a:r>
            <a:r>
              <a:rPr lang="ru-RU" i="1" kern="0" dirty="0" smtClean="0">
                <a:cs typeface="Arial" pitchFamily="34" charset="0"/>
              </a:rPr>
              <a:t>          где</a:t>
            </a:r>
            <a:r>
              <a:rPr lang="en-US" i="1" kern="0" dirty="0" smtClean="0">
                <a:cs typeface="Arial" pitchFamily="34" charset="0"/>
              </a:rPr>
              <a:t> </a:t>
            </a:r>
            <a:r>
              <a:rPr lang="en-US" i="1" dirty="0" smtClean="0"/>
              <a:t>memory-order-clause</a:t>
            </a:r>
            <a:r>
              <a:rPr lang="en-US" dirty="0" smtClean="0"/>
              <a:t>:</a:t>
            </a:r>
            <a:endParaRPr lang="ru-RU" i="1" kern="0" dirty="0" smtClean="0">
              <a:cs typeface="Arial" pitchFamily="34" charset="0"/>
            </a:endParaRP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          </a:t>
            </a:r>
            <a:r>
              <a:rPr lang="en-US" b="1" dirty="0" err="1" smtClean="0"/>
              <a:t>acq_rel</a:t>
            </a:r>
            <a:r>
              <a:rPr lang="en-US" b="1" dirty="0" smtClean="0"/>
              <a:t> </a:t>
            </a:r>
            <a:br>
              <a:rPr lang="en-US" b="1" dirty="0" smtClean="0"/>
            </a:br>
            <a:r>
              <a:rPr lang="en-US" b="1" dirty="0" smtClean="0"/>
              <a:t>release </a:t>
            </a:r>
            <a:br>
              <a:rPr lang="en-US" b="1" dirty="0" smtClean="0"/>
            </a:br>
            <a:r>
              <a:rPr lang="en-US" b="1" dirty="0" smtClean="0"/>
              <a:t>acquire</a:t>
            </a:r>
            <a:endParaRPr lang="en-US" dirty="0" smtClean="0">
              <a:solidFill>
                <a:srgbClr val="000000"/>
              </a:solidFill>
            </a:endParaRPr>
          </a:p>
          <a:p>
            <a:pPr marL="531813" indent="-531813" eaLnBrk="0" hangingPunct="0">
              <a:spcBef>
                <a:spcPts val="500"/>
              </a:spcBef>
              <a:tabLst>
                <a:tab pos="5334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496944" cy="1143000"/>
          </a:xfrm>
        </p:spPr>
        <p:txBody>
          <a:bodyPr>
            <a:normAutofit/>
          </a:bodyPr>
          <a:lstStyle/>
          <a:p>
            <a:r>
              <a:rPr lang="ru-RU" sz="3000" dirty="0" smtClean="0">
                <a:latin typeface="+mn-lt"/>
              </a:rPr>
              <a:t>Критическая секция</a:t>
            </a:r>
            <a:endParaRPr lang="ru-RU" sz="3000" dirty="0">
              <a:latin typeface="+mn-lt"/>
            </a:endParaRPr>
          </a:p>
        </p:txBody>
      </p:sp>
      <p:sp>
        <p:nvSpPr>
          <p:cNvPr id="22" name="Rectangle 21"/>
          <p:cNvSpPr/>
          <p:nvPr/>
        </p:nvSpPr>
        <p:spPr>
          <a:xfrm>
            <a:off x="467544" y="771083"/>
            <a:ext cx="8136904" cy="5909310"/>
          </a:xfrm>
          <a:prstGeom prst="rect">
            <a:avLst/>
          </a:prstGeom>
        </p:spPr>
        <p:txBody>
          <a:bodyPr wrap="square">
            <a:spAutoFit/>
          </a:bodyPr>
          <a:lstStyle/>
          <a:p>
            <a:r>
              <a:rPr lang="en-US" dirty="0" smtClean="0"/>
              <a:t>#include &lt;</a:t>
            </a:r>
            <a:r>
              <a:rPr lang="en-US" dirty="0" err="1" smtClean="0"/>
              <a:t>stdio.h</a:t>
            </a:r>
            <a:r>
              <a:rPr lang="en-US" dirty="0" smtClean="0"/>
              <a:t>&gt; </a:t>
            </a:r>
            <a:endParaRPr lang="en-US" dirty="0" smtClean="0"/>
          </a:p>
          <a:p>
            <a:r>
              <a:rPr lang="en-US" dirty="0" smtClean="0"/>
              <a:t>#</a:t>
            </a:r>
            <a:r>
              <a:rPr lang="en-US" dirty="0" smtClean="0"/>
              <a:t>include &lt;</a:t>
            </a:r>
            <a:r>
              <a:rPr lang="en-US" dirty="0" err="1" smtClean="0"/>
              <a:t>omp.h</a:t>
            </a:r>
            <a:r>
              <a:rPr lang="en-US" dirty="0" smtClean="0"/>
              <a:t>&gt; </a:t>
            </a:r>
            <a:endParaRPr lang="en-US" dirty="0" smtClean="0"/>
          </a:p>
          <a:p>
            <a:r>
              <a:rPr lang="en-US" dirty="0" err="1" smtClean="0"/>
              <a:t>int</a:t>
            </a:r>
            <a:r>
              <a:rPr lang="en-US" dirty="0" smtClean="0"/>
              <a:t> </a:t>
            </a:r>
            <a:r>
              <a:rPr lang="en-US" dirty="0" smtClean="0"/>
              <a:t>main() { </a:t>
            </a:r>
            <a:endParaRPr lang="en-US" dirty="0" smtClean="0"/>
          </a:p>
          <a:p>
            <a:r>
              <a:rPr lang="en-US" dirty="0" smtClean="0"/>
              <a:t>   </a:t>
            </a:r>
            <a:r>
              <a:rPr lang="en-US" dirty="0" err="1" smtClean="0"/>
              <a:t>int</a:t>
            </a:r>
            <a:r>
              <a:rPr lang="en-US" dirty="0" smtClean="0"/>
              <a:t> </a:t>
            </a:r>
            <a:r>
              <a:rPr lang="en-US" dirty="0" smtClean="0"/>
              <a:t>x = 0, y = 0; </a:t>
            </a:r>
            <a:endParaRPr lang="en-US" dirty="0" smtClean="0"/>
          </a:p>
          <a:p>
            <a:r>
              <a:rPr lang="en-US" dirty="0" smtClean="0"/>
              <a:t> </a:t>
            </a:r>
            <a:r>
              <a:rPr lang="en-US" dirty="0" smtClean="0"/>
              <a:t>  #</a:t>
            </a:r>
            <a:r>
              <a:rPr lang="en-US" dirty="0" err="1" smtClean="0"/>
              <a:t>pragma</a:t>
            </a:r>
            <a:r>
              <a:rPr lang="en-US" dirty="0" smtClean="0"/>
              <a:t> </a:t>
            </a:r>
            <a:r>
              <a:rPr lang="en-US" dirty="0" err="1" smtClean="0"/>
              <a:t>omp</a:t>
            </a:r>
            <a:r>
              <a:rPr lang="en-US" dirty="0" smtClean="0"/>
              <a:t> parallel </a:t>
            </a:r>
            <a:r>
              <a:rPr lang="en-US" dirty="0" err="1" smtClean="0"/>
              <a:t>num_threads</a:t>
            </a:r>
            <a:r>
              <a:rPr lang="en-US" dirty="0" smtClean="0"/>
              <a:t>(2) </a:t>
            </a:r>
            <a:endParaRPr lang="en-US" dirty="0" smtClean="0"/>
          </a:p>
          <a:p>
            <a:r>
              <a:rPr lang="en-US" dirty="0" smtClean="0"/>
              <a:t> </a:t>
            </a:r>
            <a:r>
              <a:rPr lang="en-US" dirty="0" smtClean="0"/>
              <a:t>  { </a:t>
            </a:r>
          </a:p>
          <a:p>
            <a:r>
              <a:rPr lang="en-US" dirty="0" smtClean="0"/>
              <a:t>       if (</a:t>
            </a:r>
            <a:r>
              <a:rPr lang="en-US" dirty="0" err="1" smtClean="0"/>
              <a:t>omp_get_thread_num</a:t>
            </a:r>
            <a:r>
              <a:rPr lang="en-US" dirty="0" smtClean="0"/>
              <a:t>()</a:t>
            </a:r>
            <a:r>
              <a:rPr lang="en-US" dirty="0" smtClean="0"/>
              <a:t> </a:t>
            </a:r>
            <a:r>
              <a:rPr lang="en-US" dirty="0" smtClean="0"/>
              <a:t>== 0) { </a:t>
            </a:r>
            <a:endParaRPr lang="en-US" dirty="0" smtClean="0"/>
          </a:p>
          <a:p>
            <a:r>
              <a:rPr lang="en-US" dirty="0" smtClean="0"/>
              <a:t> </a:t>
            </a:r>
            <a:r>
              <a:rPr lang="en-US" dirty="0" smtClean="0"/>
              <a:t>          x </a:t>
            </a:r>
            <a:r>
              <a:rPr lang="en-US" dirty="0" smtClean="0"/>
              <a:t>= 10; </a:t>
            </a:r>
            <a:endParaRPr lang="en-US" dirty="0" smtClean="0"/>
          </a:p>
          <a:p>
            <a:r>
              <a:rPr lang="en-US" dirty="0" smtClean="0"/>
              <a:t> </a:t>
            </a:r>
            <a:r>
              <a:rPr lang="en-US" dirty="0" smtClean="0"/>
              <a:t>         #</a:t>
            </a:r>
            <a:r>
              <a:rPr lang="en-US" dirty="0" err="1" smtClean="0"/>
              <a:t>pragma</a:t>
            </a:r>
            <a:r>
              <a:rPr lang="en-US" dirty="0" smtClean="0"/>
              <a:t> </a:t>
            </a:r>
            <a:r>
              <a:rPr lang="en-US" dirty="0" err="1" smtClean="0"/>
              <a:t>omp</a:t>
            </a:r>
            <a:r>
              <a:rPr lang="en-US" dirty="0" smtClean="0"/>
              <a:t> atomic write release </a:t>
            </a:r>
            <a:endParaRPr lang="en-US" dirty="0" smtClean="0"/>
          </a:p>
          <a:p>
            <a:r>
              <a:rPr lang="en-US" dirty="0" smtClean="0"/>
              <a:t>               y </a:t>
            </a:r>
            <a:r>
              <a:rPr lang="en-US" dirty="0" smtClean="0"/>
              <a:t>= 1; </a:t>
            </a:r>
            <a:endParaRPr lang="en-US" dirty="0" smtClean="0"/>
          </a:p>
          <a:p>
            <a:r>
              <a:rPr lang="en-US" dirty="0" smtClean="0"/>
              <a:t> </a:t>
            </a:r>
            <a:r>
              <a:rPr lang="en-US" dirty="0" smtClean="0"/>
              <a:t>      } </a:t>
            </a:r>
            <a:r>
              <a:rPr lang="en-US" dirty="0" smtClean="0"/>
              <a:t>else { </a:t>
            </a:r>
            <a:endParaRPr lang="en-US" dirty="0" smtClean="0"/>
          </a:p>
          <a:p>
            <a:r>
              <a:rPr lang="en-US" dirty="0" smtClean="0"/>
              <a:t> </a:t>
            </a:r>
            <a:r>
              <a:rPr lang="en-US" dirty="0" smtClean="0"/>
              <a:t>         </a:t>
            </a:r>
            <a:r>
              <a:rPr lang="en-US" dirty="0" err="1" smtClean="0"/>
              <a:t>int</a:t>
            </a:r>
            <a:r>
              <a:rPr lang="en-US" dirty="0" smtClean="0"/>
              <a:t> </a:t>
            </a:r>
            <a:r>
              <a:rPr lang="en-US" dirty="0" err="1" smtClean="0"/>
              <a:t>tmp</a:t>
            </a:r>
            <a:r>
              <a:rPr lang="en-US" dirty="0" smtClean="0"/>
              <a:t> = 0; </a:t>
            </a:r>
            <a:endParaRPr lang="en-US" dirty="0" smtClean="0"/>
          </a:p>
          <a:p>
            <a:r>
              <a:rPr lang="en-US" dirty="0" smtClean="0"/>
              <a:t> </a:t>
            </a:r>
            <a:r>
              <a:rPr lang="en-US" dirty="0" smtClean="0"/>
              <a:t>         while </a:t>
            </a:r>
            <a:r>
              <a:rPr lang="en-US" dirty="0" smtClean="0"/>
              <a:t>(</a:t>
            </a:r>
            <a:r>
              <a:rPr lang="en-US" dirty="0" err="1" smtClean="0"/>
              <a:t>tmp</a:t>
            </a:r>
            <a:r>
              <a:rPr lang="en-US" dirty="0" smtClean="0"/>
              <a:t> == 0) { </a:t>
            </a:r>
            <a:endParaRPr lang="en-US" dirty="0" smtClean="0"/>
          </a:p>
          <a:p>
            <a:r>
              <a:rPr lang="en-US" dirty="0" smtClean="0"/>
              <a:t> </a:t>
            </a:r>
            <a:r>
              <a:rPr lang="en-US" dirty="0" smtClean="0"/>
              <a:t>             #</a:t>
            </a:r>
            <a:r>
              <a:rPr lang="en-US" dirty="0" err="1" smtClean="0"/>
              <a:t>pragma</a:t>
            </a:r>
            <a:r>
              <a:rPr lang="en-US" dirty="0" smtClean="0"/>
              <a:t> </a:t>
            </a:r>
            <a:r>
              <a:rPr lang="en-US" dirty="0" err="1" smtClean="0"/>
              <a:t>omp</a:t>
            </a:r>
            <a:r>
              <a:rPr lang="en-US" dirty="0" smtClean="0"/>
              <a:t> atomic read acquire </a:t>
            </a:r>
            <a:endParaRPr lang="en-US" dirty="0" smtClean="0"/>
          </a:p>
          <a:p>
            <a:r>
              <a:rPr lang="en-US" dirty="0" smtClean="0"/>
              <a:t> </a:t>
            </a:r>
            <a:r>
              <a:rPr lang="en-US" dirty="0" smtClean="0"/>
              <a:t>                 </a:t>
            </a:r>
            <a:r>
              <a:rPr lang="en-US" dirty="0" err="1" smtClean="0"/>
              <a:t>tmp</a:t>
            </a:r>
            <a:r>
              <a:rPr lang="en-US" dirty="0" smtClean="0"/>
              <a:t> </a:t>
            </a:r>
            <a:r>
              <a:rPr lang="en-US" dirty="0" smtClean="0"/>
              <a:t>= y; </a:t>
            </a:r>
            <a:endParaRPr lang="en-US" dirty="0" smtClean="0"/>
          </a:p>
          <a:p>
            <a:r>
              <a:rPr lang="en-US" dirty="0" smtClean="0"/>
              <a:t> </a:t>
            </a:r>
            <a:r>
              <a:rPr lang="en-US" dirty="0" smtClean="0"/>
              <a:t>         } </a:t>
            </a:r>
          </a:p>
          <a:p>
            <a:r>
              <a:rPr lang="en-US" dirty="0" smtClean="0"/>
              <a:t>          </a:t>
            </a:r>
            <a:r>
              <a:rPr lang="en-US" dirty="0" err="1" smtClean="0"/>
              <a:t>printf</a:t>
            </a:r>
            <a:r>
              <a:rPr lang="en-US" dirty="0" smtClean="0"/>
              <a:t>("x = %d\n", x); </a:t>
            </a:r>
            <a:endParaRPr lang="en-US" dirty="0" smtClean="0"/>
          </a:p>
          <a:p>
            <a:r>
              <a:rPr lang="en-US" dirty="0" smtClean="0"/>
              <a:t>      } </a:t>
            </a:r>
          </a:p>
          <a:p>
            <a:r>
              <a:rPr lang="en-US" dirty="0" smtClean="0"/>
              <a:t> </a:t>
            </a:r>
            <a:r>
              <a:rPr lang="en-US" dirty="0" smtClean="0"/>
              <a:t>  } </a:t>
            </a:r>
          </a:p>
          <a:p>
            <a:r>
              <a:rPr lang="en-US" dirty="0" smtClean="0"/>
              <a:t>   return </a:t>
            </a:r>
            <a:r>
              <a:rPr lang="en-US" dirty="0" smtClean="0"/>
              <a:t>0; </a:t>
            </a:r>
            <a:endParaRPr lang="en-US" dirty="0" smtClean="0"/>
          </a:p>
          <a:p>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Система с </a:t>
            </a:r>
            <a:r>
              <a:rPr lang="en-US" dirty="0" smtClean="0"/>
              <a:t>DSM</a:t>
            </a:r>
            <a:endParaRPr lang="ru-RU" dirty="0"/>
          </a:p>
        </p:txBody>
      </p:sp>
      <p:sp>
        <p:nvSpPr>
          <p:cNvPr id="5" name="Text Box 2"/>
          <p:cNvSpPr txBox="1">
            <a:spLocks noChangeArrowheads="1"/>
          </p:cNvSpPr>
          <p:nvPr/>
        </p:nvSpPr>
        <p:spPr bwMode="auto">
          <a:xfrm>
            <a:off x="4788916" y="1268760"/>
            <a:ext cx="4319588" cy="5246688"/>
          </a:xfrm>
          <a:prstGeom prst="rect">
            <a:avLst/>
          </a:prstGeom>
          <a:noFill/>
          <a:ln w="9525">
            <a:noFill/>
            <a:round/>
            <a:headEnd/>
            <a:tailEnd/>
          </a:ln>
        </p:spPr>
        <p:txBody>
          <a:bodyPr/>
          <a:lstStyle/>
          <a:p>
            <a:pPr marL="338138" indent="-338138" algn="l">
              <a:spcBef>
                <a:spcPts val="700"/>
              </a:spcBef>
              <a:buSzPct val="8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sz="2000" dirty="0">
                <a:solidFill>
                  <a:srgbClr val="000000"/>
                </a:solidFill>
                <a:latin typeface="+mj-lt"/>
              </a:rPr>
              <a:t>Система состоит из однородных базовых модулей (плат), состоящих из небольшого числа процессоров и блока памяти. </a:t>
            </a:r>
          </a:p>
          <a:p>
            <a:pPr marL="338138" indent="-338138" algn="l">
              <a:spcBef>
                <a:spcPts val="700"/>
              </a:spcBef>
              <a:buSzPct val="8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sz="2000" dirty="0">
                <a:solidFill>
                  <a:srgbClr val="000000"/>
                </a:solidFill>
                <a:latin typeface="+mj-lt"/>
              </a:rPr>
              <a:t>Модули объединены с помощью высокоскоростного коммутатора. </a:t>
            </a:r>
          </a:p>
          <a:p>
            <a:pPr marL="338138" indent="-338138" algn="l">
              <a:spcBef>
                <a:spcPts val="700"/>
              </a:spcBef>
              <a:buSzPct val="8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sz="2000" dirty="0">
                <a:solidFill>
                  <a:srgbClr val="000000"/>
                </a:solidFill>
                <a:latin typeface="+mj-lt"/>
              </a:rPr>
              <a:t>Поддерживается единое адресное пространство.</a:t>
            </a:r>
          </a:p>
          <a:p>
            <a:pPr marL="338138" indent="-338138" algn="l">
              <a:spcBef>
                <a:spcPts val="700"/>
              </a:spcBef>
              <a:buSzPct val="80000"/>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ru-RU" sz="2000" dirty="0">
                <a:solidFill>
                  <a:srgbClr val="000000"/>
                </a:solidFill>
                <a:latin typeface="+mj-lt"/>
              </a:rPr>
              <a:t>Доступ к локальной памяти в несколько раз быстрее, чем к удаленной. </a:t>
            </a:r>
          </a:p>
        </p:txBody>
      </p:sp>
      <p:pic>
        <p:nvPicPr>
          <p:cNvPr id="6" name="Picture 5"/>
          <p:cNvPicPr>
            <a:picLocks noChangeAspect="1" noChangeArrowheads="1"/>
          </p:cNvPicPr>
          <p:nvPr/>
        </p:nvPicPr>
        <p:blipFill>
          <a:blip r:embed="rId2" cstate="print"/>
          <a:srcRect/>
          <a:stretch>
            <a:fillRect/>
          </a:stretch>
        </p:blipFill>
        <p:spPr bwMode="auto">
          <a:xfrm>
            <a:off x="60325" y="1376710"/>
            <a:ext cx="4799013" cy="465931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Система с </a:t>
            </a:r>
            <a:r>
              <a:rPr lang="en-US" dirty="0" smtClean="0"/>
              <a:t>DSM</a:t>
            </a:r>
            <a:endParaRPr lang="ru-RU" dirty="0"/>
          </a:p>
        </p:txBody>
      </p:sp>
      <p:pic>
        <p:nvPicPr>
          <p:cNvPr id="7" name="Picture 5"/>
          <p:cNvPicPr>
            <a:picLocks noChangeAspect="1" noChangeArrowheads="1"/>
          </p:cNvPicPr>
          <p:nvPr/>
        </p:nvPicPr>
        <p:blipFill>
          <a:blip r:embed="rId2" cstate="print"/>
          <a:srcRect/>
          <a:stretch>
            <a:fillRect/>
          </a:stretch>
        </p:blipFill>
        <p:spPr bwMode="auto">
          <a:xfrm>
            <a:off x="360363" y="1038225"/>
            <a:ext cx="2865437" cy="5270500"/>
          </a:xfrm>
          <a:prstGeom prst="rect">
            <a:avLst/>
          </a:prstGeom>
          <a:noFill/>
          <a:ln w="9525">
            <a:noFill/>
            <a:round/>
            <a:headEnd/>
            <a:tailEnd/>
          </a:ln>
        </p:spPr>
      </p:pic>
      <p:sp>
        <p:nvSpPr>
          <p:cNvPr id="8" name="Text Box 2"/>
          <p:cNvSpPr txBox="1">
            <a:spLocks noChangeArrowheads="1"/>
          </p:cNvSpPr>
          <p:nvPr/>
        </p:nvSpPr>
        <p:spPr bwMode="auto">
          <a:xfrm>
            <a:off x="3240088" y="1398588"/>
            <a:ext cx="6119812" cy="2668587"/>
          </a:xfrm>
          <a:prstGeom prst="rect">
            <a:avLst/>
          </a:prstGeom>
          <a:noFill/>
          <a:ln w="9525">
            <a:noFill/>
            <a:round/>
            <a:headEnd/>
            <a:tailEnd/>
          </a:ln>
        </p:spPr>
        <p:txBody>
          <a:bodyPr/>
          <a:lstStyle/>
          <a:p>
            <a:pPr marL="341313" indent="-338138" algn="l">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b="1" dirty="0" smtClean="0">
                <a:solidFill>
                  <a:srgbClr val="000000"/>
                </a:solidFill>
              </a:rPr>
              <a:t>HPE </a:t>
            </a:r>
            <a:r>
              <a:rPr lang="ru-RU" sz="2000" b="1" dirty="0" smtClean="0">
                <a:solidFill>
                  <a:srgbClr val="000000"/>
                </a:solidFill>
              </a:rPr>
              <a:t>SGI </a:t>
            </a:r>
            <a:r>
              <a:rPr lang="ru-RU" sz="2000" b="1" dirty="0">
                <a:solidFill>
                  <a:srgbClr val="000000"/>
                </a:solidFill>
              </a:rPr>
              <a:t>Altix UV (UltraVioloet) </a:t>
            </a:r>
            <a:r>
              <a:rPr lang="en-US" sz="2000" b="1" dirty="0">
                <a:solidFill>
                  <a:srgbClr val="000000"/>
                </a:solidFill>
              </a:rPr>
              <a:t>2</a:t>
            </a:r>
            <a:r>
              <a:rPr lang="ru-RU" sz="2000" b="1" dirty="0">
                <a:solidFill>
                  <a:srgbClr val="000000"/>
                </a:solidFill>
              </a:rPr>
              <a:t>000</a:t>
            </a:r>
          </a:p>
          <a:p>
            <a:pPr marL="341313" indent="-338138" algn="l">
              <a:spcBef>
                <a:spcPts val="700"/>
              </a:spcBef>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sz="2000" dirty="0">
                <a:solidFill>
                  <a:schemeClr val="tx1"/>
                </a:solidFill>
              </a:rPr>
              <a:t>256 Intel® Xeon® </a:t>
            </a:r>
            <a:r>
              <a:rPr lang="en-US" sz="2000" dirty="0">
                <a:solidFill>
                  <a:schemeClr val="tx1"/>
                </a:solidFill>
              </a:rPr>
              <a:t>processor E5-4600</a:t>
            </a:r>
            <a:br>
              <a:rPr lang="en-US" sz="2000" dirty="0">
                <a:solidFill>
                  <a:schemeClr val="tx1"/>
                </a:solidFill>
              </a:rPr>
            </a:br>
            <a:r>
              <a:rPr lang="en-US" sz="2000" dirty="0">
                <a:solidFill>
                  <a:schemeClr val="tx1"/>
                </a:solidFill>
              </a:rPr>
              <a:t>product family 2.4GHz-3.3GHz - </a:t>
            </a:r>
            <a:r>
              <a:rPr lang="ru-RU" sz="2000" dirty="0">
                <a:solidFill>
                  <a:schemeClr val="tx1"/>
                </a:solidFill>
              </a:rPr>
              <a:t>2048 </a:t>
            </a:r>
            <a:r>
              <a:rPr lang="en-US" sz="2000" dirty="0">
                <a:solidFill>
                  <a:schemeClr val="tx1"/>
                </a:solidFill>
              </a:rPr>
              <a:t>Cores </a:t>
            </a:r>
            <a:r>
              <a:rPr lang="ru-RU" sz="2000" dirty="0">
                <a:solidFill>
                  <a:schemeClr val="tx1"/>
                </a:solidFill>
              </a:rPr>
              <a:t>(4096</a:t>
            </a:r>
            <a:r>
              <a:rPr lang="en-US" sz="2000" dirty="0">
                <a:solidFill>
                  <a:schemeClr val="tx1"/>
                </a:solidFill>
              </a:rPr>
              <a:t> Threads</a:t>
            </a:r>
            <a:r>
              <a:rPr lang="ru-RU" sz="2000" dirty="0">
                <a:solidFill>
                  <a:schemeClr val="tx1"/>
                </a:solidFill>
              </a:rPr>
              <a:t>)</a:t>
            </a:r>
          </a:p>
          <a:p>
            <a:pPr marL="341313" indent="-338138" algn="l">
              <a:spcBef>
                <a:spcPts val="700"/>
              </a:spcBef>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sz="2000" dirty="0">
                <a:solidFill>
                  <a:srgbClr val="000000"/>
                </a:solidFill>
              </a:rPr>
              <a:t>6</a:t>
            </a:r>
            <a:r>
              <a:rPr lang="en-US" sz="2000" dirty="0">
                <a:solidFill>
                  <a:srgbClr val="000000"/>
                </a:solidFill>
              </a:rPr>
              <a:t>4</a:t>
            </a:r>
            <a:r>
              <a:rPr lang="ru-RU" sz="2000" dirty="0">
                <a:solidFill>
                  <a:srgbClr val="000000"/>
                </a:solidFill>
              </a:rPr>
              <a:t> TB памяти</a:t>
            </a:r>
            <a:endParaRPr lang="en-US" sz="2000" dirty="0">
              <a:solidFill>
                <a:srgbClr val="000000"/>
              </a:solidFill>
            </a:endParaRPr>
          </a:p>
          <a:p>
            <a:pPr marL="341313" indent="-338138" algn="l">
              <a:spcBef>
                <a:spcPts val="700"/>
              </a:spcBef>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rPr>
              <a:t>NUMAlink6 (NL6; 6.7GB/s bidirectional)</a:t>
            </a:r>
          </a:p>
          <a:p>
            <a:pPr marL="341313" indent="-338138" algn="l">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Алгоритмы реализации </a:t>
            </a:r>
            <a:r>
              <a:rPr lang="en-US" dirty="0" smtClean="0"/>
              <a:t>DSM</a:t>
            </a:r>
            <a:endParaRPr lang="ru-RU" dirty="0"/>
          </a:p>
        </p:txBody>
      </p:sp>
      <p:sp>
        <p:nvSpPr>
          <p:cNvPr id="3" name="Content Placeholder 2"/>
          <p:cNvSpPr>
            <a:spLocks noGrp="1"/>
          </p:cNvSpPr>
          <p:nvPr>
            <p:ph idx="1"/>
          </p:nvPr>
        </p:nvSpPr>
        <p:spPr>
          <a:xfrm>
            <a:off x="457200" y="1484784"/>
            <a:ext cx="8229600" cy="4525963"/>
          </a:xfrm>
        </p:spPr>
        <p:txBody>
          <a:bodyPr>
            <a:noAutofit/>
          </a:bodyPr>
          <a:lstStyle/>
          <a:p>
            <a:pPr>
              <a:buNone/>
            </a:pPr>
            <a:r>
              <a:rPr lang="ru-RU" sz="2000" dirty="0" smtClean="0"/>
              <a:t>При реализации DSM центральными являются следующие вопросы</a:t>
            </a:r>
            <a:r>
              <a:rPr lang="en-US" sz="2000" dirty="0" smtClean="0"/>
              <a:t>:</a:t>
            </a:r>
            <a:endParaRPr lang="ru-RU" sz="2000" dirty="0" smtClean="0"/>
          </a:p>
          <a:p>
            <a:pPr lvl="0"/>
            <a:r>
              <a:rPr lang="ru-RU" sz="2000" dirty="0" smtClean="0"/>
              <a:t>как поддерживать информацию о расположении удаленных данных</a:t>
            </a:r>
            <a:r>
              <a:rPr lang="en-US" sz="2000" dirty="0" smtClean="0"/>
              <a:t>,</a:t>
            </a:r>
            <a:endParaRPr lang="ru-RU" sz="2000" dirty="0" smtClean="0"/>
          </a:p>
          <a:p>
            <a:pPr lvl="0"/>
            <a:r>
              <a:rPr lang="ru-RU" sz="2000" dirty="0" smtClean="0"/>
              <a:t>как снизить при доступе к удаленным данным коммуникационные задержки и большие накладные расходы, связанные с выполнением коммуникационных протоколов</a:t>
            </a:r>
            <a:r>
              <a:rPr lang="en-US" sz="2000" dirty="0" smtClean="0"/>
              <a:t>,</a:t>
            </a:r>
            <a:endParaRPr lang="ru-RU" sz="2000" dirty="0" smtClean="0"/>
          </a:p>
          <a:p>
            <a:pPr lvl="0"/>
            <a:r>
              <a:rPr lang="ru-RU" sz="2000" dirty="0" smtClean="0"/>
              <a:t>как сделать разделяемые данные доступными одновременно на нескольких узлах для того, чтобы повысить производительность системы.</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ru-RU" sz="3400" dirty="0" smtClean="0"/>
              <a:t>Алгоритм</a:t>
            </a:r>
            <a:r>
              <a:rPr lang="en-US" sz="3400" dirty="0" smtClean="0"/>
              <a:t> c </a:t>
            </a:r>
            <a:r>
              <a:rPr lang="ru-RU" sz="3400" dirty="0" smtClean="0"/>
              <a:t>централизованным сервером</a:t>
            </a:r>
            <a:endParaRPr lang="ru-RU" sz="3400" dirty="0"/>
          </a:p>
        </p:txBody>
      </p:sp>
      <p:sp>
        <p:nvSpPr>
          <p:cNvPr id="3" name="Content Placeholder 2"/>
          <p:cNvSpPr>
            <a:spLocks noGrp="1"/>
          </p:cNvSpPr>
          <p:nvPr>
            <p:ph idx="1"/>
          </p:nvPr>
        </p:nvSpPr>
        <p:spPr>
          <a:xfrm>
            <a:off x="107504" y="980728"/>
            <a:ext cx="8856984" cy="4525963"/>
          </a:xfrm>
        </p:spPr>
        <p:txBody>
          <a:bodyPr>
            <a:noAutofit/>
          </a:bodyPr>
          <a:lstStyle/>
          <a:p>
            <a:r>
              <a:rPr lang="ru-RU" sz="2000" dirty="0" smtClean="0"/>
              <a:t>Все разделяемые данные поддерживает центральный сервер. Он возвращает данные клиентам по их запросам на чтение, по запросам на запись он корректирует данные и посылает клиентам в ответ квитанции. Клиенты могут использовать тайм-аут для посылки повторных запросов при отсутствии ответа сервера. Дубликаты запросов на запись могут распознаваться путем нумерации запросов. Если несколько повторных обращений к серверу остались без ответа, приложение получит отрицательный код ответа (это обеспечит клиент).</a:t>
            </a:r>
          </a:p>
          <a:p>
            <a:r>
              <a:rPr lang="ru-RU" sz="2000" dirty="0" smtClean="0"/>
              <a:t>Алгоритм прост в реализации, но сервер будет узким местом.</a:t>
            </a:r>
          </a:p>
          <a:p>
            <a:r>
              <a:rPr lang="ru-RU" sz="2000" dirty="0" smtClean="0"/>
              <a:t>Можно разделяемые данные  распределить между несколькими серверами. В этом случае клиент должен уметь определять, к какому серверу надо обращаться при каждом доступе к разделяемой переменной. Можно, например, распределить между серверами данные в зависимости от их адресов и использовать функцию отображения для определения нужного сервера.</a:t>
            </a:r>
          </a:p>
          <a:p>
            <a:r>
              <a:rPr lang="ru-RU" sz="2000" dirty="0" smtClean="0"/>
              <a:t>Независимо от числа серверов,  работа с памятью будет требовать коммуникаций и катастрофически замедлится.</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ru-RU" sz="3400" dirty="0" smtClean="0"/>
              <a:t>Миграционный алгоритм</a:t>
            </a:r>
            <a:endParaRPr lang="ru-RU" sz="3400" dirty="0"/>
          </a:p>
        </p:txBody>
      </p:sp>
      <p:sp>
        <p:nvSpPr>
          <p:cNvPr id="3" name="Content Placeholder 2"/>
          <p:cNvSpPr>
            <a:spLocks noGrp="1"/>
          </p:cNvSpPr>
          <p:nvPr>
            <p:ph idx="1"/>
          </p:nvPr>
        </p:nvSpPr>
        <p:spPr>
          <a:xfrm>
            <a:off x="107504" y="980728"/>
            <a:ext cx="8856984" cy="4525963"/>
          </a:xfrm>
        </p:spPr>
        <p:txBody>
          <a:bodyPr>
            <a:noAutofit/>
          </a:bodyPr>
          <a:lstStyle/>
          <a:p>
            <a:r>
              <a:rPr lang="ru-RU" sz="2000" dirty="0" smtClean="0"/>
              <a:t>В отличие от предыдущего алгоритма, когда запрос к данным направлялся в место их расположения, в этом алгоритме меняется расположение данных - они перемещаются в то место, где потребовались. Это позволяет последовательные обращения к данным осуществлять локально. Миграционный алгоритм позволяет обращаться к одному элементу данных в любой момент времени только одному узлу.</a:t>
            </a:r>
          </a:p>
          <a:p>
            <a:r>
              <a:rPr lang="ru-RU" sz="2000" dirty="0" smtClean="0"/>
              <a:t>Обычно мигрирует целиком страницы или блоки данных, а не запрашиваемые единицы данных. Это позволяет воспользоваться присущей приложениям локальностью доступа к данным для снижения стоимости миграции. Однако, такой подход приводит к трэшингу, когда страницы очень часто мигрируют между узлами при малом количестве обслуживаемых запросов. Причиной этого может быть так называемое “ложное разделение”, когда разным процессорам нужны разные данные, но эти данные расположены в одном блоке или странице. Некоторые системы позволяют задать время, в течение которого страница насильно удерживается в узле для того, чтобы успеть выполнить несколько обращений к ней до ее миграции  в другой узел. </a:t>
            </a:r>
            <a:endParaRPr lang="ru-R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3791</Words>
  <Application>Microsoft Office PowerPoint</Application>
  <PresentationFormat>On-screen Show (4:3)</PresentationFormat>
  <Paragraphs>442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Распределенная общая память (DSM - Distributed Shared Memory)</vt:lpstr>
      <vt:lpstr>DSM</vt:lpstr>
      <vt:lpstr>Достоинства DSM</vt:lpstr>
      <vt:lpstr>Достоинства DSM</vt:lpstr>
      <vt:lpstr>Система с DSM</vt:lpstr>
      <vt:lpstr>Система с DSM</vt:lpstr>
      <vt:lpstr>Алгоритмы реализации DSM</vt:lpstr>
      <vt:lpstr>Алгоритм c централизованным сервером</vt:lpstr>
      <vt:lpstr>Миграционный алгоритм</vt:lpstr>
      <vt:lpstr>Миграционный алгоритм</vt:lpstr>
      <vt:lpstr>Алгоритм размножения для чтения</vt:lpstr>
      <vt:lpstr>Алгоритм размножения для чтения и записи</vt:lpstr>
      <vt:lpstr>Модели консистентности</vt:lpstr>
      <vt:lpstr>Строгая консистентность</vt:lpstr>
      <vt:lpstr>Последовательная консистентность</vt:lpstr>
      <vt:lpstr>Последовательная консистентность</vt:lpstr>
      <vt:lpstr>Последовательная консистентность</vt:lpstr>
      <vt:lpstr>Последовательная консистентность</vt:lpstr>
      <vt:lpstr>Последовательная консистентность. Реализация</vt:lpstr>
      <vt:lpstr>Причинная консистентность</vt:lpstr>
      <vt:lpstr>Причинная консистентность</vt:lpstr>
      <vt:lpstr>Причинная консистентность. Реализация</vt:lpstr>
      <vt:lpstr>PRAM-консистентность</vt:lpstr>
      <vt:lpstr>PRAM-консистентность</vt:lpstr>
      <vt:lpstr>Процессорная консистентность</vt:lpstr>
      <vt:lpstr>Слабая консистентность</vt:lpstr>
      <vt:lpstr>Слабая консистентность</vt:lpstr>
      <vt:lpstr>Слабая консистентность</vt:lpstr>
      <vt:lpstr>Слабая консистентность</vt:lpstr>
      <vt:lpstr>Консистентность по выходу</vt:lpstr>
      <vt:lpstr>Консистентность по выходу</vt:lpstr>
      <vt:lpstr>Консистентность по выходу</vt:lpstr>
      <vt:lpstr>Консистентность по входу</vt:lpstr>
      <vt:lpstr>Консистентность по входу</vt:lpstr>
      <vt:lpstr>Консистентность по входу</vt:lpstr>
      <vt:lpstr>Сравнение моделей консистентности</vt:lpstr>
      <vt:lpstr>Консистентность памяти в OpenMP</vt:lpstr>
      <vt:lpstr>Консистентность памяти в OpenMP</vt:lpstr>
      <vt:lpstr>Консистентность памяти в OpenMP</vt:lpstr>
      <vt:lpstr>Консистентность памяти в OpenMP</vt:lpstr>
      <vt:lpstr>Консистентность памяти в OpenMP</vt:lpstr>
      <vt:lpstr>Технология Intel Cluster OpenMP</vt:lpstr>
      <vt:lpstr>Технология Intel Cluster OpenMP</vt:lpstr>
      <vt:lpstr>Технология Intel Cluster OpenMP</vt:lpstr>
      <vt:lpstr>Критическая секция</vt:lpstr>
      <vt:lpstr>Критическая секция</vt:lpstr>
      <vt:lpstr>OpenMP версии 5.0</vt:lpstr>
      <vt:lpstr>Критическая секция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Распределенные файловые системы</dc:title>
  <dc:creator>Vladimir Bakhtin</dc:creator>
  <cp:lastModifiedBy>Vladimir Bakhtin</cp:lastModifiedBy>
  <cp:revision>70</cp:revision>
  <dcterms:created xsi:type="dcterms:W3CDTF">2017-10-27T04:16:43Z</dcterms:created>
  <dcterms:modified xsi:type="dcterms:W3CDTF">2021-11-14T17:22:38Z</dcterms:modified>
</cp:coreProperties>
</file>