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58" r:id="rId22"/>
    <p:sldId id="277" r:id="rId23"/>
    <p:sldId id="278" r:id="rId24"/>
    <p:sldId id="279" r:id="rId25"/>
    <p:sldId id="280" r:id="rId26"/>
    <p:sldId id="282" r:id="rId27"/>
    <p:sldId id="284" r:id="rId28"/>
    <p:sldId id="283" r:id="rId29"/>
    <p:sldId id="286" r:id="rId30"/>
    <p:sldId id="287" r:id="rId31"/>
    <p:sldId id="288"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u-R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u-RU"/>
          </a:p>
        </p:txBody>
      </p:sp>
      <p:sp>
        <p:nvSpPr>
          <p:cNvPr id="4" name="Date Placeholder 3"/>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4"/>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6"/>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2"/>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2C5C8-DE4D-45FD-B270-496D86400F08}" type="datetimeFigureOut">
              <a:rPr lang="ru-RU" smtClean="0"/>
              <a:pPr/>
              <a:t>03.11.2017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95A7592-6436-45D9-8798-E62B227A211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2C5C8-DE4D-45FD-B270-496D86400F08}" type="datetimeFigureOut">
              <a:rPr lang="ru-RU" smtClean="0"/>
              <a:pPr/>
              <a:t>03.11.2017</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A7592-6436-45D9-8798-E62B227A211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u-RU" dirty="0" smtClean="0"/>
              <a:t>Распределенные файловые системы</a:t>
            </a:r>
            <a:endParaRPr lang="ru-RU" dirty="0"/>
          </a:p>
        </p:txBody>
      </p:sp>
      <p:sp>
        <p:nvSpPr>
          <p:cNvPr id="3" name="Subtitle 2"/>
          <p:cNvSpPr>
            <a:spLocks noGrp="1"/>
          </p:cNvSpPr>
          <p:nvPr>
            <p:ph type="subTitle" idx="1"/>
          </p:nvPr>
        </p:nvSpPr>
        <p:spPr/>
        <p:txBody>
          <a:bodyPr/>
          <a:lstStyle/>
          <a:p>
            <a:r>
              <a:rPr lang="ru-RU" dirty="0" smtClean="0"/>
              <a:t>Кэширование и репликация</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Консистентность </a:t>
            </a:r>
            <a:r>
              <a:rPr lang="ru-RU" dirty="0" smtClean="0"/>
              <a:t>кэшей</a:t>
            </a:r>
            <a:endParaRPr lang="ru-RU" dirty="0"/>
          </a:p>
        </p:txBody>
      </p:sp>
      <p:sp>
        <p:nvSpPr>
          <p:cNvPr id="6" name="Content Placeholder 2"/>
          <p:cNvSpPr>
            <a:spLocks noGrp="1"/>
          </p:cNvSpPr>
          <p:nvPr>
            <p:ph idx="1"/>
          </p:nvPr>
        </p:nvSpPr>
        <p:spPr>
          <a:xfrm>
            <a:off x="457200" y="1600200"/>
            <a:ext cx="8229600" cy="4525963"/>
          </a:xfrm>
        </p:spPr>
        <p:txBody>
          <a:bodyPr>
            <a:normAutofit fontScale="92500"/>
          </a:bodyPr>
          <a:lstStyle/>
          <a:p>
            <a:pPr>
              <a:buNone/>
            </a:pPr>
            <a:r>
              <a:rPr lang="en-US" sz="2000" dirty="0" smtClean="0"/>
              <a:t>	</a:t>
            </a:r>
            <a:r>
              <a:rPr lang="ru-RU" sz="2000" b="1" i="1" dirty="0" smtClean="0"/>
              <a:t>Алгоритм с  отложенной  записью</a:t>
            </a:r>
            <a:r>
              <a:rPr lang="ru-RU" sz="2000" dirty="0" smtClean="0"/>
              <a:t>. Через регулярные промежутки времени все модифицированные блоки пишутся в файл (так на традиционных ЭВМ работает </a:t>
            </a:r>
            <a:r>
              <a:rPr lang="en-US" sz="2000" dirty="0" smtClean="0"/>
              <a:t>OC UNIX</a:t>
            </a:r>
            <a:r>
              <a:rPr lang="ru-RU" sz="2000" dirty="0" smtClean="0"/>
              <a:t>). </a:t>
            </a:r>
            <a:endParaRPr lang="ru-RU" sz="2000" dirty="0" smtClean="0"/>
          </a:p>
          <a:p>
            <a:pPr>
              <a:buNone/>
            </a:pPr>
            <a:r>
              <a:rPr lang="ru-RU" sz="2000" dirty="0" smtClean="0"/>
              <a:t>	Вместо </a:t>
            </a:r>
            <a:r>
              <a:rPr lang="ru-RU" sz="2000" dirty="0" smtClean="0"/>
              <a:t>того, чтобы выполнять запись на сервер, клиент просто помечает, что файл изменен. Примерно каждые 30 секунд все изменения в файлах собираются вместе и отсылаются на сервер за один прием. Одна большая запись обычно более эффективна, чем много маленьких. </a:t>
            </a:r>
            <a:endParaRPr lang="ru-RU" sz="2000" dirty="0" smtClean="0"/>
          </a:p>
          <a:p>
            <a:pPr>
              <a:buNone/>
            </a:pPr>
            <a:r>
              <a:rPr lang="ru-RU" sz="2000" dirty="0" smtClean="0"/>
              <a:t>	Эффективность </a:t>
            </a:r>
            <a:r>
              <a:rPr lang="ru-RU" sz="2000" dirty="0" smtClean="0"/>
              <a:t>выше, но семантика непонятна пользователю</a:t>
            </a:r>
            <a:r>
              <a:rPr lang="ru-RU" sz="2000" dirty="0" smtClean="0"/>
              <a:t>.</a:t>
            </a:r>
          </a:p>
          <a:p>
            <a:pPr>
              <a:buNone/>
            </a:pPr>
            <a:r>
              <a:rPr lang="ru-RU" sz="2000" b="1" i="1" dirty="0" smtClean="0"/>
              <a:t>	Алгоритм </a:t>
            </a:r>
            <a:r>
              <a:rPr lang="ru-RU" sz="2000" b="1" i="1" dirty="0" smtClean="0"/>
              <a:t>записи в файл при закрытии файла</a:t>
            </a:r>
            <a:r>
              <a:rPr lang="ru-RU" sz="2000" dirty="0" smtClean="0"/>
              <a:t>. Реализует семантику сессий. Такой алгоритм, на первый взгляд, кажется очень неудачным для ситуаций, когда несколько процессов одновременно открыли один файл и модифицировали его. Однако, аналогичная картина происходит и на традиционной ЭВМ, когда два процесса на одной ЭВМ открывают файл, читают его, модифицируют в своей памяти и пишут назад в файл.</a:t>
            </a:r>
            <a:endParaRPr lang="ru-RU" sz="2000" dirty="0" smtClean="0"/>
          </a:p>
          <a:p>
            <a:pPr>
              <a:buNone/>
            </a:pPr>
            <a:endParaRPr lang="ru-RU"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Консистентность </a:t>
            </a:r>
            <a:r>
              <a:rPr lang="ru-RU" dirty="0" smtClean="0"/>
              <a:t>кэшей</a:t>
            </a:r>
            <a:endParaRPr lang="ru-RU" dirty="0"/>
          </a:p>
        </p:txBody>
      </p:sp>
      <p:sp>
        <p:nvSpPr>
          <p:cNvPr id="6" name="Content Placeholder 2"/>
          <p:cNvSpPr>
            <a:spLocks noGrp="1"/>
          </p:cNvSpPr>
          <p:nvPr>
            <p:ph idx="1"/>
          </p:nvPr>
        </p:nvSpPr>
        <p:spPr>
          <a:xfrm>
            <a:off x="457200" y="1600200"/>
            <a:ext cx="8229600" cy="4525963"/>
          </a:xfrm>
        </p:spPr>
        <p:txBody>
          <a:bodyPr>
            <a:normAutofit fontScale="92500" lnSpcReduction="10000"/>
          </a:bodyPr>
          <a:lstStyle/>
          <a:p>
            <a:pPr>
              <a:buNone/>
            </a:pPr>
            <a:r>
              <a:rPr lang="ru-RU" sz="2000" b="1" i="1" dirty="0" smtClean="0"/>
              <a:t>	Алгоритм </a:t>
            </a:r>
            <a:r>
              <a:rPr lang="ru-RU" sz="2000" b="1" i="1" dirty="0" smtClean="0"/>
              <a:t>централизованного </a:t>
            </a:r>
            <a:r>
              <a:rPr lang="ru-RU" sz="2000" b="1" i="1" dirty="0" smtClean="0"/>
              <a:t>управления.</a:t>
            </a:r>
            <a:r>
              <a:rPr lang="ru-RU" sz="2000" dirty="0" smtClean="0"/>
              <a:t> </a:t>
            </a:r>
          </a:p>
          <a:p>
            <a:pPr>
              <a:buNone/>
            </a:pPr>
            <a:r>
              <a:rPr lang="ru-RU" sz="2000" dirty="0" smtClean="0"/>
              <a:t>	</a:t>
            </a:r>
            <a:r>
              <a:rPr lang="ru-RU" sz="2000" dirty="0" smtClean="0"/>
              <a:t>Когда </a:t>
            </a:r>
            <a:r>
              <a:rPr lang="ru-RU" sz="2000" dirty="0" smtClean="0"/>
              <a:t>файл открыт, машина, открывшая его, посылает сообщение файловому серверу, чтобы оповестить его об этом факте. </a:t>
            </a:r>
            <a:endParaRPr lang="ru-RU" sz="2000" dirty="0" smtClean="0"/>
          </a:p>
          <a:p>
            <a:pPr>
              <a:buNone/>
            </a:pPr>
            <a:r>
              <a:rPr lang="ru-RU" sz="2000" dirty="0" smtClean="0"/>
              <a:t>	</a:t>
            </a:r>
            <a:r>
              <a:rPr lang="ru-RU" sz="2000" dirty="0" smtClean="0"/>
              <a:t>Файл-сервер </a:t>
            </a:r>
            <a:r>
              <a:rPr lang="ru-RU" sz="2000" dirty="0" smtClean="0"/>
              <a:t>сохраняет информацию о том, кто открыл какой файл, и о том, открыт ли он для чтения, для записи, или для того и другого. Если файл открыт для чтения, то нет никаких препятствий для разрешения другим процессам открыть его для чтения, но открытие его для записи должно быть запрещено. Аналогично, если некоторый процесс открыл файл для записи, то все другие виды доступа должны быть предотвращены. При закрытии файла также необходимо оповестить файл-сервер для того, чтобы он обновил свои таблицы, содержащие данные об открытых файлах. </a:t>
            </a:r>
            <a:endParaRPr lang="ru-RU" sz="2000" dirty="0" smtClean="0"/>
          </a:p>
          <a:p>
            <a:pPr>
              <a:buNone/>
            </a:pPr>
            <a:r>
              <a:rPr lang="ru-RU" sz="2000" dirty="0" smtClean="0"/>
              <a:t>	</a:t>
            </a:r>
            <a:r>
              <a:rPr lang="ru-RU" sz="2000" dirty="0" smtClean="0"/>
              <a:t>Модифицированный </a:t>
            </a:r>
            <a:r>
              <a:rPr lang="ru-RU" sz="2000" dirty="0" smtClean="0"/>
              <a:t>файл также может быть выгружен на сервер в такой момент. </a:t>
            </a:r>
            <a:endParaRPr lang="ru-RU" sz="2000" dirty="0" smtClean="0"/>
          </a:p>
          <a:p>
            <a:pPr>
              <a:buNone/>
            </a:pPr>
            <a:r>
              <a:rPr lang="ru-RU" sz="2000" dirty="0" smtClean="0"/>
              <a:t>	Неэффективно</a:t>
            </a:r>
            <a:r>
              <a:rPr lang="ru-RU" sz="2000" dirty="0" smtClean="0"/>
              <a:t>, ненадежно, и плохо масштабируется.</a:t>
            </a:r>
          </a:p>
          <a:p>
            <a:pPr>
              <a:buNone/>
            </a:pPr>
            <a:endParaRPr lang="ru-RU"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Консистентность </a:t>
            </a:r>
            <a:r>
              <a:rPr lang="ru-RU" dirty="0" smtClean="0"/>
              <a:t>кэшей</a:t>
            </a:r>
            <a:endParaRPr lang="ru-RU" dirty="0"/>
          </a:p>
        </p:txBody>
      </p:sp>
      <p:sp>
        <p:nvSpPr>
          <p:cNvPr id="6" name="Content Placeholder 2"/>
          <p:cNvSpPr>
            <a:spLocks noGrp="1"/>
          </p:cNvSpPr>
          <p:nvPr>
            <p:ph idx="1"/>
          </p:nvPr>
        </p:nvSpPr>
        <p:spPr>
          <a:xfrm>
            <a:off x="457200" y="1600200"/>
            <a:ext cx="8229600" cy="4525963"/>
          </a:xfrm>
        </p:spPr>
        <p:txBody>
          <a:bodyPr>
            <a:normAutofit/>
          </a:bodyPr>
          <a:lstStyle/>
          <a:p>
            <a:pPr>
              <a:buNone/>
            </a:pPr>
            <a:r>
              <a:rPr lang="ru-RU" sz="2000" b="1" i="1" dirty="0" smtClean="0"/>
              <a:t>Алгоритм </a:t>
            </a:r>
            <a:r>
              <a:rPr lang="ru-RU" sz="2000" b="1" i="1" dirty="0" smtClean="0"/>
              <a:t>со сквозной записью</a:t>
            </a:r>
            <a:r>
              <a:rPr lang="ru-RU" sz="2000" dirty="0" smtClean="0"/>
              <a:t>.</a:t>
            </a:r>
          </a:p>
          <a:p>
            <a:pPr>
              <a:buNone/>
            </a:pPr>
            <a:r>
              <a:rPr lang="ru-RU" sz="2000" dirty="0" smtClean="0"/>
              <a:t>	Этот </a:t>
            </a:r>
            <a:r>
              <a:rPr lang="ru-RU" sz="2000" dirty="0" smtClean="0"/>
              <a:t>метод эффективен частично, так как уменьшает интенсивность только операций чтения, а интенсивность операций записи остается неизменной</a:t>
            </a:r>
            <a:endParaRPr lang="ru-RU" sz="2000" b="1" i="1" dirty="0" smtClean="0"/>
          </a:p>
          <a:p>
            <a:pPr>
              <a:buNone/>
            </a:pPr>
            <a:r>
              <a:rPr lang="ru-RU" sz="2000" b="1" i="1" dirty="0" smtClean="0"/>
              <a:t>Алгоритм </a:t>
            </a:r>
            <a:r>
              <a:rPr lang="ru-RU" sz="2000" b="1" i="1" dirty="0" smtClean="0"/>
              <a:t>с  отложенной  записью</a:t>
            </a:r>
            <a:r>
              <a:rPr lang="ru-RU" sz="2000" dirty="0" smtClean="0"/>
              <a:t>. </a:t>
            </a:r>
            <a:endParaRPr lang="ru-RU" sz="2000" dirty="0" smtClean="0"/>
          </a:p>
          <a:p>
            <a:pPr>
              <a:buNone/>
            </a:pPr>
            <a:r>
              <a:rPr lang="ru-RU" sz="2000" dirty="0" smtClean="0"/>
              <a:t>	Производительность </a:t>
            </a:r>
            <a:r>
              <a:rPr lang="ru-RU" sz="2000" dirty="0" smtClean="0"/>
              <a:t>лучше, но результат чтения кэшированного файла </a:t>
            </a:r>
            <a:r>
              <a:rPr lang="ru-RU" sz="2000" dirty="0" smtClean="0"/>
              <a:t>не </a:t>
            </a:r>
            <a:r>
              <a:rPr lang="ru-RU" sz="2000" dirty="0" smtClean="0"/>
              <a:t>всегда однозначен. </a:t>
            </a:r>
          </a:p>
          <a:p>
            <a:pPr>
              <a:buNone/>
            </a:pPr>
            <a:r>
              <a:rPr lang="ru-RU" sz="2000" b="1" i="1" dirty="0" smtClean="0"/>
              <a:t>Алгоритм </a:t>
            </a:r>
            <a:r>
              <a:rPr lang="ru-RU" sz="2000" b="1" i="1" dirty="0" smtClean="0"/>
              <a:t>записи в файл при закрытии файла</a:t>
            </a:r>
            <a:r>
              <a:rPr lang="ru-RU" sz="2000" dirty="0" smtClean="0"/>
              <a:t>. </a:t>
            </a:r>
            <a:endParaRPr lang="ru-RU" sz="2000" dirty="0" smtClean="0"/>
          </a:p>
          <a:p>
            <a:pPr>
              <a:buNone/>
            </a:pPr>
            <a:r>
              <a:rPr lang="ru-RU" sz="2000" dirty="0" smtClean="0"/>
              <a:t>	Удовлетворяет </a:t>
            </a:r>
            <a:r>
              <a:rPr lang="ru-RU" sz="2000" dirty="0" smtClean="0"/>
              <a:t>сессионной семантике. </a:t>
            </a:r>
            <a:endParaRPr lang="ru-RU" sz="2000" dirty="0" smtClean="0"/>
          </a:p>
          <a:p>
            <a:pPr>
              <a:buNone/>
            </a:pPr>
            <a:r>
              <a:rPr lang="ru-RU" sz="2000" b="1" i="1" dirty="0" smtClean="0"/>
              <a:t>Алгоритм </a:t>
            </a:r>
            <a:r>
              <a:rPr lang="ru-RU" sz="2000" b="1" i="1" dirty="0" smtClean="0"/>
              <a:t>централизованного </a:t>
            </a:r>
            <a:r>
              <a:rPr lang="ru-RU" sz="2000" b="1" i="1" dirty="0" smtClean="0"/>
              <a:t>управления</a:t>
            </a:r>
            <a:r>
              <a:rPr lang="ru-RU" sz="2000" dirty="0" smtClean="0"/>
              <a:t>. </a:t>
            </a:r>
          </a:p>
          <a:p>
            <a:pPr>
              <a:buNone/>
            </a:pPr>
            <a:r>
              <a:rPr lang="ru-RU" sz="2000" dirty="0" smtClean="0"/>
              <a:t>	Ненадежен </a:t>
            </a:r>
            <a:r>
              <a:rPr lang="ru-RU" sz="2000" dirty="0" smtClean="0"/>
              <a:t>вследствие своей централизованной природы. </a:t>
            </a:r>
            <a:endParaRPr lang="ru-RU" sz="2000" dirty="0" smtClean="0"/>
          </a:p>
          <a:p>
            <a:pPr>
              <a:buNone/>
            </a:pPr>
            <a:endParaRPr lang="ru-RU"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Кэширование. Итоги</a:t>
            </a:r>
            <a:endParaRPr lang="ru-RU" dirty="0"/>
          </a:p>
        </p:txBody>
      </p:sp>
      <p:sp>
        <p:nvSpPr>
          <p:cNvPr id="6" name="Content Placeholder 2"/>
          <p:cNvSpPr>
            <a:spLocks noGrp="1"/>
          </p:cNvSpPr>
          <p:nvPr>
            <p:ph idx="1"/>
          </p:nvPr>
        </p:nvSpPr>
        <p:spPr>
          <a:xfrm>
            <a:off x="457200" y="1600200"/>
            <a:ext cx="8229600" cy="4525963"/>
          </a:xfrm>
        </p:spPr>
        <p:txBody>
          <a:bodyPr>
            <a:normAutofit/>
          </a:bodyPr>
          <a:lstStyle/>
          <a:p>
            <a:pPr>
              <a:buNone/>
            </a:pPr>
            <a:r>
              <a:rPr lang="ru-RU" sz="2200" dirty="0" smtClean="0"/>
              <a:t>	Кэширование </a:t>
            </a:r>
            <a:r>
              <a:rPr lang="ru-RU" sz="2200" dirty="0" smtClean="0"/>
              <a:t>на сервере несложно реализуется и почти всегда дает эффект, независимо от того, реализовано кэширование у клиента или нет. </a:t>
            </a:r>
            <a:endParaRPr lang="ru-RU" sz="2200" dirty="0" smtClean="0"/>
          </a:p>
          <a:p>
            <a:pPr>
              <a:buNone/>
            </a:pPr>
            <a:r>
              <a:rPr lang="ru-RU" sz="2200" dirty="0" smtClean="0"/>
              <a:t>	</a:t>
            </a:r>
            <a:r>
              <a:rPr lang="ru-RU" sz="2200" dirty="0" smtClean="0"/>
              <a:t>Кэширование </a:t>
            </a:r>
            <a:r>
              <a:rPr lang="ru-RU" sz="2200" dirty="0" smtClean="0"/>
              <a:t>на сервере не влияет на семантику файловой системы, видимую клиентом</a:t>
            </a:r>
            <a:r>
              <a:rPr lang="ru-RU" sz="2200" dirty="0" smtClean="0"/>
              <a:t>.</a:t>
            </a:r>
          </a:p>
          <a:p>
            <a:pPr>
              <a:buNone/>
            </a:pPr>
            <a:r>
              <a:rPr lang="ru-RU" sz="2200" dirty="0" smtClean="0"/>
              <a:t>	Кэширование на стороне </a:t>
            </a:r>
            <a:r>
              <a:rPr lang="ru-RU" sz="2200" dirty="0" smtClean="0"/>
              <a:t>клиента </a:t>
            </a:r>
            <a:r>
              <a:rPr lang="ru-RU" sz="2200" dirty="0" smtClean="0"/>
              <a:t>дает </a:t>
            </a:r>
            <a:r>
              <a:rPr lang="ru-RU" sz="2200" dirty="0" smtClean="0"/>
              <a:t>увеличение производительности, но </a:t>
            </a:r>
            <a:r>
              <a:rPr lang="ru-RU" sz="2200" dirty="0" smtClean="0"/>
              <a:t>требует поддержания </a:t>
            </a:r>
            <a:r>
              <a:rPr lang="ru-RU" sz="2200" dirty="0" smtClean="0"/>
              <a:t>кэшей  в согласованном </a:t>
            </a:r>
            <a:r>
              <a:rPr lang="ru-RU" sz="2200" dirty="0" smtClean="0"/>
              <a:t>состоянии, увеличивает сложность </a:t>
            </a:r>
            <a:r>
              <a:rPr lang="ru-RU" sz="2200" dirty="0" smtClean="0"/>
              <a:t>семантики. </a:t>
            </a:r>
            <a:endParaRPr lang="ru-RU" sz="2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Размножение файлов</a:t>
            </a:r>
            <a:endParaRPr lang="ru-RU" dirty="0"/>
          </a:p>
        </p:txBody>
      </p:sp>
      <p:sp>
        <p:nvSpPr>
          <p:cNvPr id="6" name="Content Placeholder 2"/>
          <p:cNvSpPr>
            <a:spLocks noGrp="1"/>
          </p:cNvSpPr>
          <p:nvPr>
            <p:ph idx="1"/>
          </p:nvPr>
        </p:nvSpPr>
        <p:spPr>
          <a:xfrm>
            <a:off x="457200" y="1600200"/>
            <a:ext cx="8229600" cy="4525963"/>
          </a:xfrm>
        </p:spPr>
        <p:txBody>
          <a:bodyPr>
            <a:noAutofit/>
          </a:bodyPr>
          <a:lstStyle/>
          <a:p>
            <a:pPr>
              <a:buNone/>
            </a:pPr>
            <a:r>
              <a:rPr lang="ru-RU" sz="2000" dirty="0" smtClean="0"/>
              <a:t>	Система </a:t>
            </a:r>
            <a:r>
              <a:rPr lang="ru-RU" sz="2000" dirty="0" smtClean="0"/>
              <a:t>может предоставлять такой сервис, как поддержание для указанных файлов нескольких копий на различных серверах. </a:t>
            </a:r>
            <a:endParaRPr lang="ru-RU" sz="2000" dirty="0" smtClean="0"/>
          </a:p>
          <a:p>
            <a:pPr>
              <a:buNone/>
            </a:pPr>
            <a:r>
              <a:rPr lang="ru-RU" sz="2000" dirty="0" smtClean="0"/>
              <a:t>	</a:t>
            </a:r>
            <a:r>
              <a:rPr lang="ru-RU" sz="2000" dirty="0" smtClean="0"/>
              <a:t>Главные </a:t>
            </a:r>
            <a:r>
              <a:rPr lang="ru-RU" sz="2000" dirty="0" smtClean="0"/>
              <a:t>цели:</a:t>
            </a:r>
          </a:p>
          <a:p>
            <a:pPr>
              <a:buNone/>
            </a:pPr>
            <a:r>
              <a:rPr lang="ru-RU" sz="2000" dirty="0" smtClean="0"/>
              <a:t>1)	Повысить надежность.</a:t>
            </a:r>
          </a:p>
          <a:p>
            <a:pPr>
              <a:buNone/>
            </a:pPr>
            <a:r>
              <a:rPr lang="ru-RU" sz="2000" dirty="0" smtClean="0"/>
              <a:t>2)	Повысить  доступность  (крах одного сервера не вызывает недоступность </a:t>
            </a:r>
            <a:r>
              <a:rPr lang="ru-RU" sz="2000" dirty="0" smtClean="0"/>
              <a:t>размноженных </a:t>
            </a:r>
            <a:r>
              <a:rPr lang="ru-RU" sz="2000" dirty="0" smtClean="0"/>
              <a:t>файлов).</a:t>
            </a:r>
          </a:p>
          <a:p>
            <a:pPr>
              <a:buNone/>
            </a:pPr>
            <a:r>
              <a:rPr lang="ru-RU" sz="2000" dirty="0" smtClean="0"/>
              <a:t>3)	Распределить нагрузку на несколько серверов. </a:t>
            </a:r>
          </a:p>
          <a:p>
            <a:pPr>
              <a:buNone/>
            </a:pPr>
            <a:r>
              <a:rPr lang="ru-RU" sz="2000" dirty="0" smtClean="0"/>
              <a:t>	Ключевым </a:t>
            </a:r>
            <a:r>
              <a:rPr lang="ru-RU" sz="2000" dirty="0" smtClean="0"/>
              <a:t>вопросом, связанным с </a:t>
            </a:r>
            <a:r>
              <a:rPr lang="ru-RU" sz="2000" dirty="0" smtClean="0"/>
              <a:t>размножением файлов </a:t>
            </a:r>
            <a:r>
              <a:rPr lang="ru-RU" sz="2000" dirty="0" smtClean="0"/>
              <a:t>является </a:t>
            </a:r>
            <a:r>
              <a:rPr lang="ru-RU" sz="2000" b="1" dirty="0" smtClean="0"/>
              <a:t>прозрачность</a:t>
            </a:r>
            <a:r>
              <a:rPr lang="ru-RU" sz="2000" dirty="0" smtClean="0"/>
              <a:t>. </a:t>
            </a:r>
            <a:endParaRPr lang="ru-RU" sz="2000" dirty="0" smtClean="0"/>
          </a:p>
          <a:p>
            <a:pPr>
              <a:buNone/>
            </a:pPr>
            <a:r>
              <a:rPr lang="ru-RU" sz="2000" dirty="0" smtClean="0"/>
              <a:t>	</a:t>
            </a:r>
            <a:r>
              <a:rPr lang="ru-RU" sz="2000" dirty="0" smtClean="0"/>
              <a:t>До </a:t>
            </a:r>
            <a:r>
              <a:rPr lang="ru-RU" sz="2000" dirty="0" smtClean="0"/>
              <a:t>какой степени пользователи должны быть в курсе того, что некоторые файлы </a:t>
            </a:r>
            <a:r>
              <a:rPr lang="ru-RU" sz="2000" dirty="0" smtClean="0"/>
              <a:t>размножаются</a:t>
            </a:r>
            <a:r>
              <a:rPr lang="ru-RU" sz="2000" dirty="0" smtClean="0"/>
              <a:t>? Должны ли они играть какую-либо роль в процессе репликации или </a:t>
            </a:r>
            <a:r>
              <a:rPr lang="ru-RU" sz="2000" dirty="0" smtClean="0"/>
              <a:t>размножение должно </a:t>
            </a:r>
            <a:r>
              <a:rPr lang="ru-RU" sz="2000" dirty="0" smtClean="0"/>
              <a:t>выполняться полностью автоматически? </a:t>
            </a:r>
            <a:endParaRPr lang="ru-RU" sz="2000" dirty="0" smtClean="0"/>
          </a:p>
          <a:p>
            <a:pPr>
              <a:buNone/>
            </a:pPr>
            <a:r>
              <a:rPr lang="ru-RU" sz="2000" dirty="0" smtClean="0"/>
              <a:t>	</a:t>
            </a:r>
            <a:r>
              <a:rPr lang="ru-RU" sz="2000" dirty="0" smtClean="0"/>
              <a:t>В </a:t>
            </a:r>
            <a:r>
              <a:rPr lang="ru-RU" sz="2000" dirty="0" smtClean="0"/>
              <a:t>одних системах пользователи полностью вовлечены в этот процесс, в других система все делает без их ведома. </a:t>
            </a:r>
            <a:endParaRPr lang="ru-RU"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Размножение файлов</a:t>
            </a:r>
            <a:endParaRPr lang="ru-RU" dirty="0"/>
          </a:p>
        </p:txBody>
      </p:sp>
      <p:sp>
        <p:nvSpPr>
          <p:cNvPr id="6" name="Content Placeholder 2"/>
          <p:cNvSpPr>
            <a:spLocks noGrp="1"/>
          </p:cNvSpPr>
          <p:nvPr>
            <p:ph idx="1"/>
          </p:nvPr>
        </p:nvSpPr>
        <p:spPr>
          <a:xfrm>
            <a:off x="457200" y="1600200"/>
            <a:ext cx="8229600" cy="4525963"/>
          </a:xfrm>
        </p:spPr>
        <p:txBody>
          <a:bodyPr>
            <a:noAutofit/>
          </a:bodyPr>
          <a:lstStyle/>
          <a:p>
            <a:pPr>
              <a:buNone/>
            </a:pPr>
            <a:r>
              <a:rPr lang="ru-RU" sz="2000" dirty="0" smtClean="0"/>
              <a:t>	Имеются </a:t>
            </a:r>
            <a:r>
              <a:rPr lang="ru-RU" sz="2000" dirty="0" smtClean="0"/>
              <a:t>три схемы реализации размножения:</a:t>
            </a:r>
          </a:p>
          <a:p>
            <a:pPr lvl="0"/>
            <a:r>
              <a:rPr lang="ru-RU" sz="2000" b="1" dirty="0" smtClean="0"/>
              <a:t>Явное размножение</a:t>
            </a:r>
            <a:r>
              <a:rPr lang="ru-RU" sz="2000" dirty="0" smtClean="0"/>
              <a:t> (непрозрачно). В ответ на открытие файла пользователю выдаются несколько двоичных имен, которые он должен использовать для явного дублирования операций с файлами. </a:t>
            </a:r>
          </a:p>
          <a:p>
            <a:pPr lvl="0"/>
            <a:r>
              <a:rPr lang="ru-RU" sz="2000" b="1" dirty="0" smtClean="0"/>
              <a:t>«Ленивое» размножение</a:t>
            </a:r>
            <a:r>
              <a:rPr lang="ru-RU" sz="2000" dirty="0" smtClean="0"/>
              <a:t>. Сначала копия создается на одном сервере, а затем  он  сам  автоматически  создает  (в  свободное  время) дополнительные копии и обеспечивает их поддержание. </a:t>
            </a:r>
          </a:p>
          <a:p>
            <a:pPr lvl="0"/>
            <a:r>
              <a:rPr lang="ru-RU" sz="2000" b="1" dirty="0" smtClean="0"/>
              <a:t>Симметричное размножение</a:t>
            </a:r>
            <a:r>
              <a:rPr lang="ru-RU" sz="2000" dirty="0" smtClean="0"/>
              <a:t>. Все операции одновременно вызываются в нескольких серверах и одновременно выполняются.</a:t>
            </a:r>
            <a:endParaRPr lang="ru-RU"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Размножение файлов</a:t>
            </a:r>
            <a:endParaRPr lang="ru-RU" dirty="0"/>
          </a:p>
        </p:txBody>
      </p:sp>
      <p:pic>
        <p:nvPicPr>
          <p:cNvPr id="23554" name="Picture 2" descr="http://citforum.ru/pictures/it/sos/img00054.gif"/>
          <p:cNvPicPr>
            <a:picLocks noChangeAspect="1" noChangeArrowheads="1"/>
          </p:cNvPicPr>
          <p:nvPr/>
        </p:nvPicPr>
        <p:blipFill>
          <a:blip r:embed="rId2" cstate="print"/>
          <a:srcRect b="34464"/>
          <a:stretch>
            <a:fillRect/>
          </a:stretch>
        </p:blipFill>
        <p:spPr bwMode="auto">
          <a:xfrm>
            <a:off x="1249455" y="1844823"/>
            <a:ext cx="6778929" cy="367240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Протоколы коррекции</a:t>
            </a:r>
            <a:endParaRPr lang="ru-RU" dirty="0"/>
          </a:p>
        </p:txBody>
      </p:sp>
      <p:sp>
        <p:nvSpPr>
          <p:cNvPr id="6" name="Content Placeholder 2"/>
          <p:cNvSpPr>
            <a:spLocks noGrp="1"/>
          </p:cNvSpPr>
          <p:nvPr>
            <p:ph idx="1"/>
          </p:nvPr>
        </p:nvSpPr>
        <p:spPr>
          <a:xfrm>
            <a:off x="457200" y="1600200"/>
            <a:ext cx="8229600" cy="4525963"/>
          </a:xfrm>
        </p:spPr>
        <p:txBody>
          <a:bodyPr>
            <a:noAutofit/>
          </a:bodyPr>
          <a:lstStyle/>
          <a:p>
            <a:pPr>
              <a:buNone/>
            </a:pPr>
            <a:r>
              <a:rPr lang="ru-RU" sz="2000" dirty="0" smtClean="0"/>
              <a:t>	Просто </a:t>
            </a:r>
            <a:r>
              <a:rPr lang="ru-RU" sz="2000" dirty="0" smtClean="0"/>
              <a:t>посылка сообщений с операцией </a:t>
            </a:r>
            <a:r>
              <a:rPr lang="ru-RU" sz="2000" dirty="0" smtClean="0"/>
              <a:t>коррекции </a:t>
            </a:r>
            <a:r>
              <a:rPr lang="ru-RU" sz="2000" dirty="0" smtClean="0"/>
              <a:t>каждой копии является не  очень  хорошим решением, поскольку в случае аварий некоторые копии могут остаться не скорректированными. </a:t>
            </a:r>
            <a:endParaRPr lang="ru-RU" sz="2000" dirty="0" smtClean="0"/>
          </a:p>
          <a:p>
            <a:pPr>
              <a:buNone/>
            </a:pPr>
            <a:r>
              <a:rPr lang="ru-RU" sz="2000" dirty="0" smtClean="0"/>
              <a:t>	Имеются  три </a:t>
            </a:r>
            <a:r>
              <a:rPr lang="ru-RU" sz="2000" dirty="0" smtClean="0"/>
              <a:t>алгоритма, которые решают эту </a:t>
            </a:r>
            <a:r>
              <a:rPr lang="ru-RU" sz="2000" dirty="0" smtClean="0"/>
              <a:t>проблему</a:t>
            </a:r>
            <a:r>
              <a:rPr lang="en-US" sz="2000" dirty="0" smtClean="0"/>
              <a:t>:</a:t>
            </a:r>
          </a:p>
          <a:p>
            <a:pPr marL="457200" indent="-457200">
              <a:buAutoNum type="arabicParenR"/>
            </a:pPr>
            <a:r>
              <a:rPr lang="ru-RU" sz="2000" b="1" dirty="0" smtClean="0"/>
              <a:t>Метод </a:t>
            </a:r>
            <a:r>
              <a:rPr lang="ru-RU" sz="2000" b="1" dirty="0" smtClean="0"/>
              <a:t>размножения главной копии</a:t>
            </a:r>
            <a:r>
              <a:rPr lang="ru-RU" sz="2000" b="1" dirty="0" smtClean="0"/>
              <a:t>.</a:t>
            </a:r>
            <a:endParaRPr lang="en-US" sz="2000" b="1" dirty="0" smtClean="0"/>
          </a:p>
          <a:p>
            <a:pPr marL="457200" indent="-457200">
              <a:buNone/>
            </a:pPr>
            <a:r>
              <a:rPr lang="en-US" sz="2000" dirty="0" smtClean="0"/>
              <a:t>	</a:t>
            </a:r>
            <a:r>
              <a:rPr lang="ru-RU" sz="2000" dirty="0" smtClean="0"/>
              <a:t>Один </a:t>
            </a:r>
            <a:r>
              <a:rPr lang="ru-RU" sz="2000" dirty="0" smtClean="0"/>
              <a:t>сервер объявляется главным, а остальные - подчиненными. Все изменения файла посылаются главному серверу. Он сначала корректирует свою локальную копию, а затем рассылает подчиненным серверам указания о коррекции. Чтение файла может выполнять любой сервер. Для защиты от рассогласования копий в случае краха главного сервера до завершения им рассылки всех указаний о коррекции, главный сервер до выполнения коррекции своей копии запоминает в стабильной памяти задание на коррекцию. </a:t>
            </a:r>
            <a:endParaRPr lang="en-US" sz="2000" dirty="0" smtClean="0"/>
          </a:p>
          <a:p>
            <a:pPr marL="457200" indent="-457200">
              <a:buNone/>
            </a:pPr>
            <a:r>
              <a:rPr lang="en-US" sz="2000" dirty="0" smtClean="0"/>
              <a:t>	</a:t>
            </a:r>
            <a:r>
              <a:rPr lang="ru-RU" sz="2000" dirty="0" smtClean="0"/>
              <a:t>Слабость </a:t>
            </a:r>
            <a:r>
              <a:rPr lang="ru-RU" sz="2000" dirty="0" smtClean="0"/>
              <a:t>- выход из строя главного сервера не позволяет выполнять коррекции</a:t>
            </a:r>
            <a:r>
              <a:rPr lang="ru-RU" sz="2000" dirty="0" smtClean="0"/>
              <a:t>.</a:t>
            </a:r>
            <a:endParaRPr lang="en-US" sz="20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Протоколы коррекции</a:t>
            </a:r>
            <a:endParaRPr lang="ru-RU" dirty="0"/>
          </a:p>
        </p:txBody>
      </p:sp>
      <p:sp>
        <p:nvSpPr>
          <p:cNvPr id="6" name="Content Placeholder 2"/>
          <p:cNvSpPr>
            <a:spLocks noGrp="1"/>
          </p:cNvSpPr>
          <p:nvPr>
            <p:ph idx="1"/>
          </p:nvPr>
        </p:nvSpPr>
        <p:spPr>
          <a:xfrm>
            <a:off x="457200" y="1600200"/>
            <a:ext cx="8229600" cy="4525963"/>
          </a:xfrm>
        </p:spPr>
        <p:txBody>
          <a:bodyPr>
            <a:noAutofit/>
          </a:bodyPr>
          <a:lstStyle/>
          <a:p>
            <a:pPr>
              <a:buNone/>
            </a:pPr>
            <a:r>
              <a:rPr lang="en-US" sz="2000" dirty="0" smtClean="0"/>
              <a:t>	2) </a:t>
            </a:r>
            <a:r>
              <a:rPr lang="ru-RU" sz="2000" b="1" dirty="0" smtClean="0"/>
              <a:t>Метод </a:t>
            </a:r>
            <a:r>
              <a:rPr lang="ru-RU" sz="2000" b="1" dirty="0" smtClean="0"/>
              <a:t>одновременной коррекции всех копий.</a:t>
            </a:r>
            <a:r>
              <a:rPr lang="ru-RU" sz="2000" dirty="0" smtClean="0"/>
              <a:t> </a:t>
            </a:r>
            <a:endParaRPr lang="en-US" sz="2000" dirty="0" smtClean="0"/>
          </a:p>
          <a:p>
            <a:pPr>
              <a:buNone/>
            </a:pPr>
            <a:r>
              <a:rPr lang="en-US" sz="2000" dirty="0" smtClean="0"/>
              <a:t>	</a:t>
            </a:r>
            <a:r>
              <a:rPr lang="ru-RU" sz="2000" dirty="0" smtClean="0"/>
              <a:t>Все </a:t>
            </a:r>
            <a:r>
              <a:rPr lang="ru-RU" sz="2000" dirty="0" smtClean="0"/>
              <a:t>изменения файла посылаются (используя надежные и неделимые широковещательные рассылки) всем серверам. </a:t>
            </a:r>
            <a:endParaRPr lang="en-US" sz="2000" dirty="0" smtClean="0"/>
          </a:p>
          <a:p>
            <a:pPr>
              <a:buNone/>
            </a:pPr>
            <a:r>
              <a:rPr lang="en-US" sz="2000" dirty="0" smtClean="0"/>
              <a:t>	</a:t>
            </a:r>
            <a:r>
              <a:rPr lang="ru-RU" sz="2000" dirty="0" smtClean="0"/>
              <a:t>Чтение </a:t>
            </a:r>
            <a:r>
              <a:rPr lang="ru-RU" sz="2000" dirty="0" smtClean="0"/>
              <a:t>файла может выполнять любой сервер.</a:t>
            </a:r>
          </a:p>
          <a:p>
            <a:pPr>
              <a:buNone/>
            </a:pPr>
            <a:r>
              <a:rPr lang="ru-RU" sz="2000" dirty="0" smtClean="0"/>
              <a:t>	</a:t>
            </a:r>
            <a:endParaRPr lang="en-US" sz="20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Протоколы коррекции</a:t>
            </a:r>
            <a:endParaRPr lang="ru-RU" dirty="0"/>
          </a:p>
        </p:txBody>
      </p:sp>
      <p:sp>
        <p:nvSpPr>
          <p:cNvPr id="6" name="Content Placeholder 2"/>
          <p:cNvSpPr>
            <a:spLocks noGrp="1"/>
          </p:cNvSpPr>
          <p:nvPr>
            <p:ph idx="1"/>
          </p:nvPr>
        </p:nvSpPr>
        <p:spPr>
          <a:xfrm>
            <a:off x="457200" y="1600200"/>
            <a:ext cx="8229600" cy="4525963"/>
          </a:xfrm>
        </p:spPr>
        <p:txBody>
          <a:bodyPr>
            <a:noAutofit/>
          </a:bodyPr>
          <a:lstStyle/>
          <a:p>
            <a:pPr>
              <a:buNone/>
            </a:pPr>
            <a:r>
              <a:rPr lang="ru-RU" sz="2000" dirty="0" smtClean="0"/>
              <a:t>	</a:t>
            </a:r>
            <a:r>
              <a:rPr lang="en-US" sz="2000" dirty="0" smtClean="0"/>
              <a:t>3) </a:t>
            </a:r>
            <a:r>
              <a:rPr lang="ru-RU" sz="2000" b="1" dirty="0" smtClean="0"/>
              <a:t>Метод </a:t>
            </a:r>
            <a:r>
              <a:rPr lang="ru-RU" sz="2000" b="1" dirty="0" smtClean="0"/>
              <a:t>голосования. </a:t>
            </a:r>
            <a:endParaRPr lang="en-US" sz="2000" b="1" dirty="0" smtClean="0"/>
          </a:p>
          <a:p>
            <a:pPr>
              <a:buNone/>
            </a:pPr>
            <a:r>
              <a:rPr lang="en-US" sz="2000" dirty="0" smtClean="0"/>
              <a:t>	</a:t>
            </a:r>
            <a:r>
              <a:rPr lang="ru-RU" sz="2000" dirty="0" smtClean="0"/>
              <a:t>Идея </a:t>
            </a:r>
            <a:r>
              <a:rPr lang="ru-RU" sz="2000" dirty="0" smtClean="0"/>
              <a:t>- запрашивать чтение и запись файла у многих серверов  (запись - у всех!). </a:t>
            </a:r>
            <a:endParaRPr lang="en-US" sz="2000" dirty="0" smtClean="0"/>
          </a:p>
          <a:p>
            <a:pPr>
              <a:buNone/>
            </a:pPr>
            <a:r>
              <a:rPr lang="en-US" sz="2000" dirty="0" smtClean="0"/>
              <a:t>	</a:t>
            </a:r>
            <a:r>
              <a:rPr lang="ru-RU" sz="2000" dirty="0" smtClean="0"/>
              <a:t>Для </a:t>
            </a:r>
            <a:r>
              <a:rPr lang="ru-RU" sz="2000" dirty="0" smtClean="0"/>
              <a:t>успешного выполнения записи требуется, чтобы Nw серверов ее выполнили. При этом у всех этих серверов должно быть согласие относительно номера текущей версии файла. Этот номер увеличивается на единицу с  каждой коррекцией файла. </a:t>
            </a:r>
            <a:endParaRPr lang="en-US" sz="2000" dirty="0" smtClean="0"/>
          </a:p>
          <a:p>
            <a:pPr>
              <a:buNone/>
            </a:pPr>
            <a:r>
              <a:rPr lang="en-US" sz="2000" dirty="0" smtClean="0"/>
              <a:t>	</a:t>
            </a:r>
            <a:r>
              <a:rPr lang="ru-RU" sz="2000" dirty="0" smtClean="0"/>
              <a:t>Для </a:t>
            </a:r>
            <a:r>
              <a:rPr lang="ru-RU" sz="2000" dirty="0" smtClean="0"/>
              <a:t>выполнения чтения достаточно обратиться к Nr серверам и воспользоваться одним из тех, кто имеет последнюю версию файла. Значения для кворума чтения (Nr) и кворума записи (Nw) должны удовлетворять соотношению Nr+Nw&gt;N. </a:t>
            </a:r>
            <a:endParaRPr lang="en-US" sz="2000" dirty="0" smtClean="0"/>
          </a:p>
          <a:p>
            <a:pPr>
              <a:buNone/>
            </a:pPr>
            <a:r>
              <a:rPr lang="en-US" sz="2000" dirty="0" smtClean="0"/>
              <a:t>	</a:t>
            </a:r>
            <a:r>
              <a:rPr lang="ru-RU" sz="2000" dirty="0" smtClean="0"/>
              <a:t>Поскольку </a:t>
            </a:r>
            <a:r>
              <a:rPr lang="ru-RU" sz="2000" dirty="0" smtClean="0"/>
              <a:t>чтение является более частой операцией, то естественно взять Nr=1. Однако в этом случае для кворума записи потребуются все серверы. </a:t>
            </a:r>
            <a:endParaRPr lang="en-US"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Кэширование</a:t>
            </a:r>
            <a:endParaRPr lang="ru-RU" dirty="0"/>
          </a:p>
        </p:txBody>
      </p:sp>
      <p:sp>
        <p:nvSpPr>
          <p:cNvPr id="3" name="Content Placeholder 2"/>
          <p:cNvSpPr>
            <a:spLocks noGrp="1"/>
          </p:cNvSpPr>
          <p:nvPr>
            <p:ph idx="1"/>
          </p:nvPr>
        </p:nvSpPr>
        <p:spPr/>
        <p:txBody>
          <a:bodyPr>
            <a:normAutofit fontScale="70000" lnSpcReduction="20000"/>
          </a:bodyPr>
          <a:lstStyle/>
          <a:p>
            <a:r>
              <a:rPr lang="ru-RU" dirty="0" smtClean="0"/>
              <a:t>В системах, состоящих из клиентов и серверов, потенциально имеется четыре различных места для хранения файлов и их частей: диск сервера, память сервера, диск клиента (если имеется) и память клиента. </a:t>
            </a:r>
            <a:endParaRPr lang="ru-RU" dirty="0" smtClean="0"/>
          </a:p>
          <a:p>
            <a:r>
              <a:rPr lang="ru-RU" dirty="0" smtClean="0"/>
              <a:t>Наиболее </a:t>
            </a:r>
            <a:r>
              <a:rPr lang="ru-RU" dirty="0" smtClean="0"/>
              <a:t>подходящим местом для хранения всех файлов является </a:t>
            </a:r>
            <a:r>
              <a:rPr lang="ru-RU" b="1" dirty="0" smtClean="0"/>
              <a:t>диск сервера</a:t>
            </a:r>
            <a:r>
              <a:rPr lang="ru-RU" dirty="0" smtClean="0"/>
              <a:t>. Он обычно имеет большую емкость, и файлы становятся доступными всем клиентам. Кроме того, поскольку в этом случае существует только одна копия каждого файла, то не возникает проблемы согласования состояний копий. </a:t>
            </a:r>
          </a:p>
          <a:p>
            <a:r>
              <a:rPr lang="ru-RU" dirty="0" smtClean="0"/>
              <a:t>Проблемой при использовании диска сервера является </a:t>
            </a:r>
            <a:r>
              <a:rPr lang="ru-RU" b="1" dirty="0" smtClean="0"/>
              <a:t>производительность</a:t>
            </a:r>
            <a:r>
              <a:rPr lang="ru-RU" dirty="0" smtClean="0"/>
              <a:t>. Перед тем, как клиент сможет прочитать файл, файл должен быть переписан с диска сервера в его оперативную память, а затем передан по сети в память клиента. Обе передачи занимают время. </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Протоколы коррекции</a:t>
            </a:r>
            <a:endParaRPr lang="ru-RU" dirty="0"/>
          </a:p>
        </p:txBody>
      </p:sp>
      <p:sp>
        <p:nvSpPr>
          <p:cNvPr id="6" name="Content Placeholder 2"/>
          <p:cNvSpPr>
            <a:spLocks noGrp="1"/>
          </p:cNvSpPr>
          <p:nvPr>
            <p:ph idx="1"/>
          </p:nvPr>
        </p:nvSpPr>
        <p:spPr>
          <a:xfrm>
            <a:off x="457200" y="1600200"/>
            <a:ext cx="8229600" cy="4525963"/>
          </a:xfrm>
        </p:spPr>
        <p:txBody>
          <a:bodyPr>
            <a:noAutofit/>
          </a:bodyPr>
          <a:lstStyle/>
          <a:p>
            <a:pPr>
              <a:buNone/>
            </a:pPr>
            <a:r>
              <a:rPr lang="ru-RU" sz="2000" dirty="0" smtClean="0"/>
              <a:t>	</a:t>
            </a:r>
            <a:r>
              <a:rPr lang="en-US" sz="2000" dirty="0" smtClean="0"/>
              <a:t>3’) </a:t>
            </a:r>
            <a:r>
              <a:rPr lang="ru-RU" sz="2000" b="1" dirty="0" smtClean="0"/>
              <a:t>Метод голосования</a:t>
            </a:r>
            <a:r>
              <a:rPr lang="en-US" sz="2000" b="1" dirty="0" smtClean="0"/>
              <a:t> </a:t>
            </a:r>
            <a:r>
              <a:rPr lang="en-US" sz="2000" b="1" dirty="0" smtClean="0"/>
              <a:t>c </a:t>
            </a:r>
            <a:r>
              <a:rPr lang="ru-RU" sz="2000" b="1" dirty="0" smtClean="0"/>
              <a:t>«приведениями»</a:t>
            </a:r>
            <a:endParaRPr lang="en-US" sz="2000" b="1" dirty="0" smtClean="0"/>
          </a:p>
          <a:p>
            <a:pPr>
              <a:buNone/>
            </a:pPr>
            <a:r>
              <a:rPr lang="ru-RU" sz="2000" dirty="0" smtClean="0"/>
              <a:t>	Выход </a:t>
            </a:r>
            <a:r>
              <a:rPr lang="ru-RU" sz="2000" dirty="0" smtClean="0"/>
              <a:t>из строя нескольких серверов приводит к отсутствию кворума для записи. </a:t>
            </a:r>
            <a:endParaRPr lang="ru-RU" sz="2000" dirty="0" smtClean="0"/>
          </a:p>
          <a:p>
            <a:pPr>
              <a:buNone/>
            </a:pPr>
            <a:r>
              <a:rPr lang="ru-RU" sz="2000" dirty="0" smtClean="0"/>
              <a:t>	</a:t>
            </a:r>
            <a:r>
              <a:rPr lang="ru-RU" sz="2000" dirty="0" smtClean="0"/>
              <a:t>Голосование </a:t>
            </a:r>
            <a:r>
              <a:rPr lang="ru-RU" sz="2000" dirty="0" smtClean="0"/>
              <a:t>с приведениями решает эту проблему путем создания фиктивного сервера без дисков для каждого отказавшего или отключенного сервера. </a:t>
            </a:r>
            <a:endParaRPr lang="ru-RU" sz="2000" dirty="0" smtClean="0"/>
          </a:p>
          <a:p>
            <a:pPr>
              <a:buNone/>
            </a:pPr>
            <a:r>
              <a:rPr lang="ru-RU" sz="2000" dirty="0" smtClean="0"/>
              <a:t>	</a:t>
            </a:r>
            <a:r>
              <a:rPr lang="ru-RU" sz="2000" dirty="0" smtClean="0"/>
              <a:t>Фиктивный </a:t>
            </a:r>
            <a:r>
              <a:rPr lang="ru-RU" sz="2000" dirty="0" smtClean="0"/>
              <a:t>сервер не участвует в кворуме чтения (прежде всего, у него нет файлов), но он может присоединиться к кворуму записи, причем он просто записывает в никуда передаваемый ему файл. Запись только тогда успешна, когда хотя бы один сервер настоящий. </a:t>
            </a:r>
          </a:p>
          <a:p>
            <a:pPr>
              <a:buNone/>
            </a:pPr>
            <a:r>
              <a:rPr lang="ru-RU" sz="2000" dirty="0" smtClean="0"/>
              <a:t>	Когда </a:t>
            </a:r>
            <a:r>
              <a:rPr lang="ru-RU" sz="2000" dirty="0" smtClean="0"/>
              <a:t>отказавший сервер перезапускается, то он должен </a:t>
            </a:r>
            <a:r>
              <a:rPr lang="ru-RU" sz="2000" dirty="0" smtClean="0"/>
              <a:t>обнаружить последнюю версию файла, </a:t>
            </a:r>
            <a:r>
              <a:rPr lang="ru-RU" sz="2000" dirty="0" smtClean="0"/>
              <a:t>которую он копирует к себе перед тем, как начать обычные операции. </a:t>
            </a:r>
          </a:p>
          <a:p>
            <a:pPr>
              <a:buNone/>
            </a:pPr>
            <a:endParaRPr lang="en-US" sz="20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Кэширование и репликация в </a:t>
            </a:r>
            <a:r>
              <a:rPr lang="en-US" dirty="0" smtClean="0"/>
              <a:t>NFS</a:t>
            </a:r>
            <a:endParaRPr lang="ru-RU" dirty="0"/>
          </a:p>
        </p:txBody>
      </p:sp>
      <p:sp>
        <p:nvSpPr>
          <p:cNvPr id="3" name="Content Placeholder 2"/>
          <p:cNvSpPr>
            <a:spLocks noGrp="1"/>
          </p:cNvSpPr>
          <p:nvPr>
            <p:ph idx="1"/>
          </p:nvPr>
        </p:nvSpPr>
        <p:spPr/>
        <p:txBody>
          <a:bodyPr>
            <a:normAutofit/>
          </a:bodyPr>
          <a:lstStyle/>
          <a:p>
            <a:pPr>
              <a:buNone/>
            </a:pPr>
            <a:r>
              <a:rPr lang="ru-RU" sz="2000" dirty="0" smtClean="0"/>
              <a:t>	Кэширование </a:t>
            </a:r>
            <a:r>
              <a:rPr lang="ru-RU" sz="2000" dirty="0" smtClean="0"/>
              <a:t>в NFS версии 3 в основном не было определено в протоколах. </a:t>
            </a:r>
            <a:r>
              <a:rPr lang="ru-RU" sz="2000" dirty="0" smtClean="0"/>
              <a:t>Подобный</a:t>
            </a:r>
            <a:r>
              <a:rPr lang="en-US" sz="2000" dirty="0" smtClean="0"/>
              <a:t> </a:t>
            </a:r>
            <a:r>
              <a:rPr lang="ru-RU" sz="2000" dirty="0" smtClean="0"/>
              <a:t>подход </a:t>
            </a:r>
            <a:r>
              <a:rPr lang="ru-RU" sz="2000" dirty="0" smtClean="0"/>
              <a:t>приводил к созданию различных методик кэширования, </a:t>
            </a:r>
            <a:r>
              <a:rPr lang="ru-RU" sz="2000" dirty="0" smtClean="0"/>
              <a:t>большинство</a:t>
            </a:r>
            <a:r>
              <a:rPr lang="en-US" sz="2000" dirty="0" smtClean="0"/>
              <a:t> </a:t>
            </a:r>
            <a:r>
              <a:rPr lang="ru-RU" sz="2000" dirty="0" smtClean="0"/>
              <a:t>из </a:t>
            </a:r>
            <a:r>
              <a:rPr lang="ru-RU" sz="2000" dirty="0" smtClean="0"/>
              <a:t>которых никогда не гарантировали непротиворечивости. </a:t>
            </a:r>
            <a:endParaRPr lang="en-US" sz="2000" dirty="0" smtClean="0"/>
          </a:p>
          <a:p>
            <a:pPr>
              <a:buNone/>
            </a:pPr>
            <a:r>
              <a:rPr lang="ru-RU" sz="2000" dirty="0" smtClean="0"/>
              <a:t>	В лучшем</a:t>
            </a:r>
            <a:r>
              <a:rPr lang="en-US" sz="2000" dirty="0" smtClean="0"/>
              <a:t> </a:t>
            </a:r>
            <a:r>
              <a:rPr lang="ru-RU" sz="2000" dirty="0" smtClean="0"/>
              <a:t>случае </a:t>
            </a:r>
            <a:r>
              <a:rPr lang="ru-RU" sz="2000" dirty="0" smtClean="0"/>
              <a:t>кэшированные данные пребывали в устаревшем состоянии в течение </a:t>
            </a:r>
            <a:r>
              <a:rPr lang="ru-RU" sz="2000" dirty="0" smtClean="0"/>
              <a:t>нескольких</a:t>
            </a:r>
            <a:r>
              <a:rPr lang="en-US" sz="2000" dirty="0" smtClean="0"/>
              <a:t> </a:t>
            </a:r>
            <a:r>
              <a:rPr lang="ru-RU" sz="2000" dirty="0" smtClean="0"/>
              <a:t>секунд</a:t>
            </a:r>
            <a:r>
              <a:rPr lang="ru-RU" sz="2000" dirty="0" smtClean="0"/>
              <a:t>, необходимых для сравнения их с данными, хранящимися </a:t>
            </a:r>
            <a:r>
              <a:rPr lang="ru-RU" sz="2000" dirty="0" smtClean="0"/>
              <a:t>на</a:t>
            </a:r>
            <a:r>
              <a:rPr lang="en-US" sz="2000" dirty="0" smtClean="0"/>
              <a:t> </a:t>
            </a:r>
            <a:r>
              <a:rPr lang="ru-RU" sz="2000" dirty="0" smtClean="0"/>
              <a:t>сервере</a:t>
            </a:r>
            <a:r>
              <a:rPr lang="ru-RU" sz="2000" dirty="0" smtClean="0"/>
              <a:t>. </a:t>
            </a:r>
            <a:endParaRPr lang="en-US" sz="2000" dirty="0" smtClean="0"/>
          </a:p>
          <a:p>
            <a:pPr>
              <a:buNone/>
            </a:pPr>
            <a:r>
              <a:rPr lang="ru-RU" sz="2000" dirty="0" smtClean="0"/>
              <a:t>	</a:t>
            </a:r>
            <a:r>
              <a:rPr lang="en-US" sz="2000" dirty="0" smtClean="0"/>
              <a:t>C</a:t>
            </a:r>
            <a:r>
              <a:rPr lang="ru-RU" sz="2000" dirty="0" smtClean="0"/>
              <a:t>уществовали </a:t>
            </a:r>
            <a:r>
              <a:rPr lang="ru-RU" sz="2000" dirty="0" smtClean="0"/>
              <a:t>и реализации, для которых вполне </a:t>
            </a:r>
            <a:r>
              <a:rPr lang="ru-RU" sz="2000" dirty="0" smtClean="0"/>
              <a:t>естественно было </a:t>
            </a:r>
            <a:r>
              <a:rPr lang="ru-RU" sz="2000" dirty="0" smtClean="0"/>
              <a:t>оставлять кэшированные данные устаревшими в течение 30 секунд без </a:t>
            </a:r>
            <a:r>
              <a:rPr lang="ru-RU" sz="2000" dirty="0" smtClean="0"/>
              <a:t>уведомления</a:t>
            </a:r>
            <a:r>
              <a:rPr lang="en-US" sz="2000" dirty="0" smtClean="0"/>
              <a:t> </a:t>
            </a:r>
            <a:r>
              <a:rPr lang="ru-RU" sz="2000" dirty="0" smtClean="0"/>
              <a:t>клиента</a:t>
            </a:r>
            <a:r>
              <a:rPr lang="ru-RU" sz="2000" dirty="0" smtClean="0"/>
              <a:t>.</a:t>
            </a:r>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Кэширование и репликация в </a:t>
            </a:r>
            <a:r>
              <a:rPr lang="en-US" dirty="0" smtClean="0"/>
              <a:t>NFS</a:t>
            </a:r>
            <a:endParaRPr lang="ru-RU" dirty="0"/>
          </a:p>
        </p:txBody>
      </p:sp>
      <p:sp>
        <p:nvSpPr>
          <p:cNvPr id="3" name="Content Placeholder 2"/>
          <p:cNvSpPr>
            <a:spLocks noGrp="1"/>
          </p:cNvSpPr>
          <p:nvPr>
            <p:ph idx="1"/>
          </p:nvPr>
        </p:nvSpPr>
        <p:spPr/>
        <p:txBody>
          <a:bodyPr>
            <a:normAutofit fontScale="92500" lnSpcReduction="10000"/>
          </a:bodyPr>
          <a:lstStyle/>
          <a:p>
            <a:pPr>
              <a:buNone/>
            </a:pPr>
            <a:r>
              <a:rPr lang="ru-RU" sz="2000" dirty="0" smtClean="0"/>
              <a:t>	В </a:t>
            </a:r>
            <a:r>
              <a:rPr lang="ru-RU" sz="2000" dirty="0" smtClean="0"/>
              <a:t>NFS версии 4 некоторые из этих проблем непротиворечивости были </a:t>
            </a:r>
            <a:r>
              <a:rPr lang="ru-RU" sz="2000" dirty="0" smtClean="0"/>
              <a:t>решены.</a:t>
            </a:r>
          </a:p>
          <a:p>
            <a:pPr>
              <a:buNone/>
            </a:pPr>
            <a:endParaRPr lang="ru-RU" sz="2000" dirty="0" smtClean="0"/>
          </a:p>
          <a:p>
            <a:pPr>
              <a:buNone/>
            </a:pPr>
            <a:endParaRPr lang="ru-RU" sz="2000" dirty="0" smtClean="0"/>
          </a:p>
          <a:p>
            <a:pPr>
              <a:buNone/>
            </a:pPr>
            <a:endParaRPr lang="ru-RU" sz="2000" dirty="0" smtClean="0"/>
          </a:p>
          <a:p>
            <a:pPr>
              <a:buNone/>
            </a:pPr>
            <a:endParaRPr lang="ru-RU" sz="2000" dirty="0" smtClean="0"/>
          </a:p>
          <a:p>
            <a:pPr>
              <a:buNone/>
            </a:pPr>
            <a:endParaRPr lang="ru-RU" sz="2000" dirty="0" smtClean="0"/>
          </a:p>
          <a:p>
            <a:pPr>
              <a:buNone/>
            </a:pPr>
            <a:endParaRPr lang="ru-RU" sz="2000" dirty="0" smtClean="0"/>
          </a:p>
          <a:p>
            <a:pPr>
              <a:buNone/>
            </a:pPr>
            <a:endParaRPr lang="ru-RU" sz="2000" dirty="0" smtClean="0"/>
          </a:p>
          <a:p>
            <a:pPr>
              <a:buNone/>
            </a:pPr>
            <a:endParaRPr lang="ru-RU" sz="2000" dirty="0" smtClean="0"/>
          </a:p>
          <a:p>
            <a:pPr>
              <a:buNone/>
            </a:pPr>
            <a:endParaRPr lang="ru-RU" sz="2000" dirty="0" smtClean="0"/>
          </a:p>
          <a:p>
            <a:pPr>
              <a:buNone/>
            </a:pPr>
            <a:r>
              <a:rPr lang="ru-RU" sz="2000" dirty="0" smtClean="0"/>
              <a:t>	</a:t>
            </a:r>
          </a:p>
          <a:p>
            <a:pPr>
              <a:buNone/>
            </a:pPr>
            <a:r>
              <a:rPr lang="ru-RU" sz="2000" dirty="0" smtClean="0"/>
              <a:t>	</a:t>
            </a:r>
            <a:r>
              <a:rPr lang="ru-RU" sz="2000" dirty="0" smtClean="0"/>
              <a:t>Клиенты могут кэшировать </a:t>
            </a:r>
            <a:r>
              <a:rPr lang="ru-RU" sz="2000" dirty="0" smtClean="0"/>
              <a:t>данные из файлов, атрибуты, дескрипторы </a:t>
            </a:r>
            <a:r>
              <a:rPr lang="ru-RU" sz="2000" dirty="0" smtClean="0"/>
              <a:t>файлов и </a:t>
            </a:r>
            <a:r>
              <a:rPr lang="ru-RU" sz="2000" dirty="0" smtClean="0"/>
              <a:t>каталогов.</a:t>
            </a:r>
            <a:endParaRPr lang="ru-RU" sz="2000" dirty="0" smtClean="0"/>
          </a:p>
          <a:p>
            <a:pPr>
              <a:buNone/>
            </a:pPr>
            <a:endParaRPr lang="ru-RU" sz="2000" dirty="0"/>
          </a:p>
        </p:txBody>
      </p:sp>
      <p:pic>
        <p:nvPicPr>
          <p:cNvPr id="30725" name="Picture 5"/>
          <p:cNvPicPr>
            <a:picLocks noChangeAspect="1" noChangeArrowheads="1"/>
          </p:cNvPicPr>
          <p:nvPr/>
        </p:nvPicPr>
        <p:blipFill>
          <a:blip r:embed="rId2" cstate="print"/>
          <a:srcRect/>
          <a:stretch>
            <a:fillRect/>
          </a:stretch>
        </p:blipFill>
        <p:spPr bwMode="auto">
          <a:xfrm>
            <a:off x="1638414" y="2348880"/>
            <a:ext cx="5957922" cy="288032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Кэширование и репликация в </a:t>
            </a:r>
            <a:r>
              <a:rPr lang="en-US" dirty="0" smtClean="0"/>
              <a:t>NFS</a:t>
            </a:r>
            <a:endParaRPr lang="ru-RU" dirty="0"/>
          </a:p>
        </p:txBody>
      </p:sp>
      <p:sp>
        <p:nvSpPr>
          <p:cNvPr id="3" name="Content Placeholder 2"/>
          <p:cNvSpPr>
            <a:spLocks noGrp="1"/>
          </p:cNvSpPr>
          <p:nvPr>
            <p:ph idx="1"/>
          </p:nvPr>
        </p:nvSpPr>
        <p:spPr>
          <a:xfrm>
            <a:off x="457200" y="1340768"/>
            <a:ext cx="8229600" cy="4525963"/>
          </a:xfrm>
        </p:spPr>
        <p:txBody>
          <a:bodyPr>
            <a:noAutofit/>
          </a:bodyPr>
          <a:lstStyle/>
          <a:p>
            <a:pPr>
              <a:buNone/>
            </a:pPr>
            <a:r>
              <a:rPr lang="ru-RU" sz="1800" dirty="0" smtClean="0"/>
              <a:t>	NFS </a:t>
            </a:r>
            <a:r>
              <a:rPr lang="ru-RU" sz="1800" dirty="0" smtClean="0"/>
              <a:t>версии 4 поддерживает два способа кэширования данных. </a:t>
            </a:r>
            <a:endParaRPr lang="ru-RU" sz="1800" dirty="0" smtClean="0"/>
          </a:p>
          <a:p>
            <a:pPr>
              <a:buNone/>
            </a:pPr>
            <a:r>
              <a:rPr lang="ru-RU" sz="1800" dirty="0" smtClean="0"/>
              <a:t>	</a:t>
            </a:r>
            <a:r>
              <a:rPr lang="ru-RU" sz="1800" dirty="0" smtClean="0"/>
              <a:t>Наиболее простой из </a:t>
            </a:r>
            <a:r>
              <a:rPr lang="ru-RU" sz="1800" dirty="0" smtClean="0"/>
              <a:t>них состоит в том, что клиент открывает файл и кэширует </a:t>
            </a:r>
            <a:r>
              <a:rPr lang="ru-RU" sz="1800" dirty="0" smtClean="0"/>
              <a:t>содержащиеся в </a:t>
            </a:r>
            <a:r>
              <a:rPr lang="ru-RU" sz="1800" dirty="0" smtClean="0"/>
              <a:t>нем данные, получаемые с сервера в результате различных операций чтения</a:t>
            </a:r>
            <a:r>
              <a:rPr lang="ru-RU" sz="1800" dirty="0" smtClean="0"/>
              <a:t>. Кроме </a:t>
            </a:r>
            <a:r>
              <a:rPr lang="ru-RU" sz="1800" dirty="0" smtClean="0"/>
              <a:t>того, над кэшироваными данными можно осуществлять и операцию записи.</a:t>
            </a:r>
          </a:p>
          <a:p>
            <a:pPr>
              <a:buNone/>
            </a:pPr>
            <a:r>
              <a:rPr lang="ru-RU" sz="1800" dirty="0" smtClean="0"/>
              <a:t>	После </a:t>
            </a:r>
            <a:r>
              <a:rPr lang="ru-RU" sz="1800" dirty="0" smtClean="0"/>
              <a:t>того как клиент закрывает файл, NFS требует, чтобы в том случае, если</a:t>
            </a:r>
          </a:p>
          <a:p>
            <a:pPr>
              <a:buNone/>
            </a:pPr>
            <a:r>
              <a:rPr lang="ru-RU" sz="1800" dirty="0" smtClean="0"/>
              <a:t>	в </a:t>
            </a:r>
            <a:r>
              <a:rPr lang="ru-RU" sz="1800" dirty="0" smtClean="0"/>
              <a:t>кэшированные данные были внесены изменения, они были переданы </a:t>
            </a:r>
            <a:r>
              <a:rPr lang="ru-RU" sz="1800" dirty="0" smtClean="0"/>
              <a:t>обратно на </a:t>
            </a:r>
            <a:r>
              <a:rPr lang="ru-RU" sz="1800" dirty="0" smtClean="0"/>
              <a:t>сервер. Подобный подход представляет собой не что иное, как </a:t>
            </a:r>
            <a:r>
              <a:rPr lang="ru-RU" sz="1800" dirty="0" smtClean="0"/>
              <a:t>реализацию семантики сеансов.</a:t>
            </a:r>
            <a:endParaRPr lang="ru-RU" sz="1800" dirty="0" smtClean="0"/>
          </a:p>
          <a:p>
            <a:pPr>
              <a:buNone/>
            </a:pPr>
            <a:r>
              <a:rPr lang="ru-RU" sz="1800" dirty="0" smtClean="0"/>
              <a:t>	Как </a:t>
            </a:r>
            <a:r>
              <a:rPr lang="ru-RU" sz="1800" dirty="0" smtClean="0"/>
              <a:t>только хотя бы часть файла оказывается кэшированной, клиент </a:t>
            </a:r>
            <a:r>
              <a:rPr lang="ru-RU" sz="1800" dirty="0" smtClean="0"/>
              <a:t>может хранить </a:t>
            </a:r>
            <a:r>
              <a:rPr lang="ru-RU" sz="1800" dirty="0" smtClean="0"/>
              <a:t>соответствующие данные в кэше даже после закрытия файла. Кроме </a:t>
            </a:r>
            <a:r>
              <a:rPr lang="ru-RU" sz="1800" dirty="0" smtClean="0"/>
              <a:t>того, несколько </a:t>
            </a:r>
            <a:r>
              <a:rPr lang="ru-RU" sz="1800" dirty="0" smtClean="0"/>
              <a:t>клиентов на одной машине могут использовать один и тот же </a:t>
            </a:r>
            <a:r>
              <a:rPr lang="ru-RU" sz="1800" dirty="0" smtClean="0"/>
              <a:t>кэш совместно</a:t>
            </a:r>
            <a:r>
              <a:rPr lang="ru-RU" sz="1800" dirty="0" smtClean="0"/>
              <a:t>. NFS требует, чтобы когда бы клиент ни открыл ранее закрытый </a:t>
            </a:r>
            <a:r>
              <a:rPr lang="ru-RU" sz="1800" dirty="0" smtClean="0"/>
              <a:t>файл с </a:t>
            </a:r>
            <a:r>
              <a:rPr lang="ru-RU" sz="1800" dirty="0" smtClean="0"/>
              <a:t>даже частично кэшированными данными, он должен немедленно </a:t>
            </a:r>
            <a:r>
              <a:rPr lang="ru-RU" sz="1800" dirty="0" smtClean="0"/>
              <a:t>перепроверить эти </a:t>
            </a:r>
            <a:r>
              <a:rPr lang="ru-RU" sz="1800" dirty="0" smtClean="0"/>
              <a:t>данные. </a:t>
            </a:r>
            <a:endParaRPr lang="ru-RU" sz="1800" dirty="0" smtClean="0"/>
          </a:p>
          <a:p>
            <a:pPr>
              <a:buNone/>
            </a:pPr>
            <a:r>
              <a:rPr lang="ru-RU" sz="1800" dirty="0" smtClean="0"/>
              <a:t>	</a:t>
            </a:r>
            <a:r>
              <a:rPr lang="ru-RU" sz="1800" dirty="0" smtClean="0"/>
              <a:t>Подобная </a:t>
            </a:r>
            <a:r>
              <a:rPr lang="ru-RU" sz="1800" dirty="0" smtClean="0"/>
              <a:t>проверка включает в себя проверку времени </a:t>
            </a:r>
            <a:r>
              <a:rPr lang="ru-RU" sz="1800" dirty="0" smtClean="0"/>
              <a:t>внесения в </a:t>
            </a:r>
            <a:r>
              <a:rPr lang="ru-RU" sz="1800" dirty="0" smtClean="0"/>
              <a:t>файл последнего изменения и обновление кэша, если он содержит </a:t>
            </a:r>
            <a:r>
              <a:rPr lang="ru-RU" sz="1800" dirty="0" smtClean="0"/>
              <a:t>устаревшие данные</a:t>
            </a:r>
            <a:r>
              <a:rPr lang="ru-RU" sz="1800" dirty="0" smtClean="0"/>
              <a:t>.</a:t>
            </a:r>
            <a:endParaRPr lang="ru-RU"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Кэширование и репликация в </a:t>
            </a:r>
            <a:r>
              <a:rPr lang="en-US" dirty="0" smtClean="0"/>
              <a:t>NFS</a:t>
            </a:r>
            <a:endParaRPr lang="ru-RU" dirty="0"/>
          </a:p>
        </p:txBody>
      </p:sp>
      <p:sp>
        <p:nvSpPr>
          <p:cNvPr id="3" name="Content Placeholder 2"/>
          <p:cNvSpPr>
            <a:spLocks noGrp="1"/>
          </p:cNvSpPr>
          <p:nvPr>
            <p:ph idx="1"/>
          </p:nvPr>
        </p:nvSpPr>
        <p:spPr>
          <a:xfrm>
            <a:off x="457200" y="1340768"/>
            <a:ext cx="8229600" cy="4525963"/>
          </a:xfrm>
        </p:spPr>
        <p:txBody>
          <a:bodyPr>
            <a:noAutofit/>
          </a:bodyPr>
          <a:lstStyle/>
          <a:p>
            <a:pPr>
              <a:buNone/>
            </a:pPr>
            <a:r>
              <a:rPr lang="ru-RU" sz="1800" dirty="0" smtClean="0"/>
              <a:t>	Новым в </a:t>
            </a:r>
            <a:r>
              <a:rPr lang="ru-RU" sz="1800" dirty="0" smtClean="0"/>
              <a:t>спецификации </a:t>
            </a:r>
            <a:r>
              <a:rPr lang="ru-RU" sz="1800" dirty="0" smtClean="0"/>
              <a:t>NFS версии 4 </a:t>
            </a:r>
            <a:r>
              <a:rPr lang="ru-RU" sz="1800" dirty="0" smtClean="0"/>
              <a:t>является то, что сервер после открытия </a:t>
            </a:r>
            <a:r>
              <a:rPr lang="ru-RU" sz="1800" dirty="0" smtClean="0"/>
              <a:t>файла может </a:t>
            </a:r>
            <a:r>
              <a:rPr lang="ru-RU" sz="1800" dirty="0" smtClean="0"/>
              <a:t>делегировать часть своих прав клиенту. В том случае, если машине </a:t>
            </a:r>
            <a:r>
              <a:rPr lang="ru-RU" sz="1800" dirty="0" smtClean="0"/>
              <a:t>клиента разрешается </a:t>
            </a:r>
            <a:r>
              <a:rPr lang="ru-RU" sz="1800" dirty="0" smtClean="0"/>
              <a:t>локально обрабатывать операции открытия и закрытия файлов </a:t>
            </a:r>
            <a:r>
              <a:rPr lang="ru-RU" sz="1800" dirty="0" smtClean="0"/>
              <a:t>других клиентов </a:t>
            </a:r>
            <a:r>
              <a:rPr lang="ru-RU" sz="1800" dirty="0" smtClean="0"/>
              <a:t>той же машины, имеет место </a:t>
            </a:r>
            <a:r>
              <a:rPr lang="ru-RU" sz="1800" b="1" i="1" dirty="0" smtClean="0"/>
              <a:t>делегирование </a:t>
            </a:r>
            <a:r>
              <a:rPr lang="ru-RU" sz="1800" b="1" i="1" dirty="0" smtClean="0"/>
              <a:t>открытия.</a:t>
            </a:r>
          </a:p>
          <a:p>
            <a:pPr>
              <a:buNone/>
            </a:pPr>
            <a:endParaRPr lang="ru-RU" sz="1800" dirty="0"/>
          </a:p>
        </p:txBody>
      </p:sp>
      <p:pic>
        <p:nvPicPr>
          <p:cNvPr id="31747" name="Picture 3"/>
          <p:cNvPicPr>
            <a:picLocks noChangeAspect="1" noChangeArrowheads="1"/>
          </p:cNvPicPr>
          <p:nvPr/>
        </p:nvPicPr>
        <p:blipFill>
          <a:blip r:embed="rId2" cstate="print"/>
          <a:srcRect/>
          <a:stretch>
            <a:fillRect/>
          </a:stretch>
        </p:blipFill>
        <p:spPr bwMode="auto">
          <a:xfrm>
            <a:off x="245738" y="2996952"/>
            <a:ext cx="8862766" cy="334343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Кэширование и репликация в </a:t>
            </a:r>
            <a:r>
              <a:rPr lang="en-US" dirty="0" smtClean="0"/>
              <a:t>NFS</a:t>
            </a:r>
            <a:endParaRPr lang="ru-RU" dirty="0"/>
          </a:p>
        </p:txBody>
      </p:sp>
      <p:sp>
        <p:nvSpPr>
          <p:cNvPr id="3" name="Content Placeholder 2"/>
          <p:cNvSpPr>
            <a:spLocks noGrp="1"/>
          </p:cNvSpPr>
          <p:nvPr>
            <p:ph idx="1"/>
          </p:nvPr>
        </p:nvSpPr>
        <p:spPr>
          <a:xfrm>
            <a:off x="457200" y="1340768"/>
            <a:ext cx="8229600" cy="4525963"/>
          </a:xfrm>
        </p:spPr>
        <p:txBody>
          <a:bodyPr>
            <a:noAutofit/>
          </a:bodyPr>
          <a:lstStyle/>
          <a:p>
            <a:pPr>
              <a:buNone/>
            </a:pPr>
            <a:r>
              <a:rPr lang="ru-RU" sz="1800" dirty="0" smtClean="0"/>
              <a:t>	Клиенты </a:t>
            </a:r>
            <a:r>
              <a:rPr lang="ru-RU" sz="1800" dirty="0" smtClean="0"/>
              <a:t>могут также кэшировать значения </a:t>
            </a:r>
            <a:r>
              <a:rPr lang="ru-RU" sz="1800" dirty="0" smtClean="0"/>
              <a:t>атрибутов. </a:t>
            </a:r>
            <a:r>
              <a:rPr lang="ru-RU" sz="1800" dirty="0" smtClean="0"/>
              <a:t>Модификации значений </a:t>
            </a:r>
            <a:r>
              <a:rPr lang="ru-RU" sz="1800" dirty="0" smtClean="0"/>
              <a:t>атрибутов немедленно </a:t>
            </a:r>
            <a:r>
              <a:rPr lang="ru-RU" sz="1800" dirty="0" smtClean="0"/>
              <a:t>передаются на сервер в соответствии с правилами </a:t>
            </a:r>
            <a:r>
              <a:rPr lang="ru-RU" sz="1800" dirty="0" smtClean="0"/>
              <a:t>согласованности кэша </a:t>
            </a:r>
            <a:r>
              <a:rPr lang="ru-RU" sz="1800" dirty="0" smtClean="0"/>
              <a:t>сквозной записи.</a:t>
            </a:r>
          </a:p>
          <a:p>
            <a:pPr>
              <a:buNone/>
            </a:pPr>
            <a:r>
              <a:rPr lang="ru-RU" sz="1800" dirty="0" smtClean="0"/>
              <a:t>	Таким </a:t>
            </a:r>
            <a:r>
              <a:rPr lang="ru-RU" sz="1800" dirty="0" smtClean="0"/>
              <a:t>же образом выполняется кэширование дескрипторов файлов (или, </a:t>
            </a:r>
            <a:r>
              <a:rPr lang="ru-RU" sz="1800" dirty="0" smtClean="0"/>
              <a:t>скорее,отображений </a:t>
            </a:r>
            <a:r>
              <a:rPr lang="ru-RU" sz="1800" dirty="0" smtClean="0"/>
              <a:t>имен файлов в дескрипторы) и каталогов. </a:t>
            </a:r>
            <a:endParaRPr lang="ru-RU" sz="1800" dirty="0" smtClean="0"/>
          </a:p>
          <a:p>
            <a:pPr>
              <a:buNone/>
            </a:pPr>
            <a:r>
              <a:rPr lang="ru-RU" sz="1800" dirty="0" smtClean="0"/>
              <a:t>	</a:t>
            </a:r>
            <a:r>
              <a:rPr lang="ru-RU" sz="1800" dirty="0" smtClean="0"/>
              <a:t>Чтобы </a:t>
            </a:r>
            <a:r>
              <a:rPr lang="ru-RU" sz="1800" dirty="0" smtClean="0"/>
              <a:t>снизить </a:t>
            </a:r>
            <a:r>
              <a:rPr lang="ru-RU" sz="1800" dirty="0" smtClean="0"/>
              <a:t>отрицательный эффект </a:t>
            </a:r>
            <a:r>
              <a:rPr lang="ru-RU" sz="1800" dirty="0" smtClean="0"/>
              <a:t>от возможной в этом случае противоречивости, NFS </a:t>
            </a:r>
            <a:r>
              <a:rPr lang="ru-RU" sz="1800" dirty="0" smtClean="0"/>
              <a:t>использует аренду </a:t>
            </a:r>
            <a:r>
              <a:rPr lang="ru-RU" sz="1800" dirty="0" smtClean="0"/>
              <a:t>кэшируемых атрибутов, дескрипторов файлов и каталогов</a:t>
            </a:r>
            <a:r>
              <a:rPr lang="ru-RU" sz="1800" dirty="0" smtClean="0"/>
              <a:t>. После </a:t>
            </a:r>
            <a:r>
              <a:rPr lang="ru-RU" sz="1800" dirty="0" smtClean="0"/>
              <a:t>истечения определенного периода времени хранимая в кэше </a:t>
            </a:r>
            <a:r>
              <a:rPr lang="ru-RU" sz="1800" dirty="0" smtClean="0"/>
              <a:t>информация </a:t>
            </a:r>
            <a:r>
              <a:rPr lang="ru-RU" sz="1800" dirty="0" smtClean="0"/>
              <a:t>автоматически объявляется неверной. В результате для того, чтобы вновь </a:t>
            </a:r>
            <a:r>
              <a:rPr lang="ru-RU" sz="1800" dirty="0" smtClean="0"/>
              <a:t>использовать эти </a:t>
            </a:r>
            <a:r>
              <a:rPr lang="ru-RU" sz="1800" dirty="0" smtClean="0"/>
              <a:t>данные, их необходимо обновить с сервера.</a:t>
            </a:r>
            <a:endParaRPr lang="ru-RU"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Репликация в </a:t>
            </a:r>
            <a:r>
              <a:rPr lang="en-US" dirty="0" smtClean="0"/>
              <a:t>NFS</a:t>
            </a:r>
            <a:endParaRPr lang="ru-RU" dirty="0"/>
          </a:p>
        </p:txBody>
      </p:sp>
      <p:sp>
        <p:nvSpPr>
          <p:cNvPr id="3" name="Content Placeholder 2"/>
          <p:cNvSpPr>
            <a:spLocks noGrp="1"/>
          </p:cNvSpPr>
          <p:nvPr>
            <p:ph idx="1"/>
          </p:nvPr>
        </p:nvSpPr>
        <p:spPr>
          <a:xfrm>
            <a:off x="457200" y="1340768"/>
            <a:ext cx="8229600" cy="4525963"/>
          </a:xfrm>
        </p:spPr>
        <p:txBody>
          <a:bodyPr>
            <a:noAutofit/>
          </a:bodyPr>
          <a:lstStyle/>
          <a:p>
            <a:pPr>
              <a:buNone/>
            </a:pPr>
            <a:r>
              <a:rPr lang="en-US" sz="1800" dirty="0" smtClean="0"/>
              <a:t>	N</a:t>
            </a:r>
            <a:r>
              <a:rPr lang="ru-RU" sz="1800" dirty="0" smtClean="0"/>
              <a:t>FS </a:t>
            </a:r>
            <a:r>
              <a:rPr lang="ru-RU" sz="1800" dirty="0" smtClean="0"/>
              <a:t>версии 4 предоставляет минимальную поддержку репликации файлов. </a:t>
            </a:r>
            <a:r>
              <a:rPr lang="ru-RU" sz="1800" dirty="0" smtClean="0"/>
              <a:t>Реплицирована </a:t>
            </a:r>
            <a:r>
              <a:rPr lang="ru-RU" sz="1800" dirty="0" smtClean="0"/>
              <a:t>может быть только файловая система целиком (то есть все </a:t>
            </a:r>
            <a:r>
              <a:rPr lang="ru-RU" sz="1800" dirty="0" smtClean="0"/>
              <a:t>логическое устройство</a:t>
            </a:r>
            <a:r>
              <a:rPr lang="ru-RU" sz="1800" dirty="0" smtClean="0"/>
              <a:t>, включая файлы, атрибуты, каталоги и блоки данных). </a:t>
            </a:r>
            <a:r>
              <a:rPr lang="ru-RU" sz="1800" dirty="0" smtClean="0"/>
              <a:t>Поддержка предоставляется </a:t>
            </a:r>
            <a:r>
              <a:rPr lang="ru-RU" sz="1800" dirty="0" smtClean="0"/>
              <a:t>в виде атрибута FS_LOCATIONS, который для всех файлов </a:t>
            </a:r>
            <a:r>
              <a:rPr lang="ru-RU" sz="1800" dirty="0" smtClean="0"/>
              <a:t>является рекомендуемым</a:t>
            </a:r>
            <a:r>
              <a:rPr lang="ru-RU" sz="1800" dirty="0" smtClean="0"/>
              <a:t>. </a:t>
            </a:r>
            <a:endParaRPr lang="en-US" sz="1800" dirty="0" smtClean="0"/>
          </a:p>
          <a:p>
            <a:pPr>
              <a:buNone/>
            </a:pPr>
            <a:r>
              <a:rPr lang="en-US" sz="1800" dirty="0" smtClean="0"/>
              <a:t>	</a:t>
            </a:r>
            <a:r>
              <a:rPr lang="ru-RU" sz="1800" dirty="0" smtClean="0"/>
              <a:t>Этот </a:t>
            </a:r>
            <a:r>
              <a:rPr lang="ru-RU" sz="1800" dirty="0" smtClean="0"/>
              <a:t>атрибут поддерживает список мест, в которых может </a:t>
            </a:r>
            <a:r>
              <a:rPr lang="ru-RU" sz="1800" dirty="0" smtClean="0"/>
              <a:t>находиться файловая </a:t>
            </a:r>
            <a:r>
              <a:rPr lang="ru-RU" sz="1800" dirty="0" smtClean="0"/>
              <a:t>система, содержащая данный файл. Каждое из этих мест </a:t>
            </a:r>
            <a:r>
              <a:rPr lang="ru-RU" sz="1800" dirty="0" smtClean="0"/>
              <a:t>указывается в </a:t>
            </a:r>
            <a:r>
              <a:rPr lang="ru-RU" sz="1800" dirty="0" smtClean="0"/>
              <a:t>форме DNS-имени или IP-адреса</a:t>
            </a:r>
            <a:r>
              <a:rPr lang="ru-RU" sz="1800" dirty="0" smtClean="0"/>
              <a:t>.</a:t>
            </a:r>
            <a:endParaRPr lang="en-US" sz="1800" dirty="0" smtClean="0"/>
          </a:p>
          <a:p>
            <a:pPr>
              <a:buNone/>
            </a:pPr>
            <a:r>
              <a:rPr lang="en-US" sz="1800" dirty="0" smtClean="0"/>
              <a:t>	</a:t>
            </a:r>
            <a:r>
              <a:rPr lang="ru-RU" sz="1800" dirty="0" smtClean="0"/>
              <a:t>NFS </a:t>
            </a:r>
            <a:r>
              <a:rPr lang="ru-RU" sz="1800" dirty="0" smtClean="0"/>
              <a:t>версии 4 не определяет, каким образом должна происходить репликация.</a:t>
            </a:r>
            <a:endParaRPr lang="ru-RU"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Кэширование и репликация в </a:t>
            </a:r>
            <a:r>
              <a:rPr lang="en-US" dirty="0" smtClean="0"/>
              <a:t>Coda</a:t>
            </a:r>
            <a:endParaRPr lang="ru-RU" dirty="0"/>
          </a:p>
        </p:txBody>
      </p:sp>
      <p:sp>
        <p:nvSpPr>
          <p:cNvPr id="3" name="Content Placeholder 2"/>
          <p:cNvSpPr>
            <a:spLocks noGrp="1"/>
          </p:cNvSpPr>
          <p:nvPr>
            <p:ph idx="1"/>
          </p:nvPr>
        </p:nvSpPr>
        <p:spPr>
          <a:xfrm>
            <a:off x="457200" y="1340768"/>
            <a:ext cx="8229600" cy="4525963"/>
          </a:xfrm>
        </p:spPr>
        <p:txBody>
          <a:bodyPr>
            <a:noAutofit/>
          </a:bodyPr>
          <a:lstStyle/>
          <a:p>
            <a:pPr>
              <a:buNone/>
            </a:pPr>
            <a:r>
              <a:rPr lang="ru-RU" sz="1800" dirty="0" smtClean="0"/>
              <a:t>	Кэширование на клиенте выполняется для </a:t>
            </a:r>
            <a:r>
              <a:rPr lang="ru-RU" sz="1800" dirty="0" smtClean="0"/>
              <a:t>улучшения масштабируемости. </a:t>
            </a:r>
            <a:endParaRPr lang="ru-RU" sz="1800" dirty="0" smtClean="0"/>
          </a:p>
          <a:p>
            <a:pPr>
              <a:buNone/>
            </a:pPr>
            <a:r>
              <a:rPr lang="ru-RU" sz="1800" dirty="0" smtClean="0"/>
              <a:t>	Кэширование </a:t>
            </a:r>
            <a:r>
              <a:rPr lang="ru-RU" sz="1800" dirty="0" smtClean="0"/>
              <a:t>повышает </a:t>
            </a:r>
            <a:r>
              <a:rPr lang="ru-RU" sz="1800" dirty="0" smtClean="0"/>
              <a:t>отказоустойчивость, поскольку </a:t>
            </a:r>
            <a:r>
              <a:rPr lang="ru-RU" sz="1800" dirty="0" smtClean="0"/>
              <a:t>клиент меньше зависит от доступности сервера. </a:t>
            </a:r>
            <a:endParaRPr lang="ru-RU" sz="1800" dirty="0" smtClean="0"/>
          </a:p>
          <a:p>
            <a:pPr>
              <a:buNone/>
            </a:pPr>
            <a:r>
              <a:rPr lang="ru-RU" sz="1800" dirty="0" smtClean="0"/>
              <a:t>	Клиенты </a:t>
            </a:r>
            <a:r>
              <a:rPr lang="ru-RU" sz="1800" dirty="0" smtClean="0"/>
              <a:t>в Coda всегда кэшируют файлы </a:t>
            </a:r>
            <a:r>
              <a:rPr lang="ru-RU" sz="1800" dirty="0" smtClean="0"/>
              <a:t>целиком.</a:t>
            </a:r>
          </a:p>
          <a:p>
            <a:pPr>
              <a:buNone/>
            </a:pPr>
            <a:r>
              <a:rPr lang="ru-RU" sz="1800" dirty="0" smtClean="0"/>
              <a:t>	Когда </a:t>
            </a:r>
            <a:r>
              <a:rPr lang="ru-RU" sz="1800" dirty="0" smtClean="0"/>
              <a:t>файл открывается — на чтение или на запись, — клиенту </a:t>
            </a:r>
            <a:r>
              <a:rPr lang="ru-RU" sz="1800" dirty="0" smtClean="0"/>
              <a:t>передается полная </a:t>
            </a:r>
            <a:r>
              <a:rPr lang="ru-RU" sz="1800" dirty="0" smtClean="0"/>
              <a:t>копия файла, которая затем попадает в кэш</a:t>
            </a:r>
            <a:r>
              <a:rPr lang="ru-RU" sz="1800" dirty="0" smtClean="0"/>
              <a:t>.</a:t>
            </a:r>
          </a:p>
          <a:p>
            <a:pPr>
              <a:buNone/>
            </a:pPr>
            <a:r>
              <a:rPr lang="ru-RU" sz="1800" dirty="0" smtClean="0"/>
              <a:t>	Согласованность кэша в Coda обеспечивается при помощи обратных вызовов. Для каждого файла сервер хранит информацию обо всех клиентах, которым была выслана копия этого файла. Сервер записывает для клиента </a:t>
            </a:r>
            <a:r>
              <a:rPr lang="ru-RU" sz="1800" b="1" i="1" dirty="0" smtClean="0"/>
              <a:t>обещание обратного вызова. </a:t>
            </a:r>
          </a:p>
          <a:p>
            <a:pPr>
              <a:buNone/>
            </a:pPr>
            <a:r>
              <a:rPr lang="ru-RU" sz="1800" b="1" i="1" dirty="0" smtClean="0"/>
              <a:t>	</a:t>
            </a:r>
            <a:r>
              <a:rPr lang="ru-RU" sz="1800" dirty="0" smtClean="0"/>
              <a:t>После </a:t>
            </a:r>
            <a:r>
              <a:rPr lang="ru-RU" sz="1800" dirty="0" smtClean="0"/>
              <a:t>того </a:t>
            </a:r>
            <a:r>
              <a:rPr lang="ru-RU" sz="1800" dirty="0" smtClean="0"/>
              <a:t>как клиент </a:t>
            </a:r>
            <a:r>
              <a:rPr lang="ru-RU" sz="1800" dirty="0" smtClean="0"/>
              <a:t>изменит свою локальную копию файла в первый раз, он уведомляет </a:t>
            </a:r>
            <a:r>
              <a:rPr lang="ru-RU" sz="1800" dirty="0" smtClean="0"/>
              <a:t>об этом </a:t>
            </a:r>
            <a:r>
              <a:rPr lang="ru-RU" sz="1800" dirty="0" smtClean="0"/>
              <a:t>сервер, который, в свою очередь, рассылает остальным клиентам </a:t>
            </a:r>
            <a:r>
              <a:rPr lang="ru-RU" sz="1800" dirty="0" smtClean="0"/>
              <a:t>сообщения о </a:t>
            </a:r>
            <a:r>
              <a:rPr lang="ru-RU" sz="1800" dirty="0" smtClean="0"/>
              <a:t>некорректности их копий</a:t>
            </a:r>
            <a:r>
              <a:rPr lang="ru-RU" sz="1800" dirty="0" smtClean="0"/>
              <a:t>.</a:t>
            </a:r>
          </a:p>
          <a:p>
            <a:pPr>
              <a:buNone/>
            </a:pPr>
            <a:r>
              <a:rPr lang="ru-RU" sz="1800" dirty="0" smtClean="0"/>
              <a:t>	Таким образом, пока клиент знает</a:t>
            </a:r>
            <a:r>
              <a:rPr lang="ru-RU" sz="1800" dirty="0" smtClean="0"/>
              <a:t>, что он оставил серверу обещание обратного вызова, он благополучно </a:t>
            </a:r>
            <a:r>
              <a:rPr lang="ru-RU" sz="1800" dirty="0" smtClean="0"/>
              <a:t>работает с </a:t>
            </a:r>
            <a:r>
              <a:rPr lang="ru-RU" sz="1800" dirty="0" smtClean="0"/>
              <a:t>файлом локально</a:t>
            </a:r>
            <a:r>
              <a:rPr lang="ru-RU" sz="1800" dirty="0" smtClean="0"/>
              <a:t>.</a:t>
            </a:r>
          </a:p>
          <a:p>
            <a:pPr>
              <a:buNone/>
            </a:pPr>
            <a:r>
              <a:rPr lang="ru-RU" sz="1800" b="1" dirty="0" smtClean="0"/>
              <a:t>	</a:t>
            </a:r>
            <a:r>
              <a:rPr lang="ru-RU" sz="1800" dirty="0" smtClean="0"/>
              <a:t>Клиент </a:t>
            </a:r>
            <a:r>
              <a:rPr lang="ru-RU" sz="1800" dirty="0" smtClean="0"/>
              <a:t>может проверить на сервере, действительно ли еще это обещание. </a:t>
            </a:r>
            <a:r>
              <a:rPr lang="ru-RU" sz="1800" dirty="0" smtClean="0"/>
              <a:t>Если оно </a:t>
            </a:r>
            <a:r>
              <a:rPr lang="ru-RU" sz="1800" dirty="0" smtClean="0"/>
              <a:t>действительно, значит, у клиента нет необходимости снова получать </a:t>
            </a:r>
            <a:r>
              <a:rPr lang="ru-RU" sz="1800" dirty="0" smtClean="0"/>
              <a:t>файл у </a:t>
            </a:r>
            <a:r>
              <a:rPr lang="ru-RU" sz="1800" dirty="0" smtClean="0"/>
              <a:t>сервера.</a:t>
            </a:r>
            <a:endParaRPr lang="ru-RU" sz="18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Кэширование и репликация в </a:t>
            </a:r>
            <a:r>
              <a:rPr lang="en-US" dirty="0" smtClean="0"/>
              <a:t>Coda</a:t>
            </a:r>
            <a:endParaRPr lang="ru-RU" dirty="0"/>
          </a:p>
        </p:txBody>
      </p:sp>
      <p:sp>
        <p:nvSpPr>
          <p:cNvPr id="4" name="Content Placeholder 3"/>
          <p:cNvSpPr>
            <a:spLocks noGrp="1"/>
          </p:cNvSpPr>
          <p:nvPr>
            <p:ph idx="1"/>
          </p:nvPr>
        </p:nvSpPr>
        <p:spPr/>
        <p:txBody>
          <a:bodyPr/>
          <a:lstStyle/>
          <a:p>
            <a:endParaRPr lang="ru-RU"/>
          </a:p>
        </p:txBody>
      </p:sp>
      <p:pic>
        <p:nvPicPr>
          <p:cNvPr id="32771" name="Picture 3"/>
          <p:cNvPicPr>
            <a:picLocks noChangeAspect="1" noChangeArrowheads="1"/>
          </p:cNvPicPr>
          <p:nvPr/>
        </p:nvPicPr>
        <p:blipFill>
          <a:blip r:embed="rId2" cstate="print"/>
          <a:srcRect/>
          <a:stretch>
            <a:fillRect/>
          </a:stretch>
        </p:blipFill>
        <p:spPr bwMode="auto">
          <a:xfrm>
            <a:off x="26389" y="1988840"/>
            <a:ext cx="9082115" cy="359472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Кэширование и репликация в </a:t>
            </a:r>
            <a:r>
              <a:rPr lang="en-US" dirty="0" smtClean="0"/>
              <a:t>Coda</a:t>
            </a:r>
            <a:endParaRPr lang="ru-RU" dirty="0"/>
          </a:p>
        </p:txBody>
      </p:sp>
      <p:sp>
        <p:nvSpPr>
          <p:cNvPr id="4" name="Content Placeholder 3"/>
          <p:cNvSpPr>
            <a:spLocks noGrp="1"/>
          </p:cNvSpPr>
          <p:nvPr>
            <p:ph idx="1"/>
          </p:nvPr>
        </p:nvSpPr>
        <p:spPr>
          <a:xfrm>
            <a:off x="457200" y="1268760"/>
            <a:ext cx="8229600" cy="5112568"/>
          </a:xfrm>
        </p:spPr>
        <p:txBody>
          <a:bodyPr>
            <a:noAutofit/>
          </a:bodyPr>
          <a:lstStyle/>
          <a:p>
            <a:pPr>
              <a:buNone/>
            </a:pPr>
            <a:r>
              <a:rPr lang="ru-RU" sz="1800" dirty="0" smtClean="0"/>
              <a:t>		</a:t>
            </a:r>
            <a:r>
              <a:rPr lang="en-US" sz="1800" b="1" dirty="0" smtClean="0"/>
              <a:t>RVID</a:t>
            </a:r>
            <a:r>
              <a:rPr lang="en-US" sz="1800" dirty="0" smtClean="0"/>
              <a:t> -Replicated Volume Identifier,</a:t>
            </a:r>
            <a:r>
              <a:rPr lang="ru-RU" sz="1800" dirty="0" smtClean="0"/>
              <a:t> указывает на логический том</a:t>
            </a:r>
            <a:endParaRPr lang="en-US" sz="1800" dirty="0" smtClean="0"/>
          </a:p>
          <a:p>
            <a:pPr>
              <a:buNone/>
            </a:pPr>
            <a:r>
              <a:rPr lang="ru-RU" sz="1800" dirty="0" smtClean="0"/>
              <a:t>		</a:t>
            </a:r>
            <a:r>
              <a:rPr lang="en-US" sz="1800" b="1" dirty="0" smtClean="0"/>
              <a:t>VID </a:t>
            </a:r>
            <a:r>
              <a:rPr lang="en-US" sz="1800" dirty="0" smtClean="0"/>
              <a:t>-Volume Identifier, </a:t>
            </a:r>
            <a:r>
              <a:rPr lang="ru-RU" sz="1800" dirty="0" smtClean="0"/>
              <a:t>указывает на физический том</a:t>
            </a:r>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i="1" dirty="0" smtClean="0"/>
          </a:p>
          <a:p>
            <a:pPr>
              <a:buNone/>
            </a:pPr>
            <a:r>
              <a:rPr lang="ru-RU" sz="1800" dirty="0" smtClean="0"/>
              <a:t>	</a:t>
            </a:r>
            <a:r>
              <a:rPr lang="en-US" sz="1800" b="1" dirty="0" smtClean="0"/>
              <a:t>AVSG</a:t>
            </a:r>
            <a:r>
              <a:rPr lang="en-US" sz="1800" dirty="0" smtClean="0"/>
              <a:t>- Accessible </a:t>
            </a:r>
            <a:r>
              <a:rPr lang="en-US" sz="1800" dirty="0" smtClean="0"/>
              <a:t>Volume Storage </a:t>
            </a:r>
            <a:r>
              <a:rPr lang="en-US" sz="1800" dirty="0" smtClean="0"/>
              <a:t>Group, Read-One – Write-All (ROWA), </a:t>
            </a:r>
            <a:r>
              <a:rPr lang="en-US" sz="1800" dirty="0" err="1" smtClean="0"/>
              <a:t>MultiRPC</a:t>
            </a:r>
            <a:endParaRPr lang="en-US" sz="1800" dirty="0" smtClean="0"/>
          </a:p>
          <a:p>
            <a:endParaRPr lang="ru-RU" sz="1800" dirty="0"/>
          </a:p>
        </p:txBody>
      </p:sp>
      <p:pic>
        <p:nvPicPr>
          <p:cNvPr id="33795" name="Picture 3"/>
          <p:cNvPicPr>
            <a:picLocks noChangeAspect="1" noChangeArrowheads="1"/>
          </p:cNvPicPr>
          <p:nvPr/>
        </p:nvPicPr>
        <p:blipFill>
          <a:blip r:embed="rId2" cstate="print"/>
          <a:srcRect/>
          <a:stretch>
            <a:fillRect/>
          </a:stretch>
        </p:blipFill>
        <p:spPr bwMode="auto">
          <a:xfrm>
            <a:off x="1331640" y="1870193"/>
            <a:ext cx="6504220" cy="436711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Кэширование в памяти сервера</a:t>
            </a:r>
            <a:endParaRPr lang="ru-RU" dirty="0"/>
          </a:p>
        </p:txBody>
      </p:sp>
      <p:sp>
        <p:nvSpPr>
          <p:cNvPr id="3" name="Content Placeholder 2"/>
          <p:cNvSpPr>
            <a:spLocks noGrp="1"/>
          </p:cNvSpPr>
          <p:nvPr>
            <p:ph idx="1"/>
          </p:nvPr>
        </p:nvSpPr>
        <p:spPr/>
        <p:txBody>
          <a:bodyPr>
            <a:normAutofit fontScale="70000" lnSpcReduction="20000"/>
          </a:bodyPr>
          <a:lstStyle/>
          <a:p>
            <a:r>
              <a:rPr lang="ru-RU" dirty="0" smtClean="0"/>
              <a:t>Значительное увеличение производительности может быть достигнуто за счет кэширования файлов </a:t>
            </a:r>
            <a:r>
              <a:rPr lang="ru-RU" b="1" dirty="0" smtClean="0"/>
              <a:t>в памяти сервера</a:t>
            </a:r>
            <a:r>
              <a:rPr lang="ru-RU" dirty="0" smtClean="0"/>
              <a:t>. Требуются алгоритмы для определения, какие файлы или их части следует хранить в кэш-памяти. </a:t>
            </a:r>
          </a:p>
          <a:p>
            <a:r>
              <a:rPr lang="ru-RU" dirty="0" smtClean="0"/>
              <a:t>При выборе алгоритма должны решаться две задачи. </a:t>
            </a:r>
            <a:endParaRPr lang="ru-RU" dirty="0" smtClean="0"/>
          </a:p>
          <a:p>
            <a:pPr>
              <a:buNone/>
            </a:pPr>
            <a:r>
              <a:rPr lang="ru-RU" dirty="0" smtClean="0"/>
              <a:t>	</a:t>
            </a:r>
            <a:r>
              <a:rPr lang="ru-RU" dirty="0" smtClean="0"/>
              <a:t>Во-первых</a:t>
            </a:r>
            <a:r>
              <a:rPr lang="ru-RU" dirty="0" smtClean="0"/>
              <a:t>, какими единицами оперирует кэш. Этими единицами могут быть или дисковые блоки, или целые файлы. Если это целые файлы, то они могут храниться на диске непрерывными областями (по крайней мере в виде больших участков), при этом уменьшается число обменов между памятью и диском а, следовательно, обеспечивается высокая производительность. Кэширование блоков диска позволяет более эффективно использовать память кэша и дисковое пространство. </a:t>
            </a:r>
            <a:endParaRPr lang="ru-RU"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Кэширование и репликация в </a:t>
            </a:r>
            <a:r>
              <a:rPr lang="en-US" dirty="0" smtClean="0"/>
              <a:t>Coda</a:t>
            </a:r>
            <a:endParaRPr lang="ru-RU" dirty="0"/>
          </a:p>
        </p:txBody>
      </p:sp>
      <p:sp>
        <p:nvSpPr>
          <p:cNvPr id="4" name="Content Placeholder 3"/>
          <p:cNvSpPr>
            <a:spLocks noGrp="1"/>
          </p:cNvSpPr>
          <p:nvPr>
            <p:ph idx="1"/>
          </p:nvPr>
        </p:nvSpPr>
        <p:spPr>
          <a:xfrm>
            <a:off x="611560" y="1268760"/>
            <a:ext cx="7355160" cy="4896544"/>
          </a:xfrm>
        </p:spPr>
        <p:txBody>
          <a:bodyPr>
            <a:noAutofit/>
          </a:bodyPr>
          <a:lstStyle/>
          <a:p>
            <a:pPr>
              <a:buNone/>
            </a:pPr>
            <a:r>
              <a:rPr lang="ru-RU" sz="1800" dirty="0" smtClean="0"/>
              <a:t>		</a:t>
            </a:r>
            <a:r>
              <a:rPr lang="en-US" sz="1800" b="1" dirty="0" smtClean="0"/>
              <a:t>CVV</a:t>
            </a:r>
            <a:r>
              <a:rPr lang="en-US" sz="1800" dirty="0" smtClean="0"/>
              <a:t> - Coda </a:t>
            </a:r>
            <a:r>
              <a:rPr lang="en-US" sz="1800" dirty="0" smtClean="0"/>
              <a:t>version </a:t>
            </a:r>
            <a:r>
              <a:rPr lang="en-US" sz="1800" dirty="0" smtClean="0"/>
              <a:t>vector</a:t>
            </a:r>
          </a:p>
          <a:p>
            <a:pPr>
              <a:buNone/>
            </a:pPr>
            <a:r>
              <a:rPr lang="en-US" sz="1800" dirty="0" smtClean="0"/>
              <a:t>CVV1(f</a:t>
            </a:r>
            <a:r>
              <a:rPr lang="en-US" sz="1800" dirty="0" smtClean="0"/>
              <a:t>) = </a:t>
            </a:r>
            <a:r>
              <a:rPr lang="en-US" sz="1800" dirty="0" smtClean="0"/>
              <a:t>CVV2(f</a:t>
            </a:r>
            <a:r>
              <a:rPr lang="en-US" sz="1800" dirty="0" smtClean="0"/>
              <a:t>) = [2,2,1]</a:t>
            </a:r>
            <a:endParaRPr lang="en-US"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i="1" dirty="0" smtClean="0"/>
          </a:p>
          <a:p>
            <a:pPr>
              <a:buNone/>
            </a:pPr>
            <a:r>
              <a:rPr lang="ru-RU" sz="1800" dirty="0" smtClean="0"/>
              <a:t>	</a:t>
            </a:r>
            <a:r>
              <a:rPr lang="en-US" sz="1800" dirty="0" smtClean="0"/>
              <a:t>						CVV3(f</a:t>
            </a:r>
            <a:r>
              <a:rPr lang="en-US" sz="1800" dirty="0" smtClean="0"/>
              <a:t>) = </a:t>
            </a:r>
            <a:r>
              <a:rPr lang="en-US" sz="1800" dirty="0" smtClean="0"/>
              <a:t>[1,1,2]</a:t>
            </a:r>
            <a:endParaRPr lang="en-US" sz="1800" dirty="0" smtClean="0"/>
          </a:p>
          <a:p>
            <a:pPr>
              <a:buNone/>
            </a:pPr>
            <a:endParaRPr lang="en-US" sz="1800" dirty="0" smtClean="0"/>
          </a:p>
          <a:p>
            <a:endParaRPr lang="ru-RU" sz="1800" dirty="0"/>
          </a:p>
        </p:txBody>
      </p:sp>
      <p:pic>
        <p:nvPicPr>
          <p:cNvPr id="34819" name="Picture 3"/>
          <p:cNvPicPr>
            <a:picLocks noChangeAspect="1" noChangeArrowheads="1"/>
          </p:cNvPicPr>
          <p:nvPr/>
        </p:nvPicPr>
        <p:blipFill>
          <a:blip r:embed="rId2" cstate="print"/>
          <a:srcRect/>
          <a:stretch>
            <a:fillRect/>
          </a:stretch>
        </p:blipFill>
        <p:spPr bwMode="auto">
          <a:xfrm>
            <a:off x="683568" y="2132856"/>
            <a:ext cx="8031236" cy="3611787"/>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ru-RU" dirty="0" smtClean="0"/>
              <a:t>Литература</a:t>
            </a:r>
            <a:endParaRPr lang="ru-RU" dirty="0"/>
          </a:p>
        </p:txBody>
      </p:sp>
      <p:sp>
        <p:nvSpPr>
          <p:cNvPr id="3" name="Content Placeholder 2"/>
          <p:cNvSpPr>
            <a:spLocks noGrp="1"/>
          </p:cNvSpPr>
          <p:nvPr>
            <p:ph idx="1"/>
          </p:nvPr>
        </p:nvSpPr>
        <p:spPr/>
        <p:txBody>
          <a:bodyPr/>
          <a:lstStyle/>
          <a:p>
            <a:pPr>
              <a:buNone/>
            </a:pPr>
            <a:r>
              <a:rPr lang="ru-RU" b="1" dirty="0" smtClean="0"/>
              <a:t>	</a:t>
            </a:r>
            <a:r>
              <a:rPr lang="ru-RU" sz="2000" b="1" dirty="0" smtClean="0"/>
              <a:t>Распределенные </a:t>
            </a:r>
            <a:r>
              <a:rPr lang="ru-RU" sz="2000" b="1" dirty="0" smtClean="0"/>
              <a:t>системы. Принципы и парадигмы / Э. Таненбаум,</a:t>
            </a:r>
          </a:p>
          <a:p>
            <a:pPr>
              <a:buNone/>
            </a:pPr>
            <a:r>
              <a:rPr lang="ru-RU" sz="2000" dirty="0" smtClean="0"/>
              <a:t>	</a:t>
            </a:r>
            <a:r>
              <a:rPr lang="ru-RU" sz="2000" b="1" dirty="0" smtClean="0"/>
              <a:t>М</a:t>
            </a:r>
            <a:r>
              <a:rPr lang="ru-RU" sz="2000" b="1" dirty="0" smtClean="0"/>
              <a:t>. ван Стеен.</a:t>
            </a:r>
            <a:r>
              <a:rPr lang="ru-RU" sz="2000" dirty="0" smtClean="0"/>
              <a:t> — СПб.: </a:t>
            </a:r>
            <a:r>
              <a:rPr lang="ru-RU" sz="2000" dirty="0" smtClean="0"/>
              <a:t>Питер. </a:t>
            </a:r>
            <a:r>
              <a:rPr lang="ru-RU" sz="2000" dirty="0" smtClean="0"/>
              <a:t>— 877 с: ил. — (Серия «Классика </a:t>
            </a:r>
            <a:r>
              <a:rPr lang="ru-RU" sz="2000" dirty="0" smtClean="0"/>
              <a:t>computer </a:t>
            </a:r>
            <a:r>
              <a:rPr lang="en-US" sz="2000" dirty="0" smtClean="0"/>
              <a:t>science»).</a:t>
            </a:r>
            <a:r>
              <a:rPr lang="ru-RU" sz="2000" dirty="0" smtClean="0"/>
              <a:t> </a:t>
            </a:r>
            <a:r>
              <a:rPr lang="en-US" sz="2000" dirty="0" smtClean="0"/>
              <a:t>ISBN </a:t>
            </a:r>
            <a:r>
              <a:rPr lang="en-US" sz="2000" dirty="0" smtClean="0"/>
              <a:t>5-272-00053-6</a:t>
            </a:r>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Кэширование в памяти сервера</a:t>
            </a:r>
            <a:endParaRPr lang="ru-RU" dirty="0"/>
          </a:p>
        </p:txBody>
      </p:sp>
      <p:sp>
        <p:nvSpPr>
          <p:cNvPr id="3" name="Content Placeholder 2"/>
          <p:cNvSpPr>
            <a:spLocks noGrp="1"/>
          </p:cNvSpPr>
          <p:nvPr>
            <p:ph idx="1"/>
          </p:nvPr>
        </p:nvSpPr>
        <p:spPr/>
        <p:txBody>
          <a:bodyPr>
            <a:normAutofit/>
          </a:bodyPr>
          <a:lstStyle/>
          <a:p>
            <a:r>
              <a:rPr lang="ru-RU" sz="2200" dirty="0" smtClean="0"/>
              <a:t>Во-вторых, необходимо определить правило замены данных при заполнении кэш-памяти. Здесь можно использовать любой стандартный алгоритм кэширования, например, алгоритм LRU (least recently used), соответствии с которым вытесняется блок, к которому дольше всего не было обращения. </a:t>
            </a:r>
          </a:p>
          <a:p>
            <a:r>
              <a:rPr lang="ru-RU" sz="2200" dirty="0" smtClean="0"/>
              <a:t>Кэш-память на сервере легко реализуется и совершенно прозрачна для клиента. Так как сервер может синхронизировать работу памяти и диска, с точки зрения клиентов существует только одна копия каждого файла, так что проблема согласования не возникает. </a:t>
            </a:r>
          </a:p>
          <a:p>
            <a:pPr>
              <a:buNone/>
            </a:pPr>
            <a:endParaRPr lang="ru-RU" sz="2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Кэширование на стороне клиента</a:t>
            </a:r>
            <a:endParaRPr lang="ru-RU" dirty="0"/>
          </a:p>
        </p:txBody>
      </p:sp>
      <p:sp>
        <p:nvSpPr>
          <p:cNvPr id="3" name="Content Placeholder 2"/>
          <p:cNvSpPr>
            <a:spLocks noGrp="1"/>
          </p:cNvSpPr>
          <p:nvPr>
            <p:ph idx="1"/>
          </p:nvPr>
        </p:nvSpPr>
        <p:spPr/>
        <p:txBody>
          <a:bodyPr>
            <a:normAutofit/>
          </a:bodyPr>
          <a:lstStyle/>
          <a:p>
            <a:r>
              <a:rPr lang="ru-RU" sz="2000" dirty="0" smtClean="0"/>
              <a:t>Хотя кэширование на сервере исключает обмен с диском при каждом доступе, все еще остается обмен по сети. Существует только один путь избавиться от обмена по сети - это кэширование на стороне клиента, которое, однако, порождает много сложностей</a:t>
            </a:r>
            <a:r>
              <a:rPr lang="ru-RU" sz="2000" dirty="0" smtClean="0"/>
              <a:t>.</a:t>
            </a:r>
          </a:p>
          <a:p>
            <a:r>
              <a:rPr lang="ru-RU" sz="2000" dirty="0" smtClean="0"/>
              <a:t>Кэширование </a:t>
            </a:r>
            <a:r>
              <a:rPr lang="ru-RU" sz="2000" b="1" dirty="0" smtClean="0"/>
              <a:t>на диске </a:t>
            </a:r>
            <a:r>
              <a:rPr lang="ru-RU" sz="2000" b="1" dirty="0" smtClean="0"/>
              <a:t>клиента</a:t>
            </a:r>
            <a:r>
              <a:rPr lang="ru-RU" sz="2000" dirty="0" smtClean="0"/>
              <a:t> </a:t>
            </a:r>
            <a:r>
              <a:rPr lang="ru-RU" sz="2000" dirty="0" smtClean="0"/>
              <a:t>может не дать преимуществ перед кэшированием в памяти сервера, а сложность повышается значительно</a:t>
            </a:r>
            <a:r>
              <a:rPr lang="ru-RU" sz="2000" dirty="0" smtClean="0"/>
              <a:t>.</a:t>
            </a:r>
          </a:p>
          <a:p>
            <a:r>
              <a:rPr lang="ru-RU" sz="2000" dirty="0" smtClean="0"/>
              <a:t>Кэширование </a:t>
            </a:r>
            <a:r>
              <a:rPr lang="ru-RU" sz="2000" b="1" dirty="0" smtClean="0"/>
              <a:t>в памяти клиента</a:t>
            </a:r>
            <a:r>
              <a:rPr lang="ru-RU" sz="2000" dirty="0" smtClean="0"/>
              <a:t>, </a:t>
            </a:r>
            <a:r>
              <a:rPr lang="ru-RU" sz="2000" dirty="0" smtClean="0"/>
              <a:t>а </a:t>
            </a:r>
            <a:r>
              <a:rPr lang="ru-RU" sz="2000" dirty="0" smtClean="0"/>
              <a:t>не на его </a:t>
            </a:r>
            <a:r>
              <a:rPr lang="ru-RU" sz="2000" dirty="0" smtClean="0"/>
              <a:t>диске используется во многих системах. Существуют 3 способа</a:t>
            </a:r>
            <a:r>
              <a:rPr lang="en-US" sz="2000" dirty="0" smtClean="0"/>
              <a:t>: </a:t>
            </a:r>
            <a:r>
              <a:rPr lang="ru-RU" sz="2000" dirty="0" smtClean="0"/>
              <a:t>кэширование </a:t>
            </a:r>
            <a:r>
              <a:rPr lang="ru-RU" sz="2000" dirty="0" smtClean="0"/>
              <a:t>в каждом </a:t>
            </a:r>
            <a:r>
              <a:rPr lang="ru-RU" sz="2000" dirty="0" smtClean="0"/>
              <a:t>процессе</a:t>
            </a:r>
            <a:r>
              <a:rPr lang="en-US" sz="2000" dirty="0" smtClean="0"/>
              <a:t>, </a:t>
            </a:r>
            <a:r>
              <a:rPr lang="ru-RU" sz="2000" dirty="0" smtClean="0"/>
              <a:t>кэширование в </a:t>
            </a:r>
            <a:r>
              <a:rPr lang="ru-RU" sz="2000" dirty="0" smtClean="0"/>
              <a:t>ядре</a:t>
            </a:r>
            <a:r>
              <a:rPr lang="en-US" sz="2000" dirty="0" smtClean="0"/>
              <a:t>, </a:t>
            </a:r>
            <a:r>
              <a:rPr lang="ru-RU" sz="2000" dirty="0" smtClean="0"/>
              <a:t>кэш-менеджер </a:t>
            </a:r>
            <a:r>
              <a:rPr lang="ru-RU" sz="2000" dirty="0" smtClean="0"/>
              <a:t>в виде отдельного процесса.</a:t>
            </a:r>
            <a:endParaRPr lang="ru-RU"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Кэширование на стороне клиента</a:t>
            </a:r>
            <a:endParaRPr lang="ru-RU" dirty="0"/>
          </a:p>
        </p:txBody>
      </p:sp>
      <p:sp>
        <p:nvSpPr>
          <p:cNvPr id="3" name="Content Placeholder 2"/>
          <p:cNvSpPr>
            <a:spLocks noGrp="1"/>
          </p:cNvSpPr>
          <p:nvPr>
            <p:ph idx="1"/>
          </p:nvPr>
        </p:nvSpPr>
        <p:spPr/>
        <p:txBody>
          <a:bodyPr>
            <a:noAutofit/>
          </a:bodyPr>
          <a:lstStyle/>
          <a:p>
            <a:pPr>
              <a:buNone/>
            </a:pPr>
            <a:r>
              <a:rPr lang="ru-RU" sz="2000" dirty="0" smtClean="0"/>
              <a:t>	Самый </a:t>
            </a:r>
            <a:r>
              <a:rPr lang="ru-RU" sz="2000" dirty="0" smtClean="0"/>
              <a:t>простой состоит в кэшировании файлов непосредственно </a:t>
            </a:r>
            <a:r>
              <a:rPr lang="ru-RU" sz="2000" b="1" dirty="0" smtClean="0"/>
              <a:t>внутри адресного пространства каждого пользовательского процесса</a:t>
            </a:r>
            <a:r>
              <a:rPr lang="ru-RU" sz="2000" dirty="0" smtClean="0"/>
              <a:t>. </a:t>
            </a:r>
            <a:endParaRPr lang="ru-RU" sz="2000" dirty="0" smtClean="0"/>
          </a:p>
          <a:p>
            <a:pPr>
              <a:buNone/>
            </a:pPr>
            <a:r>
              <a:rPr lang="ru-RU" sz="2000" dirty="0" smtClean="0"/>
              <a:t>	</a:t>
            </a:r>
            <a:r>
              <a:rPr lang="ru-RU" sz="2000" dirty="0" smtClean="0"/>
              <a:t>Обычно </a:t>
            </a:r>
            <a:r>
              <a:rPr lang="ru-RU" sz="2000" dirty="0" smtClean="0"/>
              <a:t>кэш управляется с помощью библиотеки системных вызов. По мере того, как файлы открываются, закрываются, читаются и пишутся, библиотека просто сохраняет наиболее часто используемые файлы. Когда процесс завершается, все модифицированные файлы записываются назад на сервер. </a:t>
            </a:r>
            <a:endParaRPr lang="ru-RU" sz="2000" dirty="0" smtClean="0"/>
          </a:p>
          <a:p>
            <a:pPr>
              <a:buNone/>
            </a:pPr>
            <a:r>
              <a:rPr lang="ru-RU" sz="2000" dirty="0" smtClean="0"/>
              <a:t>	</a:t>
            </a:r>
            <a:r>
              <a:rPr lang="ru-RU" sz="2000" dirty="0" smtClean="0"/>
              <a:t>Хотя </a:t>
            </a:r>
            <a:r>
              <a:rPr lang="ru-RU" sz="2000" dirty="0" smtClean="0"/>
              <a:t>эта схема реализуется с чрезвычайно низкими издержками, она эффективна только тогда, когда отдельные процессы часто повторно открывают и закрывают файлы. </a:t>
            </a:r>
            <a:endParaRPr lang="ru-RU" sz="2000" dirty="0" smtClean="0"/>
          </a:p>
          <a:p>
            <a:pPr>
              <a:buNone/>
            </a:pPr>
            <a:r>
              <a:rPr lang="ru-RU" sz="2000" dirty="0" smtClean="0"/>
              <a:t>	</a:t>
            </a:r>
            <a:r>
              <a:rPr lang="ru-RU" sz="2000" dirty="0" smtClean="0"/>
              <a:t>Таким </a:t>
            </a:r>
            <a:r>
              <a:rPr lang="ru-RU" sz="2000" dirty="0" smtClean="0"/>
              <a:t>является процесс менеджера базы данных, но обычные программы чаще всего читают каждый файл однократно, так что кэширование с помощью библиотеки в этом случае не дает выигрыша.</a:t>
            </a:r>
            <a:endParaRPr lang="ru-RU"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Кэширование на стороне клиента</a:t>
            </a:r>
            <a:endParaRPr lang="ru-RU" dirty="0"/>
          </a:p>
        </p:txBody>
      </p:sp>
      <p:sp>
        <p:nvSpPr>
          <p:cNvPr id="3" name="Content Placeholder 2"/>
          <p:cNvSpPr>
            <a:spLocks noGrp="1"/>
          </p:cNvSpPr>
          <p:nvPr>
            <p:ph idx="1"/>
          </p:nvPr>
        </p:nvSpPr>
        <p:spPr/>
        <p:txBody>
          <a:bodyPr>
            <a:normAutofit/>
          </a:bodyPr>
          <a:lstStyle/>
          <a:p>
            <a:pPr>
              <a:buNone/>
            </a:pPr>
            <a:r>
              <a:rPr lang="ru-RU" sz="2000" dirty="0" smtClean="0"/>
              <a:t>	Другим </a:t>
            </a:r>
            <a:r>
              <a:rPr lang="ru-RU" sz="2000" dirty="0" smtClean="0"/>
              <a:t>местом кэширования является </a:t>
            </a:r>
            <a:r>
              <a:rPr lang="ru-RU" sz="2000" b="1" dirty="0" smtClean="0"/>
              <a:t>ядро</a:t>
            </a:r>
            <a:r>
              <a:rPr lang="ru-RU" sz="2000" dirty="0" smtClean="0"/>
              <a:t>. </a:t>
            </a:r>
            <a:endParaRPr lang="ru-RU" sz="2000" dirty="0" smtClean="0"/>
          </a:p>
          <a:p>
            <a:pPr>
              <a:buNone/>
            </a:pPr>
            <a:r>
              <a:rPr lang="ru-RU" sz="2000" dirty="0" smtClean="0"/>
              <a:t>	</a:t>
            </a:r>
            <a:r>
              <a:rPr lang="ru-RU" sz="2000" dirty="0" smtClean="0"/>
              <a:t>Недостатком </a:t>
            </a:r>
            <a:r>
              <a:rPr lang="ru-RU" sz="2000" dirty="0" smtClean="0"/>
              <a:t>этого варианта является то, что во всех случаях требуется выполнять системные вызовы, даже в случае успешного обращения к кэш-памяти (файл оказался в кэше). </a:t>
            </a:r>
            <a:endParaRPr lang="ru-RU" sz="2000" dirty="0" smtClean="0"/>
          </a:p>
          <a:p>
            <a:pPr>
              <a:buNone/>
            </a:pPr>
            <a:r>
              <a:rPr lang="ru-RU" sz="2000" dirty="0" smtClean="0"/>
              <a:t>	</a:t>
            </a:r>
            <a:r>
              <a:rPr lang="ru-RU" sz="2000" dirty="0" smtClean="0"/>
              <a:t>Но </a:t>
            </a:r>
            <a:r>
              <a:rPr lang="ru-RU" sz="2000" dirty="0" smtClean="0"/>
              <a:t>преимуществом является то, что файлы остаются в кэше и после завершения процессов. </a:t>
            </a:r>
            <a:endParaRPr lang="ru-RU" sz="2000" dirty="0" smtClean="0"/>
          </a:p>
          <a:p>
            <a:pPr>
              <a:buNone/>
            </a:pPr>
            <a:r>
              <a:rPr lang="ru-RU" sz="2000" dirty="0" smtClean="0"/>
              <a:t>	</a:t>
            </a:r>
            <a:r>
              <a:rPr lang="ru-RU" sz="2000" dirty="0" smtClean="0"/>
              <a:t>Например</a:t>
            </a:r>
            <a:r>
              <a:rPr lang="ru-RU" sz="2000" dirty="0" smtClean="0"/>
              <a:t>, предположим, что двухпроходный компилятор выполняется, как два процесса. Первый проход записывает промежуточный файл, который читается вторым проходом. </a:t>
            </a:r>
            <a:r>
              <a:rPr lang="ru-RU" sz="2000" dirty="0" smtClean="0"/>
              <a:t>После </a:t>
            </a:r>
            <a:r>
              <a:rPr lang="ru-RU" sz="2000" dirty="0" smtClean="0"/>
              <a:t>завершения процесса первого прохода промежуточный файл, вероятно, будет находиться в кэше, так что вызов сервера не потребуется.</a:t>
            </a:r>
            <a:endParaRPr lang="ru-RU"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Кэширование на стороне клиента</a:t>
            </a:r>
            <a:endParaRPr lang="ru-RU" dirty="0"/>
          </a:p>
        </p:txBody>
      </p:sp>
      <p:sp>
        <p:nvSpPr>
          <p:cNvPr id="3" name="Content Placeholder 2"/>
          <p:cNvSpPr>
            <a:spLocks noGrp="1"/>
          </p:cNvSpPr>
          <p:nvPr>
            <p:ph idx="1"/>
          </p:nvPr>
        </p:nvSpPr>
        <p:spPr/>
        <p:txBody>
          <a:bodyPr>
            <a:normAutofit fontScale="85000" lnSpcReduction="20000"/>
          </a:bodyPr>
          <a:lstStyle/>
          <a:p>
            <a:pPr>
              <a:buNone/>
            </a:pPr>
            <a:r>
              <a:rPr lang="ru-RU" sz="2400" dirty="0" smtClean="0"/>
              <a:t>	Третьим </a:t>
            </a:r>
            <a:r>
              <a:rPr lang="ru-RU" sz="2400" dirty="0" smtClean="0"/>
              <a:t>вариантом организации кэша является создание отдельного </a:t>
            </a:r>
            <a:r>
              <a:rPr lang="ru-RU" sz="2400" b="1" dirty="0" smtClean="0"/>
              <a:t>процесса пользовательского уровня - кэш-менеджера</a:t>
            </a:r>
            <a:r>
              <a:rPr lang="ru-RU" sz="2400" dirty="0" smtClean="0"/>
              <a:t>. </a:t>
            </a:r>
            <a:endParaRPr lang="ru-RU" sz="2400" dirty="0" smtClean="0"/>
          </a:p>
          <a:p>
            <a:pPr>
              <a:buNone/>
            </a:pPr>
            <a:r>
              <a:rPr lang="ru-RU" sz="2400" dirty="0" smtClean="0"/>
              <a:t>	</a:t>
            </a:r>
            <a:r>
              <a:rPr lang="ru-RU" sz="2400" dirty="0" smtClean="0"/>
              <a:t>Преимущество </a:t>
            </a:r>
            <a:r>
              <a:rPr lang="ru-RU" sz="2400" dirty="0" smtClean="0"/>
              <a:t>этого подхода заключается в том, что ядро освобождается от кода файловой системы и тем самым реализуются все достоинства микроядер. </a:t>
            </a:r>
          </a:p>
          <a:p>
            <a:pPr>
              <a:buNone/>
            </a:pPr>
            <a:r>
              <a:rPr lang="ru-RU" sz="2400" dirty="0" smtClean="0"/>
              <a:t>	С </a:t>
            </a:r>
            <a:r>
              <a:rPr lang="ru-RU" sz="2400" dirty="0" smtClean="0"/>
              <a:t>другой стороны, когда ядро управляет кэшем, оно может динамически решить, сколько памяти выделить для программ, а сколько для кэша. </a:t>
            </a:r>
            <a:endParaRPr lang="ru-RU" sz="2400" dirty="0" smtClean="0"/>
          </a:p>
          <a:p>
            <a:pPr>
              <a:buNone/>
            </a:pPr>
            <a:r>
              <a:rPr lang="ru-RU" sz="2400" dirty="0" smtClean="0"/>
              <a:t>	</a:t>
            </a:r>
            <a:r>
              <a:rPr lang="ru-RU" sz="2400" dirty="0" smtClean="0"/>
              <a:t>Когда </a:t>
            </a:r>
            <a:r>
              <a:rPr lang="ru-RU" sz="2400" dirty="0" smtClean="0"/>
              <a:t>же кэш-менеджер пользовательского уровня работает на машине с виртуальной памятью, то понятно, что ядро может решить выгрузить некоторые, или даже все страницы кэша на диск, так что для так называемого "попадания в кэш" требуется подкачка одной или более страниц. </a:t>
            </a:r>
            <a:endParaRPr lang="ru-RU" sz="2400" dirty="0" smtClean="0"/>
          </a:p>
          <a:p>
            <a:pPr>
              <a:buNone/>
            </a:pPr>
            <a:r>
              <a:rPr lang="en-US" sz="2400" dirty="0" smtClean="0"/>
              <a:t>	E</a:t>
            </a:r>
            <a:r>
              <a:rPr lang="ru-RU" sz="2400" dirty="0" smtClean="0"/>
              <a:t>сли </a:t>
            </a:r>
            <a:r>
              <a:rPr lang="ru-RU" sz="2400" dirty="0" smtClean="0"/>
              <a:t>в системе имеется возможность фиксировать некоторые страницы в памяти, то такая парадоксальная ситуация может быть исключена. </a:t>
            </a:r>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Консистентность </a:t>
            </a:r>
            <a:r>
              <a:rPr lang="ru-RU" dirty="0" smtClean="0"/>
              <a:t>кэшей</a:t>
            </a:r>
            <a:endParaRPr lang="ru-RU" dirty="0"/>
          </a:p>
        </p:txBody>
      </p:sp>
      <p:sp>
        <p:nvSpPr>
          <p:cNvPr id="6" name="Content Placeholder 2"/>
          <p:cNvSpPr>
            <a:spLocks noGrp="1"/>
          </p:cNvSpPr>
          <p:nvPr>
            <p:ph idx="1"/>
          </p:nvPr>
        </p:nvSpPr>
        <p:spPr>
          <a:xfrm>
            <a:off x="457200" y="1600200"/>
            <a:ext cx="8229600" cy="4525963"/>
          </a:xfrm>
        </p:spPr>
        <p:txBody>
          <a:bodyPr>
            <a:normAutofit lnSpcReduction="10000"/>
          </a:bodyPr>
          <a:lstStyle/>
          <a:p>
            <a:pPr>
              <a:buNone/>
            </a:pPr>
            <a:r>
              <a:rPr lang="en-US" sz="2000" dirty="0" smtClean="0"/>
              <a:t>	</a:t>
            </a:r>
            <a:r>
              <a:rPr lang="ru-RU" sz="2000" dirty="0" smtClean="0"/>
              <a:t>Кэширование </a:t>
            </a:r>
            <a:r>
              <a:rPr lang="ru-RU" sz="2000" dirty="0" smtClean="0"/>
              <a:t>в клиенте создает серьезную проблему - </a:t>
            </a:r>
            <a:r>
              <a:rPr lang="ru-RU" sz="2000" b="1" dirty="0" smtClean="0"/>
              <a:t>сложность поддержания </a:t>
            </a:r>
            <a:r>
              <a:rPr lang="ru-RU" sz="2000" b="1" dirty="0" smtClean="0"/>
              <a:t>кэшей  </a:t>
            </a:r>
            <a:r>
              <a:rPr lang="ru-RU" sz="2000" b="1" dirty="0" smtClean="0"/>
              <a:t>в согласованном состоянии</a:t>
            </a:r>
            <a:r>
              <a:rPr lang="ru-RU" sz="2000" dirty="0" smtClean="0"/>
              <a:t>.</a:t>
            </a:r>
            <a:endParaRPr lang="en-US" sz="2000" dirty="0" smtClean="0"/>
          </a:p>
          <a:p>
            <a:r>
              <a:rPr lang="ru-RU" sz="2000" b="1" i="1" dirty="0" smtClean="0"/>
              <a:t>Алгоритм </a:t>
            </a:r>
            <a:r>
              <a:rPr lang="ru-RU" sz="2000" b="1" i="1" dirty="0" smtClean="0"/>
              <a:t>со сквозной записью</a:t>
            </a:r>
            <a:r>
              <a:rPr lang="ru-RU" sz="2000" dirty="0" smtClean="0"/>
              <a:t>.</a:t>
            </a:r>
          </a:p>
          <a:p>
            <a:pPr>
              <a:buNone/>
            </a:pPr>
            <a:r>
              <a:rPr lang="en-US" sz="2000" dirty="0" smtClean="0"/>
              <a:t>	</a:t>
            </a:r>
            <a:r>
              <a:rPr lang="ru-RU" sz="2000" dirty="0" smtClean="0"/>
              <a:t>Этот </a:t>
            </a:r>
            <a:r>
              <a:rPr lang="ru-RU" sz="2000" dirty="0" smtClean="0"/>
              <a:t>алгоритм, при котором модифицируемые данные пишутся в кэш и сразу же посылаются серверу,  не является решением проблемы. При его использовании в мультипроцессорах все кэши “подслушивали” шину, через которую там осуществляются все “сквозные” записи в память, и сразу же обновляли находящиеся в них данные. В распределенной системе такое “подслушивание” невозможно, а требуется перед использованием данных из кэша проверять, не устарела ли информация в кэше. </a:t>
            </a:r>
            <a:endParaRPr lang="en-US" sz="2000" dirty="0" smtClean="0"/>
          </a:p>
          <a:p>
            <a:pPr>
              <a:buNone/>
            </a:pPr>
            <a:r>
              <a:rPr lang="en-US" sz="2000" dirty="0" smtClean="0"/>
              <a:t>	</a:t>
            </a:r>
            <a:r>
              <a:rPr lang="ru-RU" sz="2000" dirty="0" smtClean="0"/>
              <a:t>Уменьшает </a:t>
            </a:r>
            <a:r>
              <a:rPr lang="ru-RU" sz="2000" dirty="0" smtClean="0"/>
              <a:t>интенсивность сетевого обмена только при чтении, при записи интенсивность сетевого обмена та же самая, что и без кэширования.</a:t>
            </a:r>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451</Words>
  <Application>Microsoft Office PowerPoint</Application>
  <PresentationFormat>On-screen Show (4:3)</PresentationFormat>
  <Paragraphs>181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Распределенные файловые системы</vt:lpstr>
      <vt:lpstr>Кэширование</vt:lpstr>
      <vt:lpstr>Кэширование в памяти сервера</vt:lpstr>
      <vt:lpstr>Кэширование в памяти сервера</vt:lpstr>
      <vt:lpstr>Кэширование на стороне клиента</vt:lpstr>
      <vt:lpstr>Кэширование на стороне клиента</vt:lpstr>
      <vt:lpstr>Кэширование на стороне клиента</vt:lpstr>
      <vt:lpstr>Кэширование на стороне клиента</vt:lpstr>
      <vt:lpstr>Консистентность кэшей</vt:lpstr>
      <vt:lpstr>Консистентность кэшей</vt:lpstr>
      <vt:lpstr>Консистентность кэшей</vt:lpstr>
      <vt:lpstr>Консистентность кэшей</vt:lpstr>
      <vt:lpstr>Кэширование. Итоги</vt:lpstr>
      <vt:lpstr>Размножение файлов</vt:lpstr>
      <vt:lpstr>Размножение файлов</vt:lpstr>
      <vt:lpstr>Размножение файлов</vt:lpstr>
      <vt:lpstr>Протоколы коррекции</vt:lpstr>
      <vt:lpstr>Протоколы коррекции</vt:lpstr>
      <vt:lpstr>Протоколы коррекции</vt:lpstr>
      <vt:lpstr>Протоколы коррекции</vt:lpstr>
      <vt:lpstr>Кэширование и репликация в NFS</vt:lpstr>
      <vt:lpstr>Кэширование и репликация в NFS</vt:lpstr>
      <vt:lpstr>Кэширование и репликация в NFS</vt:lpstr>
      <vt:lpstr>Кэширование и репликация в NFS</vt:lpstr>
      <vt:lpstr>Кэширование и репликация в NFS</vt:lpstr>
      <vt:lpstr>Репликация в NFS</vt:lpstr>
      <vt:lpstr>Кэширование и репликация в Coda</vt:lpstr>
      <vt:lpstr>Кэширование и репликация в Coda</vt:lpstr>
      <vt:lpstr>Кэширование и репликация в Coda</vt:lpstr>
      <vt:lpstr>Кэширование и репликация в Coda</vt:lpstr>
      <vt:lpstr>   Литература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Распределенные файловые системы</dc:title>
  <dc:creator>Vladimir Bakhtin</dc:creator>
  <cp:lastModifiedBy>Vladimir Bakhtin</cp:lastModifiedBy>
  <cp:revision>51</cp:revision>
  <dcterms:created xsi:type="dcterms:W3CDTF">2017-10-27T04:16:43Z</dcterms:created>
  <dcterms:modified xsi:type="dcterms:W3CDTF">2017-11-03T07:44:13Z</dcterms:modified>
</cp:coreProperties>
</file>