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4"/>
  </p:notesMasterIdLst>
  <p:sldIdLst>
    <p:sldId id="256" r:id="rId2"/>
    <p:sldId id="257" r:id="rId3"/>
    <p:sldId id="333" r:id="rId4"/>
    <p:sldId id="332" r:id="rId5"/>
    <p:sldId id="405" r:id="rId6"/>
    <p:sldId id="411" r:id="rId7"/>
    <p:sldId id="404" r:id="rId8"/>
    <p:sldId id="334" r:id="rId9"/>
    <p:sldId id="348" r:id="rId10"/>
    <p:sldId id="258" r:id="rId11"/>
    <p:sldId id="259" r:id="rId12"/>
    <p:sldId id="260" r:id="rId13"/>
    <p:sldId id="406" r:id="rId14"/>
    <p:sldId id="407" r:id="rId15"/>
    <p:sldId id="408" r:id="rId16"/>
    <p:sldId id="409" r:id="rId17"/>
    <p:sldId id="382" r:id="rId18"/>
    <p:sldId id="383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331" r:id="rId30"/>
    <p:sldId id="345" r:id="rId31"/>
    <p:sldId id="346" r:id="rId32"/>
    <p:sldId id="271" r:id="rId33"/>
    <p:sldId id="272" r:id="rId34"/>
    <p:sldId id="274" r:id="rId35"/>
    <p:sldId id="315" r:id="rId36"/>
    <p:sldId id="273" r:id="rId37"/>
    <p:sldId id="335" r:id="rId38"/>
    <p:sldId id="275" r:id="rId39"/>
    <p:sldId id="402" r:id="rId40"/>
    <p:sldId id="276" r:id="rId41"/>
    <p:sldId id="277" r:id="rId42"/>
    <p:sldId id="278" r:id="rId43"/>
    <p:sldId id="279" r:id="rId44"/>
    <p:sldId id="280" r:id="rId45"/>
    <p:sldId id="33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8" r:id="rId63"/>
    <p:sldId id="299" r:id="rId64"/>
    <p:sldId id="300" r:id="rId65"/>
    <p:sldId id="301" r:id="rId66"/>
    <p:sldId id="302" r:id="rId67"/>
    <p:sldId id="297" r:id="rId68"/>
    <p:sldId id="303" r:id="rId69"/>
    <p:sldId id="304" r:id="rId70"/>
    <p:sldId id="305" r:id="rId71"/>
    <p:sldId id="306" r:id="rId72"/>
    <p:sldId id="307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410" r:id="rId82"/>
    <p:sldId id="344" r:id="rId83"/>
    <p:sldId id="308" r:id="rId84"/>
    <p:sldId id="309" r:id="rId85"/>
    <p:sldId id="310" r:id="rId86"/>
    <p:sldId id="311" r:id="rId87"/>
    <p:sldId id="312" r:id="rId88"/>
    <p:sldId id="313" r:id="rId89"/>
    <p:sldId id="314" r:id="rId90"/>
    <p:sldId id="316" r:id="rId91"/>
    <p:sldId id="317" r:id="rId92"/>
    <p:sldId id="319" r:id="rId93"/>
    <p:sldId id="320" r:id="rId94"/>
    <p:sldId id="391" r:id="rId95"/>
    <p:sldId id="392" r:id="rId96"/>
    <p:sldId id="393" r:id="rId97"/>
    <p:sldId id="351" r:id="rId98"/>
    <p:sldId id="352" r:id="rId99"/>
    <p:sldId id="353" r:id="rId100"/>
    <p:sldId id="354" r:id="rId101"/>
    <p:sldId id="356" r:id="rId102"/>
    <p:sldId id="355" r:id="rId103"/>
    <p:sldId id="357" r:id="rId104"/>
    <p:sldId id="362" r:id="rId105"/>
    <p:sldId id="360" r:id="rId106"/>
    <p:sldId id="361" r:id="rId107"/>
    <p:sldId id="385" r:id="rId108"/>
    <p:sldId id="386" r:id="rId109"/>
    <p:sldId id="387" r:id="rId110"/>
    <p:sldId id="388" r:id="rId111"/>
    <p:sldId id="384" r:id="rId112"/>
    <p:sldId id="364" r:id="rId113"/>
    <p:sldId id="365" r:id="rId114"/>
    <p:sldId id="366" r:id="rId115"/>
    <p:sldId id="367" r:id="rId116"/>
    <p:sldId id="389" r:id="rId117"/>
    <p:sldId id="390" r:id="rId118"/>
    <p:sldId id="368" r:id="rId119"/>
    <p:sldId id="369" r:id="rId120"/>
    <p:sldId id="326" r:id="rId121"/>
    <p:sldId id="370" r:id="rId122"/>
    <p:sldId id="371" r:id="rId123"/>
    <p:sldId id="372" r:id="rId124"/>
    <p:sldId id="373" r:id="rId125"/>
    <p:sldId id="374" r:id="rId126"/>
    <p:sldId id="376" r:id="rId127"/>
    <p:sldId id="377" r:id="rId128"/>
    <p:sldId id="378" r:id="rId129"/>
    <p:sldId id="381" r:id="rId130"/>
    <p:sldId id="394" r:id="rId131"/>
    <p:sldId id="347" r:id="rId132"/>
    <p:sldId id="401" r:id="rId133"/>
    <p:sldId id="400" r:id="rId134"/>
    <p:sldId id="395" r:id="rId135"/>
    <p:sldId id="396" r:id="rId136"/>
    <p:sldId id="397" r:id="rId137"/>
    <p:sldId id="399" r:id="rId138"/>
    <p:sldId id="398" r:id="rId139"/>
    <p:sldId id="349" r:id="rId140"/>
    <p:sldId id="350" r:id="rId141"/>
    <p:sldId id="379" r:id="rId142"/>
    <p:sldId id="380" r:id="rId143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C709-9346-492B-9940-8D6E49E867B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F30BE-38E3-4632-A0E8-0E5D6B427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4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30BE-38E3-4632-A0E8-0E5D6B427A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1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F2FADAF-2378-49DF-AB5E-4511562F821B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3DE989-B2F0-46A5-A73A-44C30E09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15C1-8C63-4A60-A4BC-F0D2369FE3A0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1EE4-C247-4AE5-A56A-C0885ACD5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4C2C-518C-46B0-A10B-55F4674D91A5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D5AD-204A-47CC-93AC-AAED9C1CF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ABD3-CCAF-4553-980D-A0E3B4E92863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A3E2-060E-4EBC-B93F-89733A512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2AF443-37D6-41AE-9F47-C8E63B38EDA7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072A73-9E86-47D7-896C-889DFAF62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5E883C-1ED6-4B9D-B7BA-D5B71576F798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A05C02-6AE9-47EA-96F8-2A34C68CF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0EF0FB-CAC8-4FCC-AE72-B2BC089FD4B6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A26722-AC36-4B91-8C3C-B3735A6A4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5B9DEC-88FA-41E5-8251-E664673417F1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8977D6-DC7A-48C5-A54F-1A8817309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BED5-A2B6-4727-9BED-377128CA3FB4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CAF4-A7BA-4EDE-8869-8A462D9E1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B292D-6EC3-40D6-8E0A-0568AE818039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4EC19D-CA97-43FD-B99E-90F819B58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AEF3DEC-127A-420C-82A8-1E0E2FCE21E5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6B4334-D640-40E8-B5B7-CCD01375C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0E0E36D-89E2-4364-BFEC-31FE011E9FA7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6860F69-FBAE-4F2F-A42E-28CCAB6B3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Обзор технологии параллельного программирования 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MPI</a:t>
            </a:r>
            <a:endParaRPr lang="ru-RU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09600" y="1633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1.1 Standard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разрабатывался 92-94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2.0 - 95-97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2.1 -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сентябрь 2008 г.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3.0 -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сентябрь 2012 г.</a:t>
            </a: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3.1 –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июнь 201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</a:t>
            </a: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4.0 –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июнь 20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</a:t>
            </a: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Более 450 процедур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Стандарты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http://www.mpi-forum.org/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https://computing.llnl.gov/tutorials/mpi/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Описание функций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http://www-unix.mcs.anl.gov/mpi/www/</a:t>
            </a: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Широковещательная рассылка</a:t>
            </a:r>
            <a:endParaRPr lang="ru-RU" dirty="0"/>
          </a:p>
        </p:txBody>
      </p:sp>
      <p:pic>
        <p:nvPicPr>
          <p:cNvPr id="96259" name="Picture 2" descr="http://rsusu1.rnd.runnet.ru/tutor/method/m2/img/im09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88" y="2162175"/>
            <a:ext cx="76962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Сборка блоков данных, посылаемых всеми процессами группы, в один массив процесса с номером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root:</a:t>
            </a: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16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int MPI_Gather(void* sendbuf, int sendcount, MPI_Datatype sendtype, </a:t>
            </a:r>
            <a:endParaRPr lang="ru-RU" sz="16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void* recvbuf, int recvcount, MPI_Datatype recvtype,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int root, MPI_Comm comm) </a:t>
            </a:r>
            <a:endParaRPr lang="ru-RU" sz="16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sendbuf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размещения посылаемых данных;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sendcount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посылаемых элементов;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sendtype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посылаемых элементов;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OUT recvbuf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буфера приема (используется только в процессе-получателе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root); </a:t>
            </a: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recvcount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элементов, получаемых от каждого процесса (используется только в процессе-получателе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root); </a:t>
            </a: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recvtype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получаемых элементов;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root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номер процесса-получателя;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IN comm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коммуникатор.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</a:t>
            </a:r>
            <a:r>
              <a:rPr lang="en-US" sz="3200" dirty="0" smtClean="0"/>
              <a:t> </a:t>
            </a:r>
            <a:r>
              <a:rPr lang="ru-RU" sz="3200" dirty="0" smtClean="0"/>
              <a:t>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MPI_Gather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производит сборку блоков данных, посылаемых всеми процессами группы, в один массив процесса с номером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root. </a:t>
            </a:r>
            <a:endParaRPr lang="ru-RU" sz="20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smtClean="0">
                <a:latin typeface="Arial" pitchFamily="34" charset="0"/>
                <a:cs typeface="Arial" pitchFamily="34" charset="0"/>
              </a:rPr>
              <a:t>Длина блоков предполагается одинаковой. </a:t>
            </a:r>
          </a:p>
          <a:p>
            <a:pPr eaLnBrk="1" hangingPunct="1"/>
            <a:r>
              <a:rPr lang="ru-RU" sz="2000" smtClean="0">
                <a:latin typeface="Arial" pitchFamily="34" charset="0"/>
                <a:cs typeface="Arial" pitchFamily="34" charset="0"/>
              </a:rPr>
              <a:t>Объединение происходит в порядке увеличения номеров процессов-отправителей. То есть данные, посланные процессом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из своего буфера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sendbuf,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помещаются в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ю порцию буфера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recvbuf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процесса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root. </a:t>
            </a:r>
            <a:endParaRPr lang="ru-RU" sz="20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smtClean="0">
                <a:latin typeface="Arial" pitchFamily="34" charset="0"/>
                <a:cs typeface="Arial" pitchFamily="34" charset="0"/>
              </a:rPr>
              <a:t>Длина массива, в который собираются данные, должна быть достаточной для их размещения.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  <p:pic>
        <p:nvPicPr>
          <p:cNvPr id="99331" name="Picture 2" descr="http://rsusu1.rnd.runnet.ru/tutor/method/m2/img/im10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83264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MPI_Gatherv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позволяет собирать блоки с разным числом элементов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:</a:t>
            </a: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int MPI_Gatherv(void* sendbuf, int sendcount, MPI_Datatype sendtype,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void* rbuf, int *recvcounts, int *displs, MPI_Datatype recvtype,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int root,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sendbuf - 	адрес начала буфера передачи;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sendcount - 	число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sendtype 	- 	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OUT 	rbuf - 	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recvcounts - 	целочисленный массив (размер равен числу процессов в группе), i-й элемент которого определяет число элементов, которое должно быть получено от процесса i;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displs - 	целочисленный массив (размер равен числу процессов в группе), i-ое значение определяет смещение i-го блока данных относительно начала rbuf;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recvtype 	- 	тип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root 	- 	номер процесса-получателя;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comm 	- 	коммуникатор.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1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MPI_Gatherv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позволяет собирать блоки с разным числом элементов от каждого процесса, так как количество элементов, принимаемых от каждого процесса, задается индивидуально с помощью массива recvcounts. Эта функция обеспечивает также большую гибкость при размещении данных в процессе-получателе, благодаря введению в качестве параметра массива смещений displs.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Сообщения помещаются в буфер приема процесса root в соответствии с номерами посылающих процессов, а именно, данные, посланные процессом i, размещаются в адресном пространстве процесса root, начиная с адреса rbuf + displs[i]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  <p:pic>
        <p:nvPicPr>
          <p:cNvPr id="104451" name="Picture 2" descr="http://rsusu1.rnd.runnet.ru/tutor/method/m2/img/im10_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836295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0687"/>
            <a:ext cx="9143999" cy="365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1844824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MPI_Comm_size</a:t>
            </a:r>
            <a:r>
              <a:rPr lang="en-US" dirty="0" smtClean="0"/>
              <a:t>(</a:t>
            </a:r>
            <a:r>
              <a:rPr lang="en-US" dirty="0" err="1" smtClean="0"/>
              <a:t>comm</a:t>
            </a:r>
            <a:r>
              <a:rPr lang="en-US" dirty="0" smtClean="0"/>
              <a:t>, &amp;</a:t>
            </a:r>
            <a:r>
              <a:rPr lang="en-US" dirty="0" err="1" smtClean="0"/>
              <a:t>gsize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err="1" smtClean="0"/>
              <a:t>rbuf</a:t>
            </a:r>
            <a:r>
              <a:rPr lang="en-US" dirty="0" smtClean="0"/>
              <a:t> = (</a:t>
            </a:r>
            <a:r>
              <a:rPr lang="en-US" dirty="0" err="1" smtClean="0"/>
              <a:t>int</a:t>
            </a:r>
            <a:r>
              <a:rPr lang="en-US" dirty="0" smtClean="0"/>
              <a:t> *)</a:t>
            </a:r>
            <a:r>
              <a:rPr lang="en-US" dirty="0" err="1" smtClean="0"/>
              <a:t>malloc</a:t>
            </a:r>
            <a:r>
              <a:rPr lang="en-US" dirty="0" smtClean="0"/>
              <a:t>(</a:t>
            </a:r>
            <a:r>
              <a:rPr lang="en-US" dirty="0" err="1" smtClean="0"/>
              <a:t>gsize</a:t>
            </a:r>
            <a:r>
              <a:rPr lang="en-US" dirty="0" smtClean="0"/>
              <a:t>*stride*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));</a:t>
            </a:r>
            <a:br>
              <a:rPr lang="en-US" dirty="0" smtClean="0"/>
            </a:br>
            <a:r>
              <a:rPr lang="en-US" dirty="0" err="1" smtClean="0"/>
              <a:t>displs</a:t>
            </a:r>
            <a:r>
              <a:rPr lang="en-US" dirty="0" smtClean="0"/>
              <a:t> = (</a:t>
            </a:r>
            <a:r>
              <a:rPr lang="en-US" dirty="0" err="1" smtClean="0"/>
              <a:t>int</a:t>
            </a:r>
            <a:r>
              <a:rPr lang="en-US" dirty="0" smtClean="0"/>
              <a:t> *)</a:t>
            </a:r>
            <a:r>
              <a:rPr lang="en-US" dirty="0" err="1" smtClean="0"/>
              <a:t>malloc</a:t>
            </a:r>
            <a:r>
              <a:rPr lang="en-US" dirty="0" smtClean="0"/>
              <a:t>(</a:t>
            </a:r>
            <a:r>
              <a:rPr lang="en-US" dirty="0" err="1" smtClean="0"/>
              <a:t>gsize</a:t>
            </a:r>
            <a:r>
              <a:rPr lang="en-US" dirty="0" smtClean="0"/>
              <a:t>*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));</a:t>
            </a:r>
            <a:br>
              <a:rPr lang="en-US" dirty="0" smtClean="0"/>
            </a:br>
            <a:r>
              <a:rPr lang="en-US" dirty="0" err="1" smtClean="0"/>
              <a:t>rcounts</a:t>
            </a:r>
            <a:r>
              <a:rPr lang="en-US" dirty="0" smtClean="0"/>
              <a:t> = (</a:t>
            </a:r>
            <a:r>
              <a:rPr lang="en-US" dirty="0" err="1" smtClean="0"/>
              <a:t>int</a:t>
            </a:r>
            <a:r>
              <a:rPr lang="en-US" dirty="0" smtClean="0"/>
              <a:t> *)</a:t>
            </a:r>
            <a:r>
              <a:rPr lang="en-US" dirty="0" err="1" smtClean="0"/>
              <a:t>malloc</a:t>
            </a:r>
            <a:r>
              <a:rPr lang="en-US" dirty="0" smtClean="0"/>
              <a:t>(</a:t>
            </a:r>
            <a:r>
              <a:rPr lang="en-US" dirty="0" err="1" smtClean="0"/>
              <a:t>gsize</a:t>
            </a:r>
            <a:r>
              <a:rPr lang="en-US" dirty="0" smtClean="0"/>
              <a:t>*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));</a:t>
            </a:r>
            <a:br>
              <a:rPr lang="en-US" dirty="0" smtClean="0"/>
            </a:b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gsize</a:t>
            </a:r>
            <a:r>
              <a:rPr lang="en-US" dirty="0" smtClean="0"/>
              <a:t>; ++</a:t>
            </a:r>
            <a:r>
              <a:rPr lang="en-US" dirty="0" err="1" smtClean="0"/>
              <a:t>i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ru-RU" dirty="0" smtClean="0"/>
              <a:t>    </a:t>
            </a:r>
            <a:r>
              <a:rPr lang="en-US" dirty="0" err="1" smtClean="0"/>
              <a:t>displs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  <a:r>
              <a:rPr lang="en-US" dirty="0" err="1" smtClean="0"/>
              <a:t>i</a:t>
            </a:r>
            <a:r>
              <a:rPr lang="en-US" dirty="0" smtClean="0"/>
              <a:t>*stride;</a:t>
            </a:r>
            <a:br>
              <a:rPr lang="en-US" dirty="0" smtClean="0"/>
            </a:br>
            <a:r>
              <a:rPr lang="ru-RU" dirty="0" smtClean="0"/>
              <a:t>    </a:t>
            </a:r>
            <a:r>
              <a:rPr lang="en-US" dirty="0" err="1" smtClean="0"/>
              <a:t>rcounts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= 100;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/* Create </a:t>
            </a:r>
            <a:r>
              <a:rPr lang="en-US" dirty="0" err="1" smtClean="0"/>
              <a:t>datatype</a:t>
            </a:r>
            <a:r>
              <a:rPr lang="en-US" dirty="0" smtClean="0"/>
              <a:t> for 1 column of array</a:t>
            </a:r>
            <a:r>
              <a:rPr lang="ru-RU" dirty="0" smtClean="0"/>
              <a:t> </a:t>
            </a:r>
            <a:r>
              <a:rPr lang="en-US" dirty="0" smtClean="0"/>
              <a:t>*/</a:t>
            </a:r>
            <a:br>
              <a:rPr lang="en-US" dirty="0" smtClean="0"/>
            </a:br>
            <a:r>
              <a:rPr lang="en-US" dirty="0" err="1" smtClean="0"/>
              <a:t>MPI_Type_vector</a:t>
            </a:r>
            <a:r>
              <a:rPr lang="en-US" dirty="0" smtClean="0"/>
              <a:t>(100, 1, 150, MPI_INT, &amp;</a:t>
            </a:r>
            <a:r>
              <a:rPr lang="en-US" dirty="0" err="1" smtClean="0"/>
              <a:t>stype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err="1" smtClean="0"/>
              <a:t>MPI_Type_commit</a:t>
            </a:r>
            <a:r>
              <a:rPr lang="en-US" dirty="0" smtClean="0"/>
              <a:t>(&amp;</a:t>
            </a:r>
            <a:r>
              <a:rPr lang="en-US" dirty="0" err="1" smtClean="0"/>
              <a:t>stype</a:t>
            </a:r>
            <a:r>
              <a:rPr lang="en-US" dirty="0" smtClean="0"/>
              <a:t>);</a:t>
            </a:r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MPI_Gatherv</a:t>
            </a:r>
            <a:r>
              <a:rPr lang="en-US" b="1" dirty="0" smtClean="0"/>
              <a:t>(</a:t>
            </a:r>
            <a:r>
              <a:rPr lang="en-US" b="1" dirty="0" err="1" smtClean="0"/>
              <a:t>sendarray</a:t>
            </a:r>
            <a:r>
              <a:rPr lang="en-US" b="1" dirty="0" smtClean="0"/>
              <a:t>, 1, </a:t>
            </a:r>
            <a:r>
              <a:rPr lang="en-US" b="1" dirty="0" err="1" smtClean="0"/>
              <a:t>stype</a:t>
            </a:r>
            <a:r>
              <a:rPr lang="en-US" b="1" dirty="0" smtClean="0"/>
              <a:t>, </a:t>
            </a:r>
            <a:r>
              <a:rPr lang="en-US" b="1" dirty="0" err="1" smtClean="0"/>
              <a:t>rbuf</a:t>
            </a:r>
            <a:r>
              <a:rPr lang="en-US" b="1" dirty="0" smtClean="0"/>
              <a:t>, </a:t>
            </a:r>
            <a:r>
              <a:rPr lang="en-US" b="1" dirty="0" err="1" smtClean="0"/>
              <a:t>rcounts</a:t>
            </a:r>
            <a:r>
              <a:rPr lang="en-US" b="1" dirty="0" smtClean="0"/>
              <a:t>, </a:t>
            </a:r>
            <a:r>
              <a:rPr lang="en-US" b="1" dirty="0" err="1" smtClean="0"/>
              <a:t>displs</a:t>
            </a:r>
            <a:r>
              <a:rPr lang="en-US" b="1" dirty="0" smtClean="0"/>
              <a:t>, MPI_INT,</a:t>
            </a:r>
            <a:r>
              <a:rPr lang="ru-RU" b="1" dirty="0" smtClean="0"/>
              <a:t> </a:t>
            </a:r>
            <a:r>
              <a:rPr lang="en-US" b="1" dirty="0" smtClean="0"/>
              <a:t>root, </a:t>
            </a:r>
            <a:r>
              <a:rPr lang="en-US" b="1" dirty="0" err="1" smtClean="0"/>
              <a:t>comm</a:t>
            </a:r>
            <a:r>
              <a:rPr lang="en-US" b="1" dirty="0" smtClean="0"/>
              <a:t>);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MPI_Allgather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выполняется так же, как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MPI_Gather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но получателями являются все процессы группы. Данные, посланные процессом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из своего буфера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sendbuf,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помещаются в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ю порцию буфера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recvbuf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каждого процесса. После завершения операции содержимое буферов приема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recvbuf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у всех процессов одинаково.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C: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    int MPI_Allgather(void* sendbuf, int sendcount, MPI_Datatype sendtype,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    void* recvbuf, int recvcount, MPI_Datatype recvtype,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sendbuf 	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буфера посылки;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sendcount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sendtype 	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OUT 	recvbuf 	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recvcount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элементов, получаемых от каждого процесса;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recvtype 	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comm 	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коммуникатор.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Основная цель: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smtClean="0"/>
              <a:t> Обеспечение переносимости исходных кодов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smtClean="0"/>
              <a:t> Эффективная реализация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ru-RU" smtClean="0"/>
              <a:t> Кроме того:</a:t>
            </a:r>
          </a:p>
          <a:p>
            <a:pPr lvl="1" eaLnBrk="1" hangingPunct="1"/>
            <a:r>
              <a:rPr lang="ru-RU" smtClean="0"/>
              <a:t> Большая функциональность</a:t>
            </a:r>
          </a:p>
          <a:p>
            <a:pPr lvl="1" eaLnBrk="1" hangingPunct="1"/>
            <a:r>
              <a:rPr lang="ru-RU" smtClean="0"/>
              <a:t> Поддержка неоднородных параллельных</a:t>
            </a:r>
            <a:r>
              <a:rPr lang="en-US" smtClean="0"/>
              <a:t> </a:t>
            </a:r>
            <a:r>
              <a:rPr lang="ru-RU" smtClean="0"/>
              <a:t>архитектур</a:t>
            </a:r>
          </a:p>
          <a:p>
            <a:pPr eaLnBrk="1" hangingPunct="1"/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 </a:t>
            </a:r>
            <a:r>
              <a:rPr lang="en-US" dirty="0" smtClean="0"/>
              <a:t>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  <p:pic>
        <p:nvPicPr>
          <p:cNvPr id="101379" name="Picture 2" descr="http://rsusu1.rnd.runnet.ru/tutor/method/m2/img/im10_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86074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MPI_Allgatherv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является аналогом функции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MPI_Gatherv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но сборка выполняется всеми процессами группы. Поэтому в списке параметров отсутствует параметр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root.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MPI_Allgatherv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(void*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sendbuf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sendcount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MPI_Datatype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sendtype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void*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rbuf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*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recvcounts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*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displs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MPI_Datatype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recvtype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MPI_Comm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sendbuf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адрес начала буфера передачи;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sendcount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число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sendtype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OUT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rbuf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recvcounts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целочисленный массив (размер равен числу процессов в группе), содержащий число элементов, которое должно быть получено от каждого процесса;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displs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целочисленный массив (размер равен числу процессов в группе),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ое значение определяет смещение относительно начала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rbuf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 блока данных;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recvtype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тип получаемых элементов;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коммуникатор.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 Функция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MPI_Scatter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разбивает сообщение из буфера посылки процесса root на равные части размером sendcount и посылает i-ю часть в буфер приема процесса с номером i (в том числе и самому себе).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int MPI_Scatter(void* sendbuf, int sendcount, MPI_Datatype sendtype,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void* recvbuf, int recvcount, MPI_Datatype recvtype,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int root, MPI_Comm comm)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sendbuf 	- адрес начала размещения блоков распределяемых данных (используется только в процессе-отправителе root);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sendcount 	- число элементов, посылаемых каждому процессу;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sendtype 	- 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OUT recvbuf 	- 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recvcount 	- число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recvtype 	- тип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root 	- номер процесса-отправителя;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comm 	- коммуникатор.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MPI_Scatter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разбивает сообщение из буфера посылки процесса root на равные части размером sendcount и посылает i-ю часть в буфер приема процесса с номером i (в том числе и самому себе). 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Процесс root использует оба буфера (посылки и приема), поэтому в вызываемой им подпрограмме все параметры являются существенными. Остальные процессы группы с коммуникатором comm являются только получателями, поэтому для них параметры, специфицирующие буфер посылки, не существенны.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Число посылаемых элементов sendcount должно равняться числу принимаемых recvcount. 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Следует обратить внимание, что значение sendcount в вызове из процесса root - это число посылаемых каждому процессу элементов, а не общее их количество. Операция Scatter является обратной по отношению к Gather.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  <p:pic>
        <p:nvPicPr>
          <p:cNvPr id="108547" name="Picture 2" descr="http://rsusu1.rnd.runnet.ru/tutor/method/m2/img/im11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2049463"/>
            <a:ext cx="90392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MPI_Scaterv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является векторным вариантом функции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MPI_Scatter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позволяющим посылать каждому процессу различное количество элементов. Начало расположения элементов блока, посылаемого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му процессу, задается в массиве смещений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displs,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 число посылаемых элементов - в массиве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sendcounts.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    i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nt MPI_Scatterv(void* sendbuf, int *sendcounts, int *displs,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    MPI_Datatype sendtype, void* recvbuf, int recvcount,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    MPI_Datatype recvtype, int root,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sendbuf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адрес начала буфера посылки (используется только в процессе-отправителе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root);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sendcounts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целочисленный массив (размер равен числу процессов в группе), содержащий число элементов, посылаемых каждому процессу;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displs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целочисленный массив (размер равен числу процессов в группе),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ое значение определяет смещение относительно начала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sendbuf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для данных, посылаемых процессу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sendtype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OUT recvbuf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recvcount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число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recvtype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тип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40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IN root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номер процесса-отправителя;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IN comm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коммуникатор.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5" y="1566258"/>
            <a:ext cx="9112945" cy="416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stride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*)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malloc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gsize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sizeof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));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...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/* stride[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for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 to gsize-1 is set somehow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sendbuf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comes from elsewhere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*/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...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displs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*)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malloc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gsize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sizeof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scounts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*)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malloc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gsize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sizeof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offset = 0;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for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=0;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gsize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 ++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{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displs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= offset;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offset += stride[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scounts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= 100 -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}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/* Create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datatype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for the column we are receiving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*/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MPI_Type_vector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(100-myrank, 1, 150, MPI_INT, 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rtype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MPI_Type_commit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rtype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rptr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recvarray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[0][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myrank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MPI_Scatterv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sendbuf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scounts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displs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MPI_INT,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rptr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1,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rtype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root,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MPI_Alltoall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совмещает в себе операции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Scatter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Gather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и является по сути дела расширением операции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Allgather,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когда каждый процесс посылает различные данные разным получателям. Процесс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посылает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j-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ый блок своего буфера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sendbuf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процессу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j,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который помещает его в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ый блок своего буфера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recvbuf.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Количество посланных данных должно быть равно количеству полученных данных для каждой пары процессов.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int MPI_Alltoall(void* sendbuf, int sendcount, MPI_Datatype sendtype,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    void* recvbuf, int recvcount, MPI_Datatype recvtype,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sendbuf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буфера посылки;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sendcount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sendtype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OUT recvbuf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recvcount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элементов, получаемых от каждого процесса;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recvtype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comm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коммуникатор.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MPI_Alltoallv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 реализует векторный вариант операции Alltoall, допускающий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   передачу и прием блоков различной длины с более гибким размещением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                         передаваемых и принимаемых данных.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данных от всех процессов всем процессам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данных от всех процессов всем процессам</a:t>
            </a:r>
            <a:endParaRPr lang="ru-RU" sz="3200" dirty="0"/>
          </a:p>
        </p:txBody>
      </p:sp>
      <p:pic>
        <p:nvPicPr>
          <p:cNvPr id="111619" name="Picture 2" descr="http://rsusu1.rnd.runnet.ru/tutor/method/m2/img/im12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916113"/>
            <a:ext cx="878681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MPICH</a:t>
            </a:r>
          </a:p>
          <a:p>
            <a:pPr eaLnBrk="1" hangingPunct="1"/>
            <a:r>
              <a:rPr lang="en-US" dirty="0" smtClean="0"/>
              <a:t>LAM/MPI</a:t>
            </a:r>
          </a:p>
          <a:p>
            <a:pPr eaLnBrk="1" hangingPunct="1"/>
            <a:r>
              <a:rPr lang="en-US" dirty="0" err="1" smtClean="0"/>
              <a:t>Mvapich</a:t>
            </a:r>
            <a:endParaRPr lang="en-US" dirty="0" smtClean="0"/>
          </a:p>
          <a:p>
            <a:pPr eaLnBrk="1" hangingPunct="1"/>
            <a:r>
              <a:rPr lang="en-US" dirty="0" err="1" smtClean="0"/>
              <a:t>OpenMPI</a:t>
            </a:r>
            <a:endParaRPr lang="en-US" dirty="0" smtClean="0"/>
          </a:p>
          <a:p>
            <a:pPr eaLnBrk="1" hangingPunct="1"/>
            <a:r>
              <a:rPr lang="ru-RU" dirty="0" smtClean="0"/>
              <a:t>Коммерческие реализации </a:t>
            </a:r>
            <a:r>
              <a:rPr lang="en-US" dirty="0" smtClean="0"/>
              <a:t>Intel, IBM, Cray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endParaRPr lang="ru-RU" dirty="0" smtClean="0"/>
          </a:p>
          <a:p>
            <a:pPr eaLnBrk="1" hangingPunct="1">
              <a:buFont typeface="Wingdings 3" pitchFamily="18" charset="2"/>
              <a:buNone/>
            </a:pPr>
            <a:r>
              <a:rPr lang="ru-RU" dirty="0" smtClean="0"/>
              <a:t>др.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Реализации </a:t>
            </a:r>
            <a:r>
              <a:rPr lang="en-US" dirty="0" smtClean="0"/>
              <a:t>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i="1" smtClean="0">
                <a:latin typeface="Arial" pitchFamily="34" charset="0"/>
                <a:cs typeface="Arial" pitchFamily="34" charset="0"/>
              </a:rPr>
              <a:t>Операцией редукции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называется операция, аргументом которой является вектор, а результатом - скалярная величина, полученная применением некоторой математической операции ко всем компонентам вектора распределенными по процессам коммуникатора.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Операции редукции в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MPI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представлены в нескольких вариантах: 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 сохранением результата в адресном пространстве одного процесса (MPI_Reduce). 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 сохранением результата в адресном пространстве всех процессов (MPI_Allreduce). 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префиксная операция редукции, которая в качестве результата операции возвращает вектор. i-я компонента этого вектора является результатом редукции первых i компонент распределенного вектора (MPI_Scan). 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совмещенная операция Reduce/Scatter (MPI_Reduce_scatter). </a:t>
            </a:r>
          </a:p>
          <a:p>
            <a:pPr eaLnBrk="1" hangingPunct="1">
              <a:buFont typeface="Wingdings 3" pitchFamily="18" charset="2"/>
              <a:buNone/>
            </a:pPr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ontent Placeholder 1"/>
          <p:cNvSpPr>
            <a:spLocks noGrp="1"/>
          </p:cNvSpPr>
          <p:nvPr>
            <p:ph idx="1"/>
          </p:nvPr>
        </p:nvSpPr>
        <p:spPr>
          <a:xfrm>
            <a:off x="663575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MPI_Reduce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выполняется следующим образом. Операция глобальной редукции, указанная параметром op, выполняется над первыми элементами входного буфера, и результат посылается в первый элемент буфера приема процесса root. Затем то же самое делается для вторых элементов буфера и т.д.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    int MPI_Reduce(void* sendbuf, void* recvbuf, int count, MPI_Datatype datatype,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MPI_Op op, int root,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sendbuf	- адрес начала входного буфера;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OUT recvbuf	- адрес начала буфера результатов (используется только в процессе-получателе root);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count	- число элементов во входном буфере;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datatype	- тип элементов во входном буфере;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op	- операция, по которой выполняется редукция;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root	- номер процесса-получателя результата операции;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comm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- коммуникатор.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  <p:pic>
        <p:nvPicPr>
          <p:cNvPr id="114691" name="Picture 2" descr="http://rsusu1.rnd.runnet.ru/tutor/method/m2/img/im13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2205038"/>
            <a:ext cx="92344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4211638" y="4149725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/>
            <a:r>
              <a:rPr lang="en-US"/>
              <a:t>    </a:t>
            </a:r>
            <a:r>
              <a:rPr lang="ru-RU"/>
              <a:t>На данной схеме </a:t>
            </a:r>
            <a:r>
              <a:rPr lang="en-US"/>
              <a:t>“+” -</a:t>
            </a:r>
            <a:r>
              <a:rPr lang="ru-RU"/>
              <a:t> ассоциативная операция, которая выполняется над парой операндов типа </a:t>
            </a:r>
            <a:r>
              <a:rPr lang="en-US"/>
              <a:t>datatype </a:t>
            </a:r>
            <a:r>
              <a:rPr lang="ru-RU"/>
              <a:t>и возвращает результат того же типа</a:t>
            </a:r>
            <a:r>
              <a:rPr lang="en-US"/>
              <a:t>: </a:t>
            </a:r>
          </a:p>
          <a:p>
            <a:pPr marL="365125" indent="-255588">
              <a:buFont typeface="Wingdings 3" pitchFamily="18" charset="2"/>
              <a:buNone/>
            </a:pPr>
            <a:r>
              <a:rPr lang="en-US"/>
              <a:t>	MPI_MAX, MPI_MIN, MPI_SUM, MPI_PROD, MPI_LAND, MPI_BAND, MPI_LOR, MPI_BOR, MPI_LXOR, MPI_BXOR, MPI_MAXLOC, MPI_MINLOC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1"/>
          <p:cNvSpPr>
            <a:spLocks noGrp="1"/>
          </p:cNvSpPr>
          <p:nvPr>
            <p:ph idx="1"/>
          </p:nvPr>
        </p:nvSpPr>
        <p:spPr>
          <a:xfrm>
            <a:off x="663575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MPI_Allreduce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сохраняет результат редукции в адресном пространстве всех процессов, поэтому в списке параметров функции отсутствует идентификатор корневого процесса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root.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В остальном, набор параметров такой же, как и в предыдущей функции.</a:t>
            </a:r>
          </a:p>
          <a:p>
            <a:pPr eaLnBrk="1" hangingPunct="1">
              <a:buFont typeface="Wingdings 3" pitchFamily="18" charset="2"/>
              <a:buNone/>
            </a:pP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int MPI_Allreduce(void* sendbuf, void* recvbuf, int count,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    MPI_Datatype datatype, MPI_Op op, MPI_Comm comm)</a:t>
            </a:r>
          </a:p>
          <a:p>
            <a:pPr eaLnBrk="1" hangingPunct="1">
              <a:buFont typeface="Wingdings 3" pitchFamily="18" charset="2"/>
              <a:buNone/>
            </a:pP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sendbuf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адрес начала входного буфера;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OUT recvbuf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count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число элементов во входном буфере;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datatype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тип элементов во входном буфере;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op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операция, по которой выполняется редукция;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comm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коммуникатор.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  <p:sp>
        <p:nvSpPr>
          <p:cNvPr id="116739" name="Rectangle 6"/>
          <p:cNvSpPr>
            <a:spLocks noChangeArrowheads="1"/>
          </p:cNvSpPr>
          <p:nvPr/>
        </p:nvSpPr>
        <p:spPr bwMode="auto">
          <a:xfrm>
            <a:off x="4211638" y="4149725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/>
            <a:r>
              <a:rPr lang="en-US"/>
              <a:t>    </a:t>
            </a:r>
            <a:r>
              <a:rPr lang="ru-RU"/>
              <a:t>На данной схеме </a:t>
            </a:r>
            <a:r>
              <a:rPr lang="en-US"/>
              <a:t>“+” -</a:t>
            </a:r>
            <a:r>
              <a:rPr lang="ru-RU"/>
              <a:t> ассоциативная операция, которая выполняется над парой операндов типа </a:t>
            </a:r>
            <a:r>
              <a:rPr lang="en-US"/>
              <a:t>datatype </a:t>
            </a:r>
            <a:r>
              <a:rPr lang="ru-RU"/>
              <a:t>и возвращает результат того же типа</a:t>
            </a:r>
            <a:r>
              <a:rPr lang="en-US"/>
              <a:t>: </a:t>
            </a:r>
          </a:p>
          <a:p>
            <a:pPr marL="365125" indent="-255588">
              <a:buFont typeface="Wingdings 3" pitchFamily="18" charset="2"/>
              <a:buNone/>
            </a:pPr>
            <a:r>
              <a:rPr lang="en-US"/>
              <a:t>	MPI_MAX, MPI_MIN, MPI_SUM, MPI_PROD, MPI_LAND, MPI_BAND, MPI_LOR, MPI_BOR, MPI_LXOR, MPI_BXOR, MPI_MAXLOC, MPI_MINLOC</a:t>
            </a:r>
          </a:p>
        </p:txBody>
      </p:sp>
      <p:pic>
        <p:nvPicPr>
          <p:cNvPr id="116740" name="Picture 2" descr="http://rsusu1.rnd.runnet.ru/tutor/method/m2/img/im13_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1628775"/>
            <a:ext cx="9021762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Content Placeholder 1"/>
          <p:cNvSpPr>
            <a:spLocks noGrp="1"/>
          </p:cNvSpPr>
          <p:nvPr>
            <p:ph idx="1"/>
          </p:nvPr>
        </p:nvSpPr>
        <p:spPr>
          <a:xfrm>
            <a:off x="663575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  Функция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MPI_Reduce_scatter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совмещает в себе операции редукции и распределения результата по процессам.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    MPI_Reduce_scatter(void* sendbuf, void* recvbuf, int *recvcounts,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    MPI_Datatype datatype, MPI_Op op,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IN sendbuf 	- адрес начала входного буфера;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T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recvbuf 	- 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IN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revcount 	- массив, в котором задаются размеры блоков,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посылаемых процессам;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IN datatype 	- тип элементов во входном буфере;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IN op 	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- операция, по которой выполняется редукция;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IN comm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коммуникатор.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MPI_Reduce_scatter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отличается от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MPI_Allreduce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тем, что результат операции разрезается на непересекающиеся части по числу процессов в группе, i-ая часть посылается i-ому процессу в его буфер приема. Длины этих частей задает третий параметр, являющийся массивом.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  <p:sp>
        <p:nvSpPr>
          <p:cNvPr id="118787" name="Rectangle 6"/>
          <p:cNvSpPr>
            <a:spLocks noChangeArrowheads="1"/>
          </p:cNvSpPr>
          <p:nvPr/>
        </p:nvSpPr>
        <p:spPr bwMode="auto">
          <a:xfrm>
            <a:off x="4211638" y="4149725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/>
            <a:r>
              <a:rPr lang="en-US"/>
              <a:t>    </a:t>
            </a:r>
            <a:r>
              <a:rPr lang="ru-RU"/>
              <a:t>На данной схеме </a:t>
            </a:r>
            <a:r>
              <a:rPr lang="en-US"/>
              <a:t>“+” -</a:t>
            </a:r>
            <a:r>
              <a:rPr lang="ru-RU"/>
              <a:t> ассоциативная операция, которая выполняется над парой операндов типа </a:t>
            </a:r>
            <a:r>
              <a:rPr lang="en-US"/>
              <a:t>datatype </a:t>
            </a:r>
            <a:r>
              <a:rPr lang="ru-RU"/>
              <a:t>и возвращает результат того же типа</a:t>
            </a:r>
            <a:r>
              <a:rPr lang="en-US"/>
              <a:t>: </a:t>
            </a:r>
          </a:p>
          <a:p>
            <a:pPr marL="365125" indent="-255588">
              <a:buFont typeface="Wingdings 3" pitchFamily="18" charset="2"/>
              <a:buNone/>
            </a:pPr>
            <a:r>
              <a:rPr lang="en-US"/>
              <a:t>	MPI_MAX, MPI_MIN, MPI_SUM, MPI_PROD, MPI_LAND, MPI_BAND, MPI_LOR, MPI_BOR, MPI_LXOR, MPI_BXOR, MPI_MAXLOC, MPI_MINLOC</a:t>
            </a:r>
          </a:p>
        </p:txBody>
      </p:sp>
      <p:pic>
        <p:nvPicPr>
          <p:cNvPr id="118788" name="Picture 2" descr="http://rsusu1.rnd.runnet.ru/tutor/method/m2/img/im13_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86407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Content Placeholder 1"/>
          <p:cNvSpPr>
            <a:spLocks noGrp="1"/>
          </p:cNvSpPr>
          <p:nvPr>
            <p:ph idx="1"/>
          </p:nvPr>
        </p:nvSpPr>
        <p:spPr>
          <a:xfrm>
            <a:off x="663575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MPI_Scan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выполняет префиксную редукцию. Параметры такие же, как в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MPI_Allreduce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но получаемые каждым процессом результаты отличаются друг от друга. Операция пересылает в буфер приема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го процесса редукцию значений из входных буферов процессов с номерами 0, ...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включительно.</a:t>
            </a:r>
          </a:p>
          <a:p>
            <a:pPr eaLnBrk="1" hangingPunct="1">
              <a:buFont typeface="Wingdings 3" pitchFamily="18" charset="2"/>
              <a:buNone/>
            </a:pPr>
            <a:endParaRPr lang="ru-RU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int MPI_Scan(void* sendbuf, void* recvbuf, int count,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    MPI_Datatype datatype, MPI_Op op, MPI_Comm comm)</a:t>
            </a:r>
          </a:p>
          <a:p>
            <a:pPr eaLnBrk="1" hangingPunct="1">
              <a:buFont typeface="Wingdings 3" pitchFamily="18" charset="2"/>
              <a:buNone/>
            </a:pP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sendbuf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адрес начала входного буфера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OUT recvbuf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адрес начала буфера приема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count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число элементов во входном буфере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datatype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тип элементов во входном буфере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op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операция, по которой выполняется редукция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comm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коммуникатор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  <p:sp>
        <p:nvSpPr>
          <p:cNvPr id="120835" name="Rectangle 6"/>
          <p:cNvSpPr>
            <a:spLocks noChangeArrowheads="1"/>
          </p:cNvSpPr>
          <p:nvPr/>
        </p:nvSpPr>
        <p:spPr bwMode="auto">
          <a:xfrm>
            <a:off x="4211638" y="4149725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/>
            <a:r>
              <a:rPr lang="en-US"/>
              <a:t>    </a:t>
            </a:r>
            <a:r>
              <a:rPr lang="ru-RU"/>
              <a:t>На данной схеме </a:t>
            </a:r>
            <a:r>
              <a:rPr lang="en-US"/>
              <a:t>“+” -</a:t>
            </a:r>
            <a:r>
              <a:rPr lang="ru-RU"/>
              <a:t> ассоциативная операция, которая выполняется над парой операндов типа </a:t>
            </a:r>
            <a:r>
              <a:rPr lang="en-US"/>
              <a:t>datatype </a:t>
            </a:r>
            <a:r>
              <a:rPr lang="ru-RU"/>
              <a:t>и возвращает результат того же типа</a:t>
            </a:r>
            <a:r>
              <a:rPr lang="en-US"/>
              <a:t>: </a:t>
            </a:r>
          </a:p>
          <a:p>
            <a:pPr marL="365125" indent="-255588">
              <a:buFont typeface="Wingdings 3" pitchFamily="18" charset="2"/>
              <a:buNone/>
            </a:pPr>
            <a:r>
              <a:rPr lang="en-US"/>
              <a:t>	MPI_MAX, MPI_MIN, MPI_SUM, MPI_PROD, MPI_LAND, MPI_BAND, MPI_LOR, MPI_BOR, MPI_LXOR, MPI_BXOR, MPI_MAXLOC, MPI_MINLOC</a:t>
            </a:r>
          </a:p>
        </p:txBody>
      </p:sp>
      <p:pic>
        <p:nvPicPr>
          <p:cNvPr id="120836" name="Picture 2" descr="http://rsusu1.rnd.runnet.ru/tutor/method/m2/img/im13_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876458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Content Placeholder 1"/>
          <p:cNvSpPr>
            <a:spLocks noGrp="1"/>
          </p:cNvSpPr>
          <p:nvPr>
            <p:ph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MPI_Ibarrier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MPI_Ibcast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MPI_Igather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MPI_Iscatter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MPI_Iallgather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MPI_Ialltoall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Редукционные операции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MPI_Ireduce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MPI_Iallreduce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MPI_Ireduce_scatter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MPI_Iscan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....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Коллективные асинхроные операции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2123" r="1201" b="4431"/>
          <a:stretch/>
        </p:blipFill>
        <p:spPr bwMode="auto">
          <a:xfrm>
            <a:off x="29214" y="678416"/>
            <a:ext cx="9114786" cy="491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Content Placeholder 1"/>
          <p:cNvSpPr>
            <a:spLocks noGrp="1"/>
          </p:cNvSpPr>
          <p:nvPr>
            <p:ph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MPI_Request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switch(rank) {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case 0: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MPI_Ialltoall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sbuf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scnt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stype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rbuf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rcnt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rtype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MPI_Wait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(&amp;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MPI_STATUS_IGNORE);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   break;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case 1: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MPI_Alltoall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sbuf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scnt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stype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rbuf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rcnt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rtype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   break;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/* erroneous false matching of </a:t>
            </a:r>
            <a:r>
              <a:rPr lang="en-US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Alltoall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Ialltoall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*/</a:t>
            </a:r>
            <a:b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Коллективные асинхроные операции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Реализация </a:t>
            </a:r>
            <a:r>
              <a:rPr lang="en-US" dirty="0" err="1" smtClean="0"/>
              <a:t>MPI_Allreduce</a:t>
            </a:r>
            <a:endParaRPr lang="ru-RU" dirty="0"/>
          </a:p>
        </p:txBody>
      </p:sp>
      <p:pic>
        <p:nvPicPr>
          <p:cNvPr id="122883" name="Picture 2" descr="http://esyr.org/wiki/images/4/4a/4x4s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268413"/>
            <a:ext cx="705643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Реализация </a:t>
            </a:r>
            <a:r>
              <a:rPr lang="en-US" dirty="0" err="1" smtClean="0"/>
              <a:t>MPI_Gather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259" y="842834"/>
            <a:ext cx="5438029" cy="532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Передача длинного сообщения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580" y="1484784"/>
            <a:ext cx="46997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Partitioned Point-to-Point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ru-RU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#include "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mpi.h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"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#define PARTITIONS 8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#define COUNT 5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main(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argc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char *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argv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[])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eaLnBrk="1" hangingPunct="1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double message[PARTITIONS*COUNT];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MPI_Count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partitions = PARTITIONS;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source = 0,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1, tag = 1, flag = 0;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myrank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provided;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MPI_Request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request;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MPI_Init_thread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argc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argv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MPI_THREAD_SERIALIZED, &amp;provided);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if (provided &lt; MPI_THREAD_SERIALIZED)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MPI_Abort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(MPI_COMM_WORLD, EXIT_FAILURE);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MPI_Comm_rank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(MPI_COMM_WORLD, 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myrank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Partitioned Point-to-Point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ru-RU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if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myrank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== 0)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{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MPI_Psend_init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(message, partitions, COUNT, MPI_DOUBLE,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dest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tag,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MPI_COMM_WORLD, MPI_INFO_NULL, &amp;request);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(&amp;request);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for(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0;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&lt; partitions; ++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{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/* compute and fill partition #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then mark ready: */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MPI_Pready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request);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}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while(!flag)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{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/* do useful work #1 */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MPI_Test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(&amp;request, &amp;flag, MPI_STATUS_IGNORE);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/* do useful work #2 */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}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MPI_Request_free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(&amp;request);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}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Partitioned Point-to-Point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ru-RU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else if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myrank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== 1)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{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MPI_Precv_init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(message, partitions, COUNT, MPI_DOUBLE, source, tag,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MPI_COMM_WORLD, MPI_INFO_NULL, &amp;request);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(&amp;request);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while(!flag)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{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/* do useful work #1 */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MPI_Test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(&amp;request, &amp;flag, MPI_STATUS_IGNORE);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/* do useful work #2 */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}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MPI_Request_free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(&amp;request);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MPI_Finalize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return 0;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Point-to-Point Persistent Communication</a:t>
            </a:r>
            <a:endParaRPr lang="ru-RU" sz="30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50912" y="764704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MPI_Request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MPI_Status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status;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//Step 1) Initialize send/request objects</a:t>
            </a:r>
          </a:p>
          <a:p>
            <a:pPr eaLnBrk="1" hangingPunct="1"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MPI_Recv_init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(buf1,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cnt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src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tag, com, 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MPI_Send_init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(buf2,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cnt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dst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tag, com, 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for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=1;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&lt;MAXITER;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++)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//Step 2) Use start in place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recv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send 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//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MPI_Irecv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(buf1,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src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tag, com, &amp;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do_work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(buf1,buf2);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//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MPI_Isend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(buf2,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tag, com, &amp;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//Wait for send to complete</a:t>
            </a:r>
          </a:p>
          <a:p>
            <a:pPr eaLnBrk="1" hangingPunct="1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MPI_Wait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status);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//Wait for receive to finish (no deadlock!)</a:t>
            </a:r>
          </a:p>
          <a:p>
            <a:pPr eaLnBrk="1" hangingPunct="1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MPI_Wait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status);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//Step 3) Clean up the requests</a:t>
            </a:r>
          </a:p>
          <a:p>
            <a:pPr eaLnBrk="1" hangingPunct="1"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MPI_Request_free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MPI_Request_free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Collective Persistent Communication</a:t>
            </a:r>
            <a:endParaRPr lang="ru-RU" sz="30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50912" y="764704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*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Nonblocking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collectives API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*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for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0;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&lt; MAXITER;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++) {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compute(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bufA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MPI_Ibcast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bufA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rowcomm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[0]);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compute(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bufB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MPI_Ireduce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bufB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colcomm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[1]);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MPI_Waitall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(2,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...);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/* Persistent collectives API */</a:t>
            </a:r>
          </a:p>
          <a:p>
            <a:pPr eaLnBrk="1" hangingPunct="1"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MPI_Bcast_init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bufA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rowcomm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[0]);</a:t>
            </a:r>
          </a:p>
          <a:p>
            <a:pPr eaLnBrk="1" hangingPunct="1"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MPI_Reduce_init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bufB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colcomm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[1]);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for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0;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&lt; MAXITER;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++) {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compute(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bufA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[0]);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compute(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bufB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[1]);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MPI_Waitall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(2,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...);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#include &lt;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mpi.h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#include &lt;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stdio.h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#include &lt;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stdlib.h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#include &lt;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signal.h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main(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argc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char *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argv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[])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rank, size,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len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char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errstr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[MPI_MAX_ERROR_STRING];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MPI_Init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(NULL, NULL);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MPI_Comm_rank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(MPI_COMM_WORLD, &amp;rank);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MPI_Comm_size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(MPI_COMM_WORLD, &amp;size);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MPI_Barrier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if( rank == (size-1) ) raise(SIGKILL);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MPI_Barrier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MPI_Error_string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errstr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len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printf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(“Rank %d / %d: Notified of error %s.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Stayin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' alive!\n”, rank, size,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errstr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MPI_Finalize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Font typeface="Wingdings 3" pitchFamily="18" charset="2"/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Моделирование сбоя во время работы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2362" r="1544" b="4974"/>
          <a:stretch/>
        </p:blipFill>
        <p:spPr bwMode="auto">
          <a:xfrm>
            <a:off x="35496" y="612000"/>
            <a:ext cx="9072000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4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&lt;mpi.h&gt;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&lt;stdio.h&gt;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&lt;stdlib.h&gt;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&lt;signal.h&gt;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int main(int argc, char *argv[])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int rank, size, rc, len;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char errstr[MPI_MAX_ERROR_STRING];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MPI_Init(NULL, NULL);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MPI_Comm_rank(MPI_COMM_WORLD, &amp;rank);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MPI_Comm_size(MPI_COMM_WORLD, &amp;size);</a:t>
            </a:r>
            <a:endParaRPr lang="ru-RU" sz="1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4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MPI_Comm_set_errhandler(MPI_COMM_WORLD,</a:t>
            </a:r>
            <a:r>
              <a:rPr lang="ru-RU" sz="1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MPI_ERRORS_RETURN);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MPI_Barrier(MPI_COMM_WORLD);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if( rank == (size-1) ) raise(SIGKILL);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rc = MPI_Barrier(MPI_COMM_WORLD);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MPI_Error_string(rc, errstr, &amp;len);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printf(“Rank %d / %d: Notified of error %s. Stayin' alive!\n”, rank, size, errstr);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MPI_Finalize();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Font typeface="Wingdings 3" pitchFamily="18" charset="2"/>
              <a:buNone/>
            </a:pPr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Моделирование сбоя во время работы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&lt;mpi.h&gt;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&lt;stdio.h&gt;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&lt;stdlib.h&gt;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&lt;signal.h&gt;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static void verbose_errhandler(MPI_Comm* comm, int* err, ...)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int rank, size, len;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char errstr[MPI_MAX_ERROR_STRING];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MPI_Comm_rank(MPI_COMM_WORLD, &amp;rank);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MPI_Comm_size(MPI_COMM_WORLD, &amp;size);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MPI_Error_string( *err, errstr, &amp;len 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printf("Rank %d / %d: Notified of error %s\n",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       rank, size, errstr);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Моделирование сбоя во время работы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int main(int argc, char *argv[])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int rank, size;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MPI_Errhandler errh;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MPI_Init(NULL, NULL);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MPI_Comm_rank(MPI_COMM_WORLD, &amp;rank);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MPI_Comm_size(MPI_COMM_WORLD, &amp;size);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MPI_Comm_create_errhandler(verbose_errhandler, &amp;errh);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MPI_Comm_set_errhandler(MPI_COMM_WORLD, errh);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MPI_Barrier(MPI_COMM_WORLD);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if( rank == (size-1) ) raise(SIGKILL);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MPI_Barrier(MPI_COMM_WORLD);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printf("Rank %d / %d: Stayin' alive!\n", rank, 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MPI_Finalize();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Моделирование сбоя во время работы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2608" r="1217" b="4381"/>
          <a:stretch/>
        </p:blipFill>
        <p:spPr bwMode="auto">
          <a:xfrm>
            <a:off x="108504" y="621224"/>
            <a:ext cx="9000000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2600" r="1168" b="4709"/>
          <a:stretch/>
        </p:blipFill>
        <p:spPr bwMode="auto">
          <a:xfrm>
            <a:off x="72000" y="908720"/>
            <a:ext cx="9036000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2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Реализация </a:t>
            </a:r>
            <a:r>
              <a:rPr lang="en-US" dirty="0" smtClean="0"/>
              <a:t>MPI</a:t>
            </a:r>
            <a:endParaRPr lang="ru-RU" dirty="0"/>
          </a:p>
        </p:txBody>
      </p:sp>
      <p:pic>
        <p:nvPicPr>
          <p:cNvPr id="1026" name="Picture 2" descr="Intel MPI Library software st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82" y="1772816"/>
            <a:ext cx="865729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Реализация </a:t>
            </a:r>
            <a:r>
              <a:rPr lang="en-US" dirty="0" smtClean="0"/>
              <a:t>MPI. </a:t>
            </a:r>
            <a:r>
              <a:rPr lang="en-US" dirty="0" err="1" smtClean="0"/>
              <a:t>Libfabric</a:t>
            </a:r>
            <a:r>
              <a:rPr lang="en-US" dirty="0" smtClean="0"/>
              <a:t> </a:t>
            </a:r>
            <a:r>
              <a:rPr lang="en-US" dirty="0" err="1" smtClean="0"/>
              <a:t>OpenFabrics</a:t>
            </a:r>
            <a:endParaRPr lang="ru-RU" dirty="0"/>
          </a:p>
        </p:txBody>
      </p:sp>
      <p:pic>
        <p:nvPicPr>
          <p:cNvPr id="133122" name="Picture 2" descr="OpenFabrics Interface Ov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97" y="1772816"/>
            <a:ext cx="7730919" cy="369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Параллельная программа состоит из процессов, процессы могут быть многопоточными.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MPI реализует передачу сообщений между процессами.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Межпроцессное взаимодействие предполагает: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синхронизацию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ru-RU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перемещение данных из адресного пространства одного процесса в адресное пространство другого процесса.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Модель </a:t>
            </a:r>
            <a:r>
              <a:rPr lang="en-US" dirty="0" smtClean="0"/>
              <a:t>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Стандарт MPI</a:t>
            </a:r>
          </a:p>
          <a:p>
            <a:pPr eaLnBrk="1" hangingPunct="1"/>
            <a:r>
              <a:rPr lang="ru-RU" smtClean="0"/>
              <a:t>Основные понятия</a:t>
            </a:r>
          </a:p>
          <a:p>
            <a:pPr eaLnBrk="1" hangingPunct="1"/>
            <a:r>
              <a:rPr lang="ru-RU" smtClean="0"/>
              <a:t>Блокирующие двухточечные обмены</a:t>
            </a:r>
          </a:p>
          <a:p>
            <a:pPr eaLnBrk="1" hangingPunct="1"/>
            <a:r>
              <a:rPr lang="ru-RU" smtClean="0"/>
              <a:t>Двухточечные обмены с буферизацией, другие типы двухточечных обменов</a:t>
            </a:r>
            <a:endParaRPr lang="en-US" smtClean="0"/>
          </a:p>
          <a:p>
            <a:pPr eaLnBrk="1" hangingPunct="1"/>
            <a:r>
              <a:rPr lang="ru-RU" smtClean="0"/>
              <a:t>Коллективные операции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 лекции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Процессы объединяются в группы.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Каждое сообщение посылается в рамках некоторого контекста и должно быть получено в том же контексте.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Группа и контекст вместе определяют коммуникатор.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Процесс идентифицируется своим номером в группе, ассоциированной с коммуникатором.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Коммуникатор, содержащий все начальные процессы, называется MPI_COMM_WORLD.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понятия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Управляющий объект, представляющий группу процессов, которые могут взаимодействовать друг с другом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Все обращения к MPI функциям содержат коммуникатор, как параметр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Наиболее часто используемый коммуникатор MPI_COMM_WORLD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Определяется при вызове MPI_Init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Содержит ВСЕ процессы программы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Понятие коммуникатора </a:t>
            </a:r>
            <a:r>
              <a:rPr lang="en-US" dirty="0" smtClean="0"/>
              <a:t>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Данные в сообщении описываются тройкой: (address, count, datatype), где datatype определяется рекурсивно как: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Предопределенный базовый тип, соответствующий типу данных в базовом языке (например, MPI_INT, MPI_DOUBLE_PRECISION)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Непрерывный массив MPI типов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Векторный тип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Индексированный тип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Произвольные структуры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MPI включает функции для построения пользовательских типов данных, например, типа данных, описывающих пары (int, float).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Типы данных </a:t>
            </a:r>
            <a:r>
              <a:rPr lang="en-US" dirty="0" smtClean="0"/>
              <a:t>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9113" y="1196975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 </a:t>
                      </a:r>
                      <a:r>
                        <a:rPr lang="en-US" dirty="0" err="1" smtClean="0"/>
                        <a:t>datatype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 </a:t>
                      </a:r>
                      <a:r>
                        <a:rPr lang="en-US" dirty="0" err="1" smtClean="0"/>
                        <a:t>datatype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signed char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MPI_SHORT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signed short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MPI_INT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signed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signed long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MPI_UNSIGNED_CHAR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char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MPI_UNSIGNED_SHORT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short </a:t>
                      </a:r>
                      <a:r>
                        <a:rPr lang="en-US" dirty="0" err="1" smtClean="0"/>
                        <a:t>int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unsigned </a:t>
                      </a:r>
                      <a:r>
                        <a:rPr lang="en-US" dirty="0" err="1" smtClean="0"/>
                        <a:t>int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MPI_UNSIGNED_LONG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long </a:t>
                      </a:r>
                      <a:r>
                        <a:rPr lang="en-US" dirty="0" err="1" smtClean="0"/>
                        <a:t>int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float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double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MPI_LONG_DOUBLE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double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Базовые типы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Сообщение сопровождается определяемым пользователем признаком для идентификации принимаемого сообщения.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Теги сообщений у отправителя и получателя должны быть согласованы.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Можно указать в качестве значения тэга константу MPI_ANY_TAG.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Некоторые не-MPI системы передачи сообщений называют тэг типом сообщения.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MPI вводит понятие тэга, чтобы не путать это понятие с типом данных MPI.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Понятие тега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error = </a:t>
            </a:r>
            <a:r>
              <a:rPr lang="en-US" dirty="0" err="1" smtClean="0"/>
              <a:t>MPI_Xxxxx</a:t>
            </a:r>
            <a:r>
              <a:rPr lang="en-US" dirty="0" smtClean="0"/>
              <a:t>(parameter,...);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</a:t>
            </a:r>
            <a:r>
              <a:rPr lang="en-US" dirty="0" err="1" smtClean="0"/>
              <a:t>MPI_Xxxxx</a:t>
            </a:r>
            <a:r>
              <a:rPr lang="en-US" dirty="0" smtClean="0"/>
              <a:t>(parameter,...);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Возвращаемое значение – код ошибки. Определяется константой </a:t>
            </a:r>
            <a:r>
              <a:rPr lang="en-US" dirty="0" smtClean="0"/>
              <a:t>MPI_SUCCESS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error;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smtClean="0"/>
              <a:t>......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smtClean="0"/>
              <a:t>error = </a:t>
            </a:r>
            <a:r>
              <a:rPr lang="en-US" dirty="0" err="1" smtClean="0"/>
              <a:t>MPI_Init</a:t>
            </a:r>
            <a:r>
              <a:rPr lang="en-US" dirty="0" smtClean="0"/>
              <a:t>(&amp;</a:t>
            </a:r>
            <a:r>
              <a:rPr lang="en-US" dirty="0" err="1" smtClean="0"/>
              <a:t>argc</a:t>
            </a:r>
            <a:r>
              <a:rPr lang="en-US" dirty="0" smtClean="0"/>
              <a:t>, &amp;</a:t>
            </a:r>
            <a:r>
              <a:rPr lang="en-US" dirty="0" err="1" smtClean="0"/>
              <a:t>argv</a:t>
            </a:r>
            <a:r>
              <a:rPr lang="en-US" dirty="0" smtClean="0"/>
              <a:t>));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if (error != MPI_SUCCESS)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{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fprintf</a:t>
            </a:r>
            <a:r>
              <a:rPr lang="en-US" dirty="0" smtClean="0"/>
              <a:t> (</a:t>
            </a:r>
            <a:r>
              <a:rPr lang="en-US" dirty="0" err="1" smtClean="0"/>
              <a:t>stderr</a:t>
            </a:r>
            <a:r>
              <a:rPr lang="en-US" dirty="0" smtClean="0"/>
              <a:t>, “ </a:t>
            </a:r>
            <a:r>
              <a:rPr lang="en-US" dirty="0" err="1" smtClean="0"/>
              <a:t>MPI_Init</a:t>
            </a:r>
            <a:r>
              <a:rPr lang="en-US" dirty="0" smtClean="0"/>
              <a:t> error \n”);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return 1;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}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Формат </a:t>
            </a:r>
            <a:r>
              <a:rPr lang="en-US" dirty="0" smtClean="0"/>
              <a:t>MPI-</a:t>
            </a:r>
            <a:r>
              <a:rPr lang="ru-RU" dirty="0" smtClean="0"/>
              <a:t>функций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 запуске указываем число требуемых процессоров np и название программы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/>
              <a:t>mpirun –np 3 prog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 выделенных для расчета узлах запускается np копий указанной программы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Каждая копия программы получает два значения: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 </a:t>
            </a:r>
            <a:r>
              <a:rPr lang="ru-RU" b="1" dirty="0" smtClean="0"/>
              <a:t>np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 </a:t>
            </a:r>
            <a:r>
              <a:rPr lang="ru-RU" b="1" dirty="0" smtClean="0"/>
              <a:t>rank</a:t>
            </a:r>
            <a:r>
              <a:rPr lang="ru-RU" dirty="0" smtClean="0"/>
              <a:t> из диапазона [0 ... np-1]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Любые две копии программы могут непосредственно обмениваться данными с помощью функций передачи сообщений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Выполнение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#include &lt;</a:t>
            </a:r>
            <a:r>
              <a:rPr lang="en-US" dirty="0" err="1" smtClean="0"/>
              <a:t>mpi.h</a:t>
            </a:r>
            <a:r>
              <a:rPr lang="en-US" dirty="0" smtClean="0"/>
              <a:t>&gt;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main(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argc</a:t>
            </a:r>
            <a:r>
              <a:rPr lang="en-US" dirty="0" smtClean="0"/>
              <a:t>, char **</a:t>
            </a:r>
            <a:r>
              <a:rPr lang="en-US" dirty="0" err="1" smtClean="0"/>
              <a:t>argv</a:t>
            </a:r>
            <a:r>
              <a:rPr lang="en-US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{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numtasks</a:t>
            </a:r>
            <a:r>
              <a:rPr lang="en-US" dirty="0" smtClean="0"/>
              <a:t>, rank;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MPI_Init</a:t>
            </a:r>
            <a:r>
              <a:rPr lang="en-US" dirty="0" smtClean="0"/>
              <a:t>(&amp;</a:t>
            </a:r>
            <a:r>
              <a:rPr lang="en-US" dirty="0" err="1" smtClean="0"/>
              <a:t>argc</a:t>
            </a:r>
            <a:r>
              <a:rPr lang="en-US" dirty="0" smtClean="0"/>
              <a:t>, &amp;</a:t>
            </a:r>
            <a:r>
              <a:rPr lang="en-US" dirty="0" err="1" smtClean="0"/>
              <a:t>argv</a:t>
            </a:r>
            <a:r>
              <a:rPr lang="en-US" dirty="0" smtClean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MPI_Comm_size</a:t>
            </a:r>
            <a:r>
              <a:rPr lang="en-US" dirty="0" smtClean="0"/>
              <a:t>(MPI_COMM_WORLD, &amp; </a:t>
            </a:r>
            <a:r>
              <a:rPr lang="en-US" dirty="0" err="1" smtClean="0"/>
              <a:t>numtasks</a:t>
            </a:r>
            <a:r>
              <a:rPr lang="en-US" dirty="0" smtClean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MPI_Comm_rank</a:t>
            </a:r>
            <a:r>
              <a:rPr lang="en-US" dirty="0" smtClean="0"/>
              <a:t>(MPI_COMM_WORLD, &amp;rank);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printf</a:t>
            </a:r>
            <a:r>
              <a:rPr lang="en-US" dirty="0" smtClean="0"/>
              <a:t>("Hello World from process %d of %d\n“,</a:t>
            </a:r>
            <a:r>
              <a:rPr lang="ru-RU" dirty="0" smtClean="0"/>
              <a:t> </a:t>
            </a:r>
            <a:r>
              <a:rPr lang="en-US" dirty="0" smtClean="0"/>
              <a:t>rank, </a:t>
            </a:r>
            <a:r>
              <a:rPr lang="en-US" dirty="0" err="1" smtClean="0"/>
              <a:t>numtasks</a:t>
            </a:r>
            <a:r>
              <a:rPr lang="en-US" dirty="0" smtClean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MPI_Finalize</a:t>
            </a:r>
            <a:r>
              <a:rPr lang="en-US" dirty="0" smtClean="0"/>
              <a:t>();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}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C: MPI </a:t>
            </a:r>
            <a:r>
              <a:rPr lang="en-US" dirty="0" err="1" smtClean="0"/>
              <a:t>helloworld.c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MPI_Init</a:t>
            </a:r>
            <a:r>
              <a:rPr lang="en-US" b="1" dirty="0" smtClean="0"/>
              <a:t>(</a:t>
            </a:r>
            <a:r>
              <a:rPr lang="en-US" b="1" dirty="0" err="1" smtClean="0"/>
              <a:t>int</a:t>
            </a:r>
            <a:r>
              <a:rPr lang="en-US" b="1" dirty="0" smtClean="0"/>
              <a:t> *</a:t>
            </a:r>
            <a:r>
              <a:rPr lang="en-US" b="1" dirty="0" err="1" smtClean="0"/>
              <a:t>argc</a:t>
            </a:r>
            <a:r>
              <a:rPr lang="en-US" b="1" dirty="0" smtClean="0"/>
              <a:t>, char ***</a:t>
            </a:r>
            <a:r>
              <a:rPr lang="en-US" b="1" dirty="0" err="1" smtClean="0"/>
              <a:t>argv</a:t>
            </a:r>
            <a:r>
              <a:rPr lang="en-US" b="1" dirty="0" smtClean="0"/>
              <a:t>)</a:t>
            </a: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должна первым вызовом, вызывается только один раз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MPI_Comm_size</a:t>
            </a:r>
            <a:r>
              <a:rPr lang="en-US" b="1" dirty="0" smtClean="0"/>
              <a:t>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*size)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число процессов в коммуникаторе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MPI_Comm_rank</a:t>
            </a:r>
            <a:r>
              <a:rPr lang="en-US" b="1" dirty="0" smtClean="0"/>
              <a:t>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*rank)</a:t>
            </a: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номер процесса в коммуникаторе (нумерация с 0)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MPI_Finalize</a:t>
            </a:r>
            <a:r>
              <a:rPr lang="en-US" b="1" dirty="0" smtClean="0"/>
              <a:t>()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завершает работу процесса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MPI_Abort</a:t>
            </a:r>
            <a:r>
              <a:rPr lang="en-US" b="1" dirty="0" smtClean="0"/>
              <a:t> 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*</a:t>
            </a:r>
            <a:r>
              <a:rPr lang="en-US" b="1" dirty="0" err="1" smtClean="0"/>
              <a:t>errorcode</a:t>
            </a:r>
            <a:r>
              <a:rPr lang="en-US" b="1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завершает работу программы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Функции определения среды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100" b="1" dirty="0" err="1" smtClean="0">
                <a:cs typeface="Courier New" pitchFamily="49" charset="0"/>
              </a:rPr>
              <a:t>int</a:t>
            </a:r>
            <a:r>
              <a:rPr lang="en-GB" sz="2100" b="1" dirty="0" smtClean="0">
                <a:cs typeface="Courier New" pitchFamily="49" charset="0"/>
              </a:rPr>
              <a:t> </a:t>
            </a:r>
            <a:r>
              <a:rPr lang="en-GB" sz="2100" b="1" dirty="0" err="1" smtClean="0">
                <a:cs typeface="Courier New" pitchFamily="49" charset="0"/>
              </a:rPr>
              <a:t>MPI_Initialized</a:t>
            </a:r>
            <a:r>
              <a:rPr lang="en-GB" sz="2100" b="1" dirty="0" smtClean="0">
                <a:cs typeface="Courier New" pitchFamily="49" charset="0"/>
              </a:rPr>
              <a:t>(</a:t>
            </a:r>
            <a:r>
              <a:rPr lang="en-GB" sz="2100" b="1" dirty="0" err="1" smtClean="0">
                <a:cs typeface="Courier New" pitchFamily="49" charset="0"/>
              </a:rPr>
              <a:t>int</a:t>
            </a:r>
            <a:r>
              <a:rPr lang="en-GB" sz="2100" b="1" dirty="0" smtClean="0">
                <a:cs typeface="Courier New" pitchFamily="49" charset="0"/>
              </a:rPr>
              <a:t> *flag)</a:t>
            </a:r>
          </a:p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660033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100" dirty="0" smtClean="0"/>
              <a:t>В </a:t>
            </a:r>
            <a:r>
              <a:rPr lang="en-GB" sz="2100" dirty="0" err="1" smtClean="0"/>
              <a:t>аргументе</a:t>
            </a:r>
            <a:r>
              <a:rPr lang="en-GB" sz="2100" dirty="0" smtClean="0"/>
              <a:t> </a:t>
            </a:r>
            <a:r>
              <a:rPr lang="en-GB" sz="2100" b="1" dirty="0" smtClean="0">
                <a:cs typeface="Courier New" pitchFamily="49" charset="0"/>
              </a:rPr>
              <a:t>flag</a:t>
            </a:r>
            <a:r>
              <a:rPr lang="en-GB" sz="2100" dirty="0" smtClean="0"/>
              <a:t> </a:t>
            </a:r>
            <a:r>
              <a:rPr lang="en-GB" sz="2100" dirty="0" err="1" smtClean="0"/>
              <a:t>возвращает</a:t>
            </a:r>
            <a:r>
              <a:rPr lang="en-GB" sz="2100" dirty="0" smtClean="0"/>
              <a:t> </a:t>
            </a:r>
            <a:r>
              <a:rPr lang="en-GB" sz="2100" b="1" dirty="0" smtClean="0">
                <a:cs typeface="Courier New" pitchFamily="49" charset="0"/>
              </a:rPr>
              <a:t>1</a:t>
            </a:r>
            <a:r>
              <a:rPr lang="en-GB" sz="2100" dirty="0" smtClean="0"/>
              <a:t>, </a:t>
            </a:r>
            <a:r>
              <a:rPr lang="en-GB" sz="2100" dirty="0" err="1" smtClean="0"/>
              <a:t>если</a:t>
            </a:r>
            <a:r>
              <a:rPr lang="en-GB" sz="2100" dirty="0" smtClean="0"/>
              <a:t> </a:t>
            </a:r>
            <a:r>
              <a:rPr lang="en-GB" sz="2100" dirty="0" err="1" smtClean="0"/>
              <a:t>вызвана</a:t>
            </a:r>
            <a:r>
              <a:rPr lang="en-GB" sz="2100" dirty="0" smtClean="0"/>
              <a:t> </a:t>
            </a:r>
            <a:r>
              <a:rPr lang="ru-RU" sz="2100" dirty="0" smtClean="0"/>
              <a:t>после процедуры </a:t>
            </a:r>
            <a:r>
              <a:rPr lang="en-US" sz="2100" b="1" dirty="0" err="1" smtClean="0"/>
              <a:t>MPI_Init</a:t>
            </a:r>
            <a:r>
              <a:rPr lang="en-GB" sz="2100" dirty="0" smtClean="0"/>
              <a:t>, и </a:t>
            </a:r>
            <a:r>
              <a:rPr lang="en-GB" sz="2100" b="1" dirty="0" smtClean="0">
                <a:cs typeface="Courier New" pitchFamily="49" charset="0"/>
              </a:rPr>
              <a:t>0</a:t>
            </a:r>
            <a:r>
              <a:rPr lang="ru-RU" sz="2100" b="1" dirty="0" smtClean="0">
                <a:cs typeface="Courier New" pitchFamily="49" charset="0"/>
              </a:rPr>
              <a:t> </a:t>
            </a:r>
            <a:r>
              <a:rPr lang="en-GB" sz="2100" dirty="0" smtClean="0"/>
              <a:t>в </a:t>
            </a:r>
            <a:r>
              <a:rPr lang="en-GB" sz="2100" dirty="0" err="1" smtClean="0"/>
              <a:t>противном</a:t>
            </a:r>
            <a:r>
              <a:rPr lang="en-GB" sz="2100" dirty="0" smtClean="0"/>
              <a:t> </a:t>
            </a:r>
            <a:r>
              <a:rPr lang="en-GB" sz="2100" dirty="0" err="1" smtClean="0"/>
              <a:t>случае</a:t>
            </a:r>
            <a:r>
              <a:rPr lang="en-GB" sz="2100" dirty="0" smtClean="0"/>
              <a:t>.</a:t>
            </a:r>
            <a:endParaRPr lang="ru-RU" sz="2100" dirty="0" smtClean="0"/>
          </a:p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660033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b="1" dirty="0" err="1" smtClean="0"/>
              <a:t>int</a:t>
            </a:r>
            <a:r>
              <a:rPr lang="en-US" sz="2100" b="1" dirty="0" smtClean="0"/>
              <a:t> MPI</a:t>
            </a:r>
            <a:r>
              <a:rPr lang="ru-RU" sz="2100" b="1" dirty="0" smtClean="0"/>
              <a:t>_</a:t>
            </a:r>
            <a:r>
              <a:rPr lang="en-US" sz="2100" b="1" dirty="0" smtClean="0"/>
              <a:t>Finalized</a:t>
            </a:r>
            <a:r>
              <a:rPr lang="ru-RU" sz="2100" b="1" dirty="0" smtClean="0"/>
              <a:t>(</a:t>
            </a:r>
            <a:r>
              <a:rPr lang="en-US" sz="2100" b="1" dirty="0" err="1" smtClean="0"/>
              <a:t>int</a:t>
            </a:r>
            <a:r>
              <a:rPr lang="ru-RU" sz="2100" b="1" dirty="0" smtClean="0"/>
              <a:t> *</a:t>
            </a:r>
            <a:r>
              <a:rPr lang="en-US" sz="2100" b="1" dirty="0" smtClean="0"/>
              <a:t>flag</a:t>
            </a:r>
            <a:r>
              <a:rPr lang="ru-RU" sz="2100" b="1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GB" sz="2100" dirty="0" smtClean="0"/>
              <a:t>В </a:t>
            </a:r>
            <a:r>
              <a:rPr lang="en-GB" sz="2100" dirty="0" err="1" smtClean="0"/>
              <a:t>аргументе</a:t>
            </a:r>
            <a:r>
              <a:rPr lang="en-GB" sz="2100" dirty="0" smtClean="0"/>
              <a:t> </a:t>
            </a:r>
            <a:r>
              <a:rPr lang="en-GB" sz="2100" b="1" dirty="0" smtClean="0">
                <a:cs typeface="Courier New" pitchFamily="49" charset="0"/>
              </a:rPr>
              <a:t>flag</a:t>
            </a:r>
            <a:r>
              <a:rPr lang="en-GB" sz="2100" dirty="0" smtClean="0"/>
              <a:t> </a:t>
            </a:r>
            <a:r>
              <a:rPr lang="en-GB" sz="2100" dirty="0" err="1" smtClean="0"/>
              <a:t>возвращает</a:t>
            </a:r>
            <a:r>
              <a:rPr lang="en-GB" sz="2100" dirty="0" smtClean="0"/>
              <a:t> </a:t>
            </a:r>
            <a:r>
              <a:rPr lang="en-GB" sz="2100" b="1" dirty="0" smtClean="0">
                <a:cs typeface="Courier New" pitchFamily="49" charset="0"/>
              </a:rPr>
              <a:t>1</a:t>
            </a:r>
            <a:r>
              <a:rPr lang="en-GB" sz="2100" dirty="0" smtClean="0"/>
              <a:t>, </a:t>
            </a:r>
            <a:r>
              <a:rPr lang="en-GB" sz="2100" dirty="0" err="1" smtClean="0"/>
              <a:t>если</a:t>
            </a:r>
            <a:r>
              <a:rPr lang="ru-RU" sz="2100" dirty="0" smtClean="0"/>
              <a:t> вызвана после процедуры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100" b="1" dirty="0" err="1" smtClean="0"/>
              <a:t>MPI_Finalize</a:t>
            </a:r>
            <a:r>
              <a:rPr lang="ru-RU" sz="2100" dirty="0" smtClean="0"/>
              <a:t> </a:t>
            </a:r>
            <a:r>
              <a:rPr lang="en-GB" sz="2100" dirty="0" smtClean="0"/>
              <a:t>, и </a:t>
            </a:r>
            <a:r>
              <a:rPr lang="en-GB" sz="2100" b="1" dirty="0" smtClean="0">
                <a:cs typeface="Courier New" pitchFamily="49" charset="0"/>
              </a:rPr>
              <a:t>0</a:t>
            </a:r>
            <a:r>
              <a:rPr lang="ru-RU" sz="2100" b="1" dirty="0" smtClean="0">
                <a:cs typeface="Courier New" pitchFamily="49" charset="0"/>
              </a:rPr>
              <a:t> </a:t>
            </a:r>
            <a:r>
              <a:rPr lang="en-GB" sz="2100" dirty="0" smtClean="0"/>
              <a:t>в </a:t>
            </a:r>
            <a:r>
              <a:rPr lang="en-GB" sz="2100" dirty="0" err="1" smtClean="0"/>
              <a:t>противном</a:t>
            </a:r>
            <a:r>
              <a:rPr lang="en-GB" sz="2100" dirty="0" smtClean="0"/>
              <a:t> </a:t>
            </a:r>
            <a:r>
              <a:rPr lang="en-GB" sz="2100" dirty="0" err="1" smtClean="0"/>
              <a:t>случае</a:t>
            </a:r>
            <a:r>
              <a:rPr lang="en-GB" sz="2100" dirty="0" smtClean="0"/>
              <a:t>.</a:t>
            </a:r>
            <a:endParaRPr lang="ru-RU" sz="2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100" dirty="0" smtClean="0"/>
              <a:t>Эти процедуры</a:t>
            </a:r>
            <a:r>
              <a:rPr lang="en-GB" sz="2100" dirty="0" smtClean="0"/>
              <a:t> </a:t>
            </a:r>
            <a:r>
              <a:rPr lang="en-GB" sz="2100" dirty="0" err="1" smtClean="0"/>
              <a:t>можно</a:t>
            </a:r>
            <a:r>
              <a:rPr lang="en-GB" sz="2100" dirty="0" smtClean="0"/>
              <a:t> </a:t>
            </a:r>
            <a:r>
              <a:rPr lang="en-GB" sz="2100" dirty="0" err="1" smtClean="0"/>
              <a:t>вызвать</a:t>
            </a:r>
            <a:r>
              <a:rPr lang="en-GB" sz="2100" dirty="0" smtClean="0"/>
              <a:t> </a:t>
            </a:r>
            <a:r>
              <a:rPr lang="en-GB" sz="2100" dirty="0" err="1" smtClean="0"/>
              <a:t>до</a:t>
            </a:r>
            <a:r>
              <a:rPr lang="en-GB" sz="2100" dirty="0" smtClean="0"/>
              <a:t> </a:t>
            </a:r>
            <a:r>
              <a:rPr lang="en-GB" sz="2100" b="1" dirty="0" err="1" smtClean="0"/>
              <a:t>MPI_Init</a:t>
            </a:r>
            <a:r>
              <a:rPr lang="ru-RU" sz="2100" b="1" dirty="0" smtClean="0"/>
              <a:t> </a:t>
            </a:r>
            <a:r>
              <a:rPr lang="ru-RU" sz="2100" dirty="0" smtClean="0"/>
              <a:t>и после </a:t>
            </a:r>
            <a:r>
              <a:rPr lang="en-US" sz="2100" b="1" dirty="0" err="1" smtClean="0"/>
              <a:t>MPI_Finalize</a:t>
            </a:r>
            <a:r>
              <a:rPr lang="ru-RU" sz="2100" b="1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1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100" b="1" dirty="0" smtClean="0"/>
              <a:t>int MPI_Get_processor_name(char *name, int *len)</a:t>
            </a:r>
          </a:p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660033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100" dirty="0" smtClean="0"/>
              <a:t>Возвращает в строке </a:t>
            </a:r>
            <a:r>
              <a:rPr lang="ru-RU" sz="2100" b="1" dirty="0" smtClean="0"/>
              <a:t>name</a:t>
            </a:r>
            <a:r>
              <a:rPr lang="ru-RU" sz="2100" dirty="0" smtClean="0"/>
              <a:t> имя узла, на котором запущен вызвавший процесс. В переменной </a:t>
            </a:r>
            <a:r>
              <a:rPr lang="ru-RU" sz="2100" b="1" dirty="0" smtClean="0"/>
              <a:t>len</a:t>
            </a:r>
            <a:r>
              <a:rPr lang="ru-RU" sz="2100" dirty="0" smtClean="0"/>
              <a:t> возвращается количество символов в имени, не превышающее константы </a:t>
            </a:r>
            <a:r>
              <a:rPr lang="ru-RU" sz="2100" b="1" dirty="0" smtClean="0"/>
              <a:t>MPI_MAX_PROCESSOR_NAME.</a:t>
            </a:r>
          </a:p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660033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1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Функции определения среды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952"/>
            <a:ext cx="9001000" cy="54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Функции работы с таймером</a:t>
            </a:r>
            <a:endParaRPr lang="ru-RU" dirty="0"/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900" b="1" smtClean="0"/>
              <a:t>double MPI_Wtime(void)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900" smtClean="0"/>
              <a:t>	Возвращает для каждого вызвавшего процесса астрономическое время в секундах (вещественное число двойной точности), прошедшее с некоторого момента в прошлом. Момент времени, используемый в качестве точки отсчёта, не будет изменён за время существования процесса.</a:t>
            </a:r>
          </a:p>
          <a:p>
            <a:pPr eaLnBrk="1" hangingPunct="1">
              <a:buFont typeface="Wingdings 3" pitchFamily="18" charset="2"/>
              <a:buNone/>
            </a:pPr>
            <a:endParaRPr lang="ru-RU" sz="1900" smtClean="0"/>
          </a:p>
          <a:p>
            <a:pPr eaLnBrk="1" hangingPunct="1"/>
            <a:r>
              <a:rPr lang="ru-RU" sz="1900" b="1" smtClean="0"/>
              <a:t>double MPI_Wtick(void)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900" smtClean="0"/>
              <a:t>	Возвращает разрешение таймера в секундах.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Использование таймера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2413" y="1206500"/>
            <a:ext cx="9144000" cy="5318125"/>
          </a:xfrm>
          <a:prstGeom prst="rect">
            <a:avLst/>
          </a:prstGeom>
          <a:noFill/>
        </p:spPr>
        <p:txBody>
          <a:bodyPr lIns="90000" tIns="46800" rIns="90000" bIns="4680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#include &lt;</a:t>
            </a:r>
            <a:r>
              <a:rPr lang="en-US" sz="2000" b="1" dirty="0" err="1">
                <a:latin typeface="Courier New" pitchFamily="49" charset="0"/>
                <a:cs typeface="+mn-cs"/>
              </a:rPr>
              <a:t>stdio.h</a:t>
            </a:r>
            <a:r>
              <a:rPr lang="en-US" sz="2000" b="1" dirty="0">
                <a:latin typeface="Courier New" pitchFamily="49" charset="0"/>
                <a:cs typeface="+mn-cs"/>
              </a:rPr>
              <a:t>&gt;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#include "</a:t>
            </a:r>
            <a:r>
              <a:rPr lang="en-US" sz="2000" b="1" dirty="0" err="1">
                <a:latin typeface="Courier New" pitchFamily="49" charset="0"/>
                <a:cs typeface="+mn-cs"/>
              </a:rPr>
              <a:t>mpi.h</a:t>
            </a:r>
            <a:r>
              <a:rPr lang="en-US" sz="2000" b="1" dirty="0">
                <a:latin typeface="Courier New" pitchFamily="49" charset="0"/>
                <a:cs typeface="+mn-cs"/>
              </a:rPr>
              <a:t>"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#define NTIMES 10</a:t>
            </a:r>
            <a:r>
              <a:rPr lang="ru-RU" sz="2000" b="1" dirty="0">
                <a:latin typeface="Courier New" pitchFamily="49" charset="0"/>
                <a:cs typeface="+mn-cs"/>
              </a:rPr>
              <a:t>0</a:t>
            </a:r>
            <a:r>
              <a:rPr lang="en-US" sz="2000" b="1" dirty="0">
                <a:latin typeface="Courier New" pitchFamily="49" charset="0"/>
                <a:cs typeface="+mn-cs"/>
              </a:rPr>
              <a:t>0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 err="1">
                <a:latin typeface="Courier New" pitchFamily="49" charset="0"/>
                <a:cs typeface="+mn-cs"/>
              </a:rPr>
              <a:t>int</a:t>
            </a:r>
            <a:r>
              <a:rPr lang="en-US" sz="2000" b="1" dirty="0">
                <a:latin typeface="Courier New" pitchFamily="49" charset="0"/>
                <a:cs typeface="+mn-cs"/>
              </a:rPr>
              <a:t> main(</a:t>
            </a:r>
            <a:r>
              <a:rPr lang="en-US" sz="2000" b="1" dirty="0" err="1">
                <a:latin typeface="Courier New" pitchFamily="49" charset="0"/>
                <a:cs typeface="+mn-cs"/>
              </a:rPr>
              <a:t>int</a:t>
            </a:r>
            <a:r>
              <a:rPr lang="en-US" sz="2000" b="1" dirty="0">
                <a:latin typeface="Courier New" pitchFamily="49" charset="0"/>
                <a:cs typeface="+mn-cs"/>
              </a:rPr>
              <a:t> </a:t>
            </a:r>
            <a:r>
              <a:rPr lang="en-US" sz="2000" b="1" dirty="0" err="1">
                <a:latin typeface="Courier New" pitchFamily="49" charset="0"/>
                <a:cs typeface="+mn-cs"/>
              </a:rPr>
              <a:t>argc</a:t>
            </a:r>
            <a:r>
              <a:rPr lang="en-US" sz="2000" b="1" dirty="0">
                <a:latin typeface="Courier New" pitchFamily="49" charset="0"/>
                <a:cs typeface="+mn-cs"/>
              </a:rPr>
              <a:t>, char **</a:t>
            </a:r>
            <a:r>
              <a:rPr lang="en-US" sz="2000" b="1" dirty="0" err="1">
                <a:latin typeface="Courier New" pitchFamily="49" charset="0"/>
                <a:cs typeface="+mn-cs"/>
              </a:rPr>
              <a:t>argv</a:t>
            </a:r>
            <a:r>
              <a:rPr lang="en-US" sz="2000" b="1" dirty="0">
                <a:latin typeface="Courier New" pitchFamily="49" charset="0"/>
                <a:cs typeface="+mn-cs"/>
              </a:rPr>
              <a:t>)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{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double </a:t>
            </a:r>
            <a:r>
              <a:rPr lang="en-US" sz="2000" b="1" dirty="0" err="1">
                <a:latin typeface="Courier New" pitchFamily="49" charset="0"/>
                <a:cs typeface="+mn-cs"/>
              </a:rPr>
              <a:t>time_start</a:t>
            </a:r>
            <a:r>
              <a:rPr lang="en-US" sz="2000" b="1" dirty="0">
                <a:latin typeface="Courier New" pitchFamily="49" charset="0"/>
                <a:cs typeface="+mn-cs"/>
              </a:rPr>
              <a:t>, </a:t>
            </a:r>
            <a:r>
              <a:rPr lang="en-US" sz="2000" b="1" dirty="0" err="1">
                <a:latin typeface="Courier New" pitchFamily="49" charset="0"/>
                <a:cs typeface="+mn-cs"/>
              </a:rPr>
              <a:t>time_finish</a:t>
            </a:r>
            <a:r>
              <a:rPr lang="en-US" sz="2000" b="1" dirty="0">
                <a:latin typeface="Courier New" pitchFamily="49" charset="0"/>
                <a:cs typeface="+mn-cs"/>
              </a:rPr>
              <a:t>, tick;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int</a:t>
            </a:r>
            <a:r>
              <a:rPr lang="en-US" sz="2000" b="1" dirty="0">
                <a:latin typeface="Courier New" pitchFamily="49" charset="0"/>
                <a:cs typeface="+mn-cs"/>
              </a:rPr>
              <a:t> rank, </a:t>
            </a:r>
            <a:r>
              <a:rPr lang="en-US" sz="2000" b="1" dirty="0" err="1">
                <a:latin typeface="Courier New" pitchFamily="49" charset="0"/>
                <a:cs typeface="+mn-cs"/>
              </a:rPr>
              <a:t>i</a:t>
            </a:r>
            <a:r>
              <a:rPr lang="en-US" sz="2000" b="1" dirty="0">
                <a:latin typeface="Courier New" pitchFamily="49" charset="0"/>
                <a:cs typeface="+mn-cs"/>
              </a:rPr>
              <a:t>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int</a:t>
            </a:r>
            <a:r>
              <a:rPr lang="en-US" sz="2000" b="1" dirty="0">
                <a:latin typeface="Courier New" pitchFamily="49" charset="0"/>
                <a:cs typeface="+mn-cs"/>
              </a:rPr>
              <a:t> </a:t>
            </a:r>
            <a:r>
              <a:rPr lang="en-US" sz="2000" b="1" dirty="0" err="1">
                <a:latin typeface="Courier New" pitchFamily="49" charset="0"/>
                <a:cs typeface="+mn-cs"/>
              </a:rPr>
              <a:t>len</a:t>
            </a:r>
            <a:r>
              <a:rPr lang="en-US" sz="2000" b="1" dirty="0">
                <a:latin typeface="Courier New" pitchFamily="49" charset="0"/>
                <a:cs typeface="+mn-cs"/>
              </a:rPr>
              <a:t>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char *name;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name =</a:t>
            </a:r>
            <a:r>
              <a:rPr lang="ru-RU" sz="2000" b="1" dirty="0">
                <a:latin typeface="Courier New" pitchFamily="49" charset="0"/>
                <a:cs typeface="+mn-cs"/>
              </a:rPr>
              <a:t> </a:t>
            </a:r>
            <a:r>
              <a:rPr lang="en-US" sz="2000" b="1" dirty="0">
                <a:latin typeface="Courier New" pitchFamily="49" charset="0"/>
                <a:cs typeface="+mn-cs"/>
              </a:rPr>
              <a:t>(char*)</a:t>
            </a:r>
            <a:r>
              <a:rPr lang="en-US" sz="2000" b="1" dirty="0" err="1">
                <a:latin typeface="Courier New" pitchFamily="49" charset="0"/>
                <a:cs typeface="+mn-cs"/>
              </a:rPr>
              <a:t>malloc</a:t>
            </a:r>
            <a:r>
              <a:rPr lang="en-US" sz="2000" b="1" dirty="0">
                <a:latin typeface="Courier New" pitchFamily="49" charset="0"/>
                <a:cs typeface="+mn-cs"/>
              </a:rPr>
              <a:t>(MPI_MAX_PROCESSOR_NAME*</a:t>
            </a:r>
            <a:r>
              <a:rPr lang="en-US" sz="2000" b="1" dirty="0" err="1">
                <a:latin typeface="Courier New" pitchFamily="49" charset="0"/>
                <a:cs typeface="+mn-cs"/>
              </a:rPr>
              <a:t>sizeof</a:t>
            </a:r>
            <a:r>
              <a:rPr lang="en-US" sz="2000" b="1" dirty="0">
                <a:latin typeface="Courier New" pitchFamily="49" charset="0"/>
                <a:cs typeface="+mn-cs"/>
              </a:rPr>
              <a:t>(char));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MPI_Init</a:t>
            </a:r>
            <a:r>
              <a:rPr lang="en-US" sz="2000" b="1" dirty="0">
                <a:latin typeface="Courier New" pitchFamily="49" charset="0"/>
                <a:cs typeface="+mn-cs"/>
              </a:rPr>
              <a:t>(&amp;</a:t>
            </a:r>
            <a:r>
              <a:rPr lang="en-US" sz="2000" b="1" dirty="0" err="1">
                <a:latin typeface="Courier New" pitchFamily="49" charset="0"/>
                <a:cs typeface="+mn-cs"/>
              </a:rPr>
              <a:t>argc</a:t>
            </a:r>
            <a:r>
              <a:rPr lang="en-US" sz="2000" b="1" dirty="0">
                <a:latin typeface="Courier New" pitchFamily="49" charset="0"/>
                <a:cs typeface="+mn-cs"/>
              </a:rPr>
              <a:t>, &amp;</a:t>
            </a:r>
            <a:r>
              <a:rPr lang="en-US" sz="2000" b="1" dirty="0" err="1">
                <a:latin typeface="Courier New" pitchFamily="49" charset="0"/>
                <a:cs typeface="+mn-cs"/>
              </a:rPr>
              <a:t>argv</a:t>
            </a:r>
            <a:r>
              <a:rPr lang="en-US" sz="2000" b="1" dirty="0">
                <a:latin typeface="Courier New" pitchFamily="49" charset="0"/>
                <a:cs typeface="+mn-cs"/>
              </a:rPr>
              <a:t>);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MPI_Comm_rank</a:t>
            </a:r>
            <a:r>
              <a:rPr lang="en-US" sz="2000" b="1" dirty="0">
                <a:latin typeface="Courier New" pitchFamily="49" charset="0"/>
                <a:cs typeface="+mn-cs"/>
              </a:rPr>
              <a:t>(MPI_COMM_WORLD, &amp;rank);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MPI_Get_processor_name</a:t>
            </a:r>
            <a:r>
              <a:rPr lang="en-US" sz="2000" b="1" dirty="0">
                <a:latin typeface="Courier New" pitchFamily="49" charset="0"/>
                <a:cs typeface="+mn-cs"/>
              </a:rPr>
              <a:t>(name, &amp;</a:t>
            </a:r>
            <a:r>
              <a:rPr lang="en-US" sz="2000" b="1" dirty="0" err="1">
                <a:latin typeface="Courier New" pitchFamily="49" charset="0"/>
                <a:cs typeface="+mn-cs"/>
              </a:rPr>
              <a:t>len</a:t>
            </a:r>
            <a:r>
              <a:rPr lang="en-US" sz="2000" b="1" dirty="0">
                <a:latin typeface="Courier New" pitchFamily="49" charset="0"/>
                <a:cs typeface="+mn-cs"/>
              </a:rPr>
              <a:t>);</a:t>
            </a:r>
            <a:endParaRPr lang="ru-RU" sz="2000" b="1" dirty="0">
              <a:latin typeface="Courier New" pitchFamily="49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>
                <a:latin typeface="Courier New" pitchFamily="49" charset="0"/>
                <a:cs typeface="+mn-cs"/>
              </a:rPr>
              <a:t>tick =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MPI_Wtick</a:t>
            </a:r>
            <a:r>
              <a:rPr lang="en-US" sz="2000" b="1" dirty="0">
                <a:latin typeface="Courier New" pitchFamily="49" charset="0"/>
                <a:cs typeface="+mn-cs"/>
              </a:rPr>
              <a:t>();</a:t>
            </a:r>
            <a:endParaRPr lang="ru-RU" sz="2000" b="1" dirty="0">
              <a:latin typeface="Courier New" pitchFamily="49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time_start</a:t>
            </a:r>
            <a:r>
              <a:rPr lang="en-US" sz="2000" b="1" dirty="0">
                <a:latin typeface="Courier New" pitchFamily="49" charset="0"/>
                <a:cs typeface="+mn-cs"/>
              </a:rPr>
              <a:t> =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MPI_Wtime</a:t>
            </a:r>
            <a:r>
              <a:rPr lang="en-US" sz="2000" b="1" dirty="0">
                <a:latin typeface="Courier New" pitchFamily="49" charset="0"/>
                <a:cs typeface="+mn-cs"/>
              </a:rPr>
              <a:t>();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for (</a:t>
            </a:r>
            <a:r>
              <a:rPr lang="en-US" sz="2000" b="1" dirty="0" err="1">
                <a:latin typeface="Courier New" pitchFamily="49" charset="0"/>
                <a:cs typeface="+mn-cs"/>
              </a:rPr>
              <a:t>i</a:t>
            </a:r>
            <a:r>
              <a:rPr lang="en-US" sz="2000" b="1" dirty="0">
                <a:latin typeface="Courier New" pitchFamily="49" charset="0"/>
                <a:cs typeface="+mn-cs"/>
              </a:rPr>
              <a:t> = 0; </a:t>
            </a:r>
            <a:r>
              <a:rPr lang="en-US" sz="2000" b="1" dirty="0" err="1">
                <a:latin typeface="Courier New" pitchFamily="49" charset="0"/>
                <a:cs typeface="+mn-cs"/>
              </a:rPr>
              <a:t>i</a:t>
            </a:r>
            <a:r>
              <a:rPr lang="en-US" sz="2000" b="1" dirty="0">
                <a:latin typeface="Courier New" pitchFamily="49" charset="0"/>
                <a:cs typeface="+mn-cs"/>
              </a:rPr>
              <a:t>&lt;NTIMES; </a:t>
            </a:r>
            <a:r>
              <a:rPr lang="en-US" sz="2000" b="1" dirty="0" err="1">
                <a:latin typeface="Courier New" pitchFamily="49" charset="0"/>
                <a:cs typeface="+mn-cs"/>
              </a:rPr>
              <a:t>i</a:t>
            </a:r>
            <a:r>
              <a:rPr lang="en-US" sz="2000" b="1" dirty="0">
                <a:latin typeface="Courier New" pitchFamily="49" charset="0"/>
                <a:cs typeface="+mn-cs"/>
              </a:rPr>
              <a:t>++)</a:t>
            </a:r>
            <a:r>
              <a:rPr lang="en-US" sz="2000" b="1" dirty="0" err="1">
                <a:latin typeface="Courier New" pitchFamily="49" charset="0"/>
                <a:cs typeface="+mn-cs"/>
              </a:rPr>
              <a:t>time_finish</a:t>
            </a:r>
            <a:r>
              <a:rPr lang="en-US" sz="2000" b="1" dirty="0">
                <a:latin typeface="Courier New" pitchFamily="49" charset="0"/>
                <a:cs typeface="+mn-cs"/>
              </a:rPr>
              <a:t> =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MPI_Wtime</a:t>
            </a:r>
            <a:r>
              <a:rPr lang="en-US" sz="2000" b="1" dirty="0">
                <a:latin typeface="Courier New" pitchFamily="49" charset="0"/>
                <a:cs typeface="+mn-cs"/>
              </a:rPr>
              <a:t>();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printf</a:t>
            </a:r>
            <a:r>
              <a:rPr lang="en-US" sz="2000" b="1" dirty="0">
                <a:latin typeface="Courier New" pitchFamily="49" charset="0"/>
                <a:cs typeface="+mn-cs"/>
              </a:rPr>
              <a:t> ("node %s, process %d: tick= %lf, time= %lf\n",</a:t>
            </a:r>
            <a:endParaRPr lang="ru-RU" sz="2000" b="1" dirty="0">
              <a:latin typeface="Courier New" pitchFamily="49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latin typeface="Courier New" pitchFamily="49" charset="0"/>
                <a:cs typeface="+mn-cs"/>
              </a:rPr>
              <a:t>       </a:t>
            </a:r>
            <a:r>
              <a:rPr lang="en-US" sz="2000" b="1" dirty="0">
                <a:latin typeface="Courier New" pitchFamily="49" charset="0"/>
                <a:cs typeface="+mn-cs"/>
              </a:rPr>
              <a:t> name, rank, tick, (</a:t>
            </a:r>
            <a:r>
              <a:rPr lang="en-US" sz="2000" b="1" dirty="0" err="1">
                <a:latin typeface="Courier New" pitchFamily="49" charset="0"/>
                <a:cs typeface="+mn-cs"/>
              </a:rPr>
              <a:t>time_finish-time_start</a:t>
            </a:r>
            <a:r>
              <a:rPr lang="en-US" sz="2000" b="1" dirty="0">
                <a:latin typeface="Courier New" pitchFamily="49" charset="0"/>
                <a:cs typeface="+mn-cs"/>
              </a:rPr>
              <a:t>)/NTIMES);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MPI</a:t>
            </a:r>
            <a:r>
              <a:rPr lang="ru-RU" sz="2000" b="1" dirty="0">
                <a:latin typeface="Courier New" pitchFamily="49" charset="0"/>
                <a:cs typeface="+mn-cs"/>
              </a:rPr>
              <a:t>_</a:t>
            </a:r>
            <a:r>
              <a:rPr lang="en-US" sz="2000" b="1" dirty="0">
                <a:latin typeface="Courier New" pitchFamily="49" charset="0"/>
                <a:cs typeface="+mn-cs"/>
              </a:rPr>
              <a:t>Finalize</a:t>
            </a:r>
            <a:r>
              <a:rPr lang="ru-RU" sz="2000" b="1" dirty="0">
                <a:latin typeface="Courier New" pitchFamily="49" charset="0"/>
                <a:cs typeface="+mn-cs"/>
              </a:rPr>
              <a:t>();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latin typeface="Courier New" pitchFamily="49" charset="0"/>
                <a:cs typeface="+mn-cs"/>
              </a:rPr>
              <a:t>}</a:t>
            </a:r>
            <a:endParaRPr lang="en-GB" sz="2000" b="1" dirty="0">
              <a:latin typeface="Courier New" pitchFamily="49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latin typeface="Courier New" pitchFamily="49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Содержит:</a:t>
            </a:r>
          </a:p>
          <a:p>
            <a:pPr eaLnBrk="1" hangingPunct="1"/>
            <a:r>
              <a:rPr lang="en-US" smtClean="0"/>
              <a:t>Source: status.MPI_SOURCE</a:t>
            </a:r>
          </a:p>
          <a:p>
            <a:pPr eaLnBrk="1" hangingPunct="1"/>
            <a:r>
              <a:rPr lang="en-US" smtClean="0"/>
              <a:t>Tag: status.MPI_TAG</a:t>
            </a:r>
            <a:endParaRPr lang="ru-RU" smtClean="0"/>
          </a:p>
          <a:p>
            <a:pPr eaLnBrk="1" hangingPunct="1"/>
            <a:r>
              <a:rPr lang="ru-RU" smtClean="0"/>
              <a:t>Код ошибки</a:t>
            </a:r>
            <a:r>
              <a:rPr lang="en-US" smtClean="0"/>
              <a:t>: status.MPI_ERROR</a:t>
            </a:r>
          </a:p>
          <a:p>
            <a:pPr eaLnBrk="1" hangingPunct="1"/>
            <a:r>
              <a:rPr lang="en-US" smtClean="0"/>
              <a:t>Count: MPI_Get_count</a:t>
            </a:r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Информация о статусе сообщения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двухточечном обмене участвуют только два процесса, процесс-отправитель и процесс-получатель  (источник сообщения и адресат).</a:t>
            </a:r>
          </a:p>
          <a:p>
            <a:pPr eaLnBrk="1" hangingPunct="1"/>
            <a:r>
              <a:rPr lang="ru-RU" smtClean="0"/>
              <a:t>Двухточечные обмены используются для организации локальных и неструктурированных коммуникаций.</a:t>
            </a:r>
          </a:p>
          <a:p>
            <a:pPr eaLnBrk="1" hangingPunct="1"/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(</a:t>
            </a:r>
            <a:r>
              <a:rPr lang="en-US" dirty="0" smtClean="0"/>
              <a:t>point-to-point, p2p) </a:t>
            </a:r>
            <a:r>
              <a:rPr lang="ru-RU" dirty="0" smtClean="0"/>
              <a:t>обмен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400" dirty="0" smtClean="0"/>
              <a:t>Двухточечный обмен возможен только между процессами, принадлежащими одной области взаимодействия (одному коммуникатору).</a:t>
            </a:r>
            <a:endParaRPr lang="ru-RU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(</a:t>
            </a:r>
            <a:r>
              <a:rPr lang="en-US" dirty="0" smtClean="0"/>
              <a:t>point-to-point, p2p) </a:t>
            </a:r>
            <a:r>
              <a:rPr lang="ru-RU" dirty="0" smtClean="0"/>
              <a:t>обмен</a:t>
            </a:r>
            <a:endParaRPr lang="ru-RU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1268413"/>
            <a:ext cx="4859337" cy="349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Отправитель должен указать правильный rank получателя</a:t>
            </a:r>
          </a:p>
          <a:p>
            <a:pPr eaLnBrk="1" hangingPunct="1"/>
            <a:r>
              <a:rPr lang="ru-RU" smtClean="0"/>
              <a:t>Получатель должен указать верный rank отправителя</a:t>
            </a:r>
          </a:p>
          <a:p>
            <a:pPr eaLnBrk="1" hangingPunct="1"/>
            <a:r>
              <a:rPr lang="ru-RU" smtClean="0"/>
              <a:t>Одинаковый коммуникатор</a:t>
            </a:r>
          </a:p>
          <a:p>
            <a:pPr eaLnBrk="1" hangingPunct="1"/>
            <a:r>
              <a:rPr lang="ru-RU" smtClean="0"/>
              <a:t>Тэги должны соответствовать друг другу</a:t>
            </a:r>
          </a:p>
          <a:p>
            <a:pPr eaLnBrk="1" hangingPunct="1"/>
            <a:r>
              <a:rPr lang="ru-RU" smtClean="0"/>
              <a:t>Буфер у процесса-получателя должен быть достаточного объема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успешного взаимодействия точка-точка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Выполнение двухточечных обменов</a:t>
            </a:r>
            <a:endParaRPr lang="ru-RU" dirty="0"/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5410200" y="1989138"/>
            <a:ext cx="3200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914400" y="1989138"/>
            <a:ext cx="3200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1219200" y="2370138"/>
            <a:ext cx="14478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6324600" y="2370138"/>
            <a:ext cx="14478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1371600" y="2924175"/>
            <a:ext cx="1143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6477000" y="2924175"/>
            <a:ext cx="1143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14600" y="2781300"/>
            <a:ext cx="3962400" cy="366713"/>
            <a:chOff x="1584" y="2083"/>
            <a:chExt cx="2496" cy="231"/>
          </a:xfrm>
        </p:grpSpPr>
        <p:cxnSp>
          <p:nvCxnSpPr>
            <p:cNvPr id="35860" name="AutoShape 21"/>
            <p:cNvCxnSpPr>
              <a:cxnSpLocks noChangeShapeType="1"/>
              <a:stCxn id="35847" idx="3"/>
              <a:endCxn id="35848" idx="1"/>
            </p:cNvCxnSpPr>
            <p:nvPr/>
          </p:nvCxnSpPr>
          <p:spPr bwMode="auto">
            <a:xfrm>
              <a:off x="1584" y="2294"/>
              <a:ext cx="24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2290" y="2083"/>
              <a:ext cx="11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Lucida Sans Unicode" pitchFamily="34" charset="0"/>
                </a:rPr>
                <a:t>нет буферизации</a:t>
              </a:r>
              <a:endParaRPr lang="en-US">
                <a:latin typeface="Lucida Sans Unicode" pitchFamily="34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943100" y="1989138"/>
            <a:ext cx="5105400" cy="936625"/>
            <a:chOff x="1224" y="1584"/>
            <a:chExt cx="3216" cy="590"/>
          </a:xfrm>
        </p:grpSpPr>
        <p:sp>
          <p:nvSpPr>
            <p:cNvPr id="35856" name="Rectangle 15"/>
            <p:cNvSpPr>
              <a:spLocks noChangeArrowheads="1"/>
            </p:cNvSpPr>
            <p:nvPr/>
          </p:nvSpPr>
          <p:spPr bwMode="auto">
            <a:xfrm>
              <a:off x="1776" y="1728"/>
              <a:ext cx="720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Lucida Sans Unicode" pitchFamily="34" charset="0"/>
              </a:endParaRPr>
            </a:p>
          </p:txBody>
        </p:sp>
        <p:cxnSp>
          <p:nvCxnSpPr>
            <p:cNvPr id="35857" name="AutoShape 17"/>
            <p:cNvCxnSpPr>
              <a:cxnSpLocks noChangeShapeType="1"/>
              <a:stCxn id="35847" idx="0"/>
              <a:endCxn id="35856" idx="1"/>
            </p:cNvCxnSpPr>
            <p:nvPr/>
          </p:nvCxnSpPr>
          <p:spPr bwMode="auto">
            <a:xfrm rot="5400000" flipH="1" flipV="1">
              <a:off x="1337" y="1735"/>
              <a:ext cx="326" cy="5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58" name="AutoShape 18"/>
            <p:cNvCxnSpPr>
              <a:cxnSpLocks noChangeShapeType="1"/>
              <a:stCxn id="35856" idx="3"/>
              <a:endCxn id="35848" idx="0"/>
            </p:cNvCxnSpPr>
            <p:nvPr/>
          </p:nvCxnSpPr>
          <p:spPr bwMode="auto">
            <a:xfrm>
              <a:off x="2496" y="1848"/>
              <a:ext cx="1944" cy="32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59" name="Text Box 24"/>
            <p:cNvSpPr txBox="1">
              <a:spLocks noChangeArrowheads="1"/>
            </p:cNvSpPr>
            <p:nvPr/>
          </p:nvSpPr>
          <p:spPr bwMode="auto">
            <a:xfrm>
              <a:off x="2451" y="158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Lucida Sans Unicode" pitchFamily="34" charset="0"/>
                </a:rPr>
                <a:t>системный буфер</a:t>
              </a:r>
              <a:endParaRPr lang="en-US">
                <a:latin typeface="Lucida Sans Unicode" pitchFamily="34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371600" y="3306763"/>
            <a:ext cx="5676900" cy="1044575"/>
            <a:chOff x="864" y="2414"/>
            <a:chExt cx="3576" cy="658"/>
          </a:xfrm>
        </p:grpSpPr>
        <p:sp>
          <p:nvSpPr>
            <p:cNvPr id="35852" name="Rectangle 16"/>
            <p:cNvSpPr>
              <a:spLocks noChangeArrowheads="1"/>
            </p:cNvSpPr>
            <p:nvPr/>
          </p:nvSpPr>
          <p:spPr bwMode="auto">
            <a:xfrm>
              <a:off x="864" y="2832"/>
              <a:ext cx="720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Lucida Sans Unicode" pitchFamily="34" charset="0"/>
              </a:endParaRPr>
            </a:p>
          </p:txBody>
        </p:sp>
        <p:cxnSp>
          <p:nvCxnSpPr>
            <p:cNvPr id="35853" name="AutoShape 19"/>
            <p:cNvCxnSpPr>
              <a:cxnSpLocks noChangeShapeType="1"/>
              <a:stCxn id="35847" idx="2"/>
              <a:endCxn id="35852" idx="0"/>
            </p:cNvCxnSpPr>
            <p:nvPr/>
          </p:nvCxnSpPr>
          <p:spPr bwMode="auto">
            <a:xfrm>
              <a:off x="1224" y="2414"/>
              <a:ext cx="0" cy="4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54" name="AutoShape 20"/>
            <p:cNvCxnSpPr>
              <a:cxnSpLocks noChangeShapeType="1"/>
              <a:stCxn id="35852" idx="3"/>
              <a:endCxn id="35848" idx="2"/>
            </p:cNvCxnSpPr>
            <p:nvPr/>
          </p:nvCxnSpPr>
          <p:spPr bwMode="auto">
            <a:xfrm flipV="1">
              <a:off x="1584" y="2414"/>
              <a:ext cx="2856" cy="5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55" name="Text Box 25"/>
            <p:cNvSpPr txBox="1">
              <a:spLocks noChangeArrowheads="1"/>
            </p:cNvSpPr>
            <p:nvPr/>
          </p:nvSpPr>
          <p:spPr bwMode="auto">
            <a:xfrm>
              <a:off x="2245" y="2582"/>
              <a:ext cx="1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Lucida Sans Unicode" pitchFamily="34" charset="0"/>
                </a:rPr>
                <a:t>буфер пользователя</a:t>
              </a:r>
              <a:endParaRPr lang="en-US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i="1" smtClean="0"/>
              <a:t>блокирующие</a:t>
            </a:r>
            <a:r>
              <a:rPr lang="ru-RU" smtClean="0"/>
              <a:t> прием/передача, которые приостанавливают выполнение процесса на время приема или передачи сообщения;</a:t>
            </a:r>
          </a:p>
          <a:p>
            <a:pPr eaLnBrk="1" hangingPunct="1"/>
            <a:r>
              <a:rPr lang="ru-RU" i="1" smtClean="0"/>
              <a:t>неблокирующие</a:t>
            </a:r>
            <a:r>
              <a:rPr lang="ru-RU" smtClean="0"/>
              <a:t> прием/передача, при которых выполнение процесса продолжается в фоновом режиме, а программа в нужный момент может запросить подтверждение завершения приема сообщения.</a:t>
            </a:r>
          </a:p>
          <a:p>
            <a:pPr eaLnBrk="1" hangingPunct="1"/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Разновидности двухточечного обмена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Правильно организованный двухточечный обмен сообщениями должен исключать возможность блокировки или некорректной работы параллельной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r>
              <a:rPr lang="en-GB" dirty="0" smtClean="0"/>
              <a:t>.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Примеры ошибок в организации двухточечных обменов: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выполняется передача сообщения, но не выполняется его прием;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процесс-источник и процесс-получатель одновременно пытаются выполнить блокирующие передачу или прием сообщения.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(</a:t>
            </a:r>
            <a:r>
              <a:rPr lang="en-US" dirty="0" smtClean="0"/>
              <a:t>point-to-point, p2p) </a:t>
            </a:r>
            <a:r>
              <a:rPr lang="ru-RU" dirty="0" smtClean="0"/>
              <a:t>обмен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Двухточечный (</a:t>
            </a:r>
            <a:r>
              <a:rPr lang="en-US" dirty="0" smtClean="0">
                <a:solidFill>
                  <a:srgbClr val="FF0000"/>
                </a:solidFill>
              </a:rPr>
              <a:t>point-to-point, p2p) </a:t>
            </a:r>
            <a:r>
              <a:rPr lang="ru-RU" dirty="0" smtClean="0">
                <a:solidFill>
                  <a:srgbClr val="FF0000"/>
                </a:solidFill>
              </a:rPr>
              <a:t>обмен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88" y="1547813"/>
            <a:ext cx="7966526" cy="41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9" y="16024"/>
            <a:ext cx="8998955" cy="56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В MPI приняты следующие соглашения об именах подпрограмм двухточечного обмена: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Courier New" pitchFamily="49" charset="0"/>
              </a:rPr>
              <a:t>	MPI_[I][R, S, B]Send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здесь префикс [</a:t>
            </a:r>
            <a:r>
              <a:rPr lang="ru-RU" sz="1600" smtClean="0">
                <a:latin typeface="Courier New" pitchFamily="49" charset="0"/>
              </a:rPr>
              <a:t>I</a:t>
            </a:r>
            <a:r>
              <a:rPr lang="ru-RU" sz="1600" smtClean="0"/>
              <a:t>] (Immediate) обозначает неблокирующий режим.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Один из префиксов [</a:t>
            </a:r>
            <a:r>
              <a:rPr lang="ru-RU" sz="1600" smtClean="0">
                <a:latin typeface="Courier New" pitchFamily="49" charset="0"/>
              </a:rPr>
              <a:t>R, S, B</a:t>
            </a:r>
            <a:r>
              <a:rPr lang="ru-RU" sz="1600" smtClean="0"/>
              <a:t>] обозначает режим обмена: по готовности, синхронный и буферизованный.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Отсутствие префикса обозначает подпрограмму стандартного обмена.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Имеется 8 разновидностей операции передачи сообщений.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Для подпрограмм приема: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Courier New" pitchFamily="49" charset="0"/>
              </a:rPr>
              <a:t>	</a:t>
            </a:r>
            <a:r>
              <a:rPr lang="ru-RU" sz="1600" b="1" smtClean="0">
                <a:latin typeface="Courier New" pitchFamily="49" charset="0"/>
              </a:rPr>
              <a:t>MPI_[I]Recv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то есть всего 2 разновидности приема.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Подпрограмма </a:t>
            </a:r>
            <a:r>
              <a:rPr lang="ru-RU" sz="1600" smtClean="0">
                <a:latin typeface="Courier New" pitchFamily="49" charset="0"/>
              </a:rPr>
              <a:t>MPI_Irsend</a:t>
            </a:r>
            <a:r>
              <a:rPr lang="ru-RU" sz="1600" smtClean="0"/>
              <a:t>, например, выполняет передачу «по готовности» в неблокирующем режиме, </a:t>
            </a:r>
            <a:r>
              <a:rPr lang="ru-RU" sz="1600" smtClean="0">
                <a:latin typeface="Courier New" pitchFamily="49" charset="0"/>
              </a:rPr>
              <a:t>MPI_Bsend</a:t>
            </a:r>
            <a:r>
              <a:rPr lang="ru-RU" sz="1600" smtClean="0"/>
              <a:t> буферизованную передачу с блокировкой, а </a:t>
            </a:r>
            <a:r>
              <a:rPr lang="ru-RU" sz="1600" smtClean="0">
                <a:latin typeface="Courier New" pitchFamily="49" charset="0"/>
              </a:rPr>
              <a:t>MPI_Recv</a:t>
            </a:r>
            <a:r>
              <a:rPr lang="ru-RU" sz="1600" smtClean="0"/>
              <a:t> выполняет блокирующий прием сообщений.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</a:t>
            </a:r>
            <a:r>
              <a:rPr lang="ru-RU" sz="1600" b="1" smtClean="0"/>
              <a:t>Подпрограмма приема любого типа может принять сообщения от любой подпрограммы передачи.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(</a:t>
            </a:r>
            <a:r>
              <a:rPr lang="en-US" dirty="0" smtClean="0"/>
              <a:t>point-to-point, p2p) </a:t>
            </a:r>
            <a:r>
              <a:rPr lang="ru-RU" dirty="0" smtClean="0"/>
              <a:t>обмен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MPI_Send</a:t>
            </a:r>
            <a:r>
              <a:rPr lang="en-US" b="1" dirty="0" smtClean="0"/>
              <a:t>(void *</a:t>
            </a:r>
            <a:r>
              <a:rPr lang="en-US" b="1" dirty="0" err="1" smtClean="0"/>
              <a:t>buf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count, </a:t>
            </a:r>
            <a:r>
              <a:rPr lang="en-US" b="1" dirty="0" err="1" smtClean="0"/>
              <a:t>MPI_Datatype</a:t>
            </a:r>
            <a:r>
              <a:rPr lang="en-US" b="1" dirty="0" smtClean="0"/>
              <a:t> </a:t>
            </a:r>
            <a:r>
              <a:rPr lang="en-US" b="1" dirty="0" err="1" smtClean="0"/>
              <a:t>datatype,int</a:t>
            </a:r>
            <a:r>
              <a:rPr lang="en-US" b="1" dirty="0" smtClean="0"/>
              <a:t> </a:t>
            </a:r>
            <a:r>
              <a:rPr lang="en-US" b="1" dirty="0" err="1" smtClean="0"/>
              <a:t>dest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tag, 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MPI_Send</a:t>
            </a:r>
            <a:r>
              <a:rPr lang="en-US" b="1" dirty="0" smtClean="0"/>
              <a:t>(</a:t>
            </a:r>
            <a:r>
              <a:rPr lang="en-US" b="1" dirty="0" err="1" smtClean="0"/>
              <a:t>buf</a:t>
            </a:r>
            <a:r>
              <a:rPr lang="en-US" b="1" dirty="0" smtClean="0"/>
              <a:t>, count, </a:t>
            </a:r>
            <a:r>
              <a:rPr lang="en-US" b="1" dirty="0" err="1" smtClean="0"/>
              <a:t>datatype</a:t>
            </a:r>
            <a:r>
              <a:rPr lang="en-US" b="1" dirty="0" smtClean="0"/>
              <a:t>, </a:t>
            </a:r>
            <a:r>
              <a:rPr lang="en-US" b="1" dirty="0" err="1" smtClean="0"/>
              <a:t>dest</a:t>
            </a:r>
            <a:r>
              <a:rPr lang="en-US" b="1" dirty="0" smtClean="0"/>
              <a:t>, tag, </a:t>
            </a:r>
            <a:r>
              <a:rPr lang="en-US" b="1" dirty="0" err="1" smtClean="0"/>
              <a:t>comm</a:t>
            </a:r>
            <a:r>
              <a:rPr lang="en-US" b="1" dirty="0" smtClean="0"/>
              <a:t>,	</a:t>
            </a:r>
            <a:r>
              <a:rPr lang="en-US" b="1" dirty="0" err="1" smtClean="0"/>
              <a:t>ierr</a:t>
            </a:r>
            <a:r>
              <a:rPr lang="en-US" b="1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buf</a:t>
            </a:r>
            <a:r>
              <a:rPr lang="en-US" dirty="0" smtClean="0"/>
              <a:t> -  </a:t>
            </a:r>
            <a:r>
              <a:rPr lang="ru-RU" dirty="0" smtClean="0"/>
              <a:t>адрес первого элемента в буфере передачи;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count -  </a:t>
            </a:r>
            <a:r>
              <a:rPr lang="ru-RU" dirty="0" smtClean="0"/>
              <a:t>количество элементов в буфере передачи (допускается </a:t>
            </a:r>
            <a:r>
              <a:rPr lang="en-US" dirty="0" smtClean="0"/>
              <a:t>count = 0);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datatype</a:t>
            </a:r>
            <a:r>
              <a:rPr lang="en-US" dirty="0" smtClean="0"/>
              <a:t> -  </a:t>
            </a:r>
            <a:r>
              <a:rPr lang="ru-RU" dirty="0" smtClean="0"/>
              <a:t>тип </a:t>
            </a:r>
            <a:r>
              <a:rPr lang="en-US" dirty="0" smtClean="0"/>
              <a:t>MPI </a:t>
            </a:r>
            <a:r>
              <a:rPr lang="ru-RU" dirty="0" smtClean="0"/>
              <a:t>каждого пересылаемого элемента;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dest</a:t>
            </a:r>
            <a:r>
              <a:rPr lang="en-US" dirty="0" smtClean="0"/>
              <a:t>  - </a:t>
            </a:r>
            <a:r>
              <a:rPr lang="ru-RU" dirty="0" smtClean="0"/>
              <a:t>ранг процесса-получателя сообщения ( целое число от 0 до </a:t>
            </a:r>
            <a:r>
              <a:rPr lang="en-US" dirty="0" smtClean="0"/>
              <a:t>n - 1, </a:t>
            </a:r>
            <a:r>
              <a:rPr lang="ru-RU" dirty="0" smtClean="0"/>
              <a:t>где </a:t>
            </a:r>
            <a:r>
              <a:rPr lang="en-US" dirty="0" smtClean="0"/>
              <a:t>n  </a:t>
            </a:r>
            <a:r>
              <a:rPr lang="ru-RU" dirty="0" smtClean="0"/>
              <a:t>число процессов в области взаимодействия);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tag  - </a:t>
            </a:r>
            <a:r>
              <a:rPr lang="ru-RU" dirty="0" smtClean="0"/>
              <a:t>тег сообщения;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comm</a:t>
            </a:r>
            <a:r>
              <a:rPr lang="en-US" dirty="0" smtClean="0"/>
              <a:t> -  </a:t>
            </a:r>
            <a:r>
              <a:rPr lang="ru-RU" dirty="0" smtClean="0"/>
              <a:t>коммуникатор;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ierr</a:t>
            </a:r>
            <a:r>
              <a:rPr lang="en-US" dirty="0" smtClean="0"/>
              <a:t> -  </a:t>
            </a:r>
            <a:r>
              <a:rPr lang="ru-RU" dirty="0" smtClean="0"/>
              <a:t>код завершения.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</a:t>
            </a:r>
            <a:r>
              <a:rPr lang="ru-RU" dirty="0" smtClean="0"/>
              <a:t>тандартная блокирующая передача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 стандартной блокирующей передаче после завершения вызова (после возврата из функции</a:t>
            </a:r>
            <a:r>
              <a:rPr lang="en-US" dirty="0" smtClean="0"/>
              <a:t>/</a:t>
            </a:r>
            <a:r>
              <a:rPr lang="ru-RU" dirty="0" smtClean="0"/>
              <a:t>процедуры передачи) можно использовать любые переменные, использовавшиеся в списке параметров. Такое использование не повлияет на корректность обмена.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Дальнейшая «судьба» сообщения зависит от реализации </a:t>
            </a:r>
            <a:r>
              <a:rPr lang="en-US" dirty="0" smtClean="0"/>
              <a:t>MPI. </a:t>
            </a:r>
            <a:r>
              <a:rPr lang="ru-RU" dirty="0" smtClean="0"/>
              <a:t>Сообщение может быть сразу передано процессу-получателю или может быть скопировано в буфер передачи.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Завершение вызова не гарантирует доставки сообщения по назначению.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</a:t>
            </a:r>
            <a:r>
              <a:rPr lang="ru-RU" dirty="0" smtClean="0"/>
              <a:t>тандартная блокирующая передача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MPI_Recv</a:t>
            </a:r>
            <a:r>
              <a:rPr lang="en-US" b="1" dirty="0" smtClean="0"/>
              <a:t>(void *</a:t>
            </a:r>
            <a:r>
              <a:rPr lang="en-US" b="1" dirty="0" err="1" smtClean="0"/>
              <a:t>buf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count, </a:t>
            </a:r>
            <a:r>
              <a:rPr lang="en-US" b="1" dirty="0" err="1" smtClean="0"/>
              <a:t>MPI_Datatype</a:t>
            </a:r>
            <a:r>
              <a:rPr lang="en-US" b="1" dirty="0" smtClean="0"/>
              <a:t> </a:t>
            </a:r>
            <a:r>
              <a:rPr lang="en-US" b="1" dirty="0" err="1" smtClean="0"/>
              <a:t>datatype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source, </a:t>
            </a:r>
            <a:r>
              <a:rPr lang="en-US" b="1" dirty="0" err="1" smtClean="0"/>
              <a:t>int</a:t>
            </a:r>
            <a:r>
              <a:rPr lang="en-US" b="1" dirty="0" smtClean="0"/>
              <a:t> tag, 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MPI_Status</a:t>
            </a:r>
            <a:r>
              <a:rPr lang="en-US" b="1" dirty="0" smtClean="0"/>
              <a:t> *status)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MPI_Recv</a:t>
            </a:r>
            <a:r>
              <a:rPr lang="en-US" b="1" dirty="0" smtClean="0"/>
              <a:t>(</a:t>
            </a:r>
            <a:r>
              <a:rPr lang="en-US" b="1" dirty="0" err="1" smtClean="0"/>
              <a:t>buf</a:t>
            </a:r>
            <a:r>
              <a:rPr lang="en-US" b="1" dirty="0" smtClean="0"/>
              <a:t>, count, </a:t>
            </a:r>
            <a:r>
              <a:rPr lang="en-US" b="1" dirty="0" err="1" smtClean="0"/>
              <a:t>datatype</a:t>
            </a:r>
            <a:r>
              <a:rPr lang="en-US" b="1" dirty="0" smtClean="0"/>
              <a:t>, </a:t>
            </a:r>
            <a:r>
              <a:rPr lang="en-US" b="1" dirty="0" err="1" smtClean="0"/>
              <a:t>dest</a:t>
            </a:r>
            <a:r>
              <a:rPr lang="en-US" b="1" dirty="0" smtClean="0"/>
              <a:t>, tag, </a:t>
            </a:r>
            <a:r>
              <a:rPr lang="en-US" b="1" dirty="0" err="1" smtClean="0"/>
              <a:t>comm</a:t>
            </a:r>
            <a:r>
              <a:rPr lang="en-US" b="1" dirty="0" smtClean="0"/>
              <a:t>, status, </a:t>
            </a:r>
            <a:r>
              <a:rPr lang="en-US" b="1" dirty="0" err="1" smtClean="0"/>
              <a:t>ierr</a:t>
            </a:r>
            <a:r>
              <a:rPr lang="en-US" b="1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buf</a:t>
            </a:r>
            <a:r>
              <a:rPr lang="en-US" dirty="0" smtClean="0"/>
              <a:t> -  </a:t>
            </a:r>
            <a:r>
              <a:rPr lang="ru-RU" dirty="0" smtClean="0"/>
              <a:t>адрес первого элемента в буфере приёма;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count -  </a:t>
            </a:r>
            <a:r>
              <a:rPr lang="ru-RU" dirty="0" smtClean="0"/>
              <a:t>количество элементов в буфере приёма;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datatype</a:t>
            </a:r>
            <a:r>
              <a:rPr lang="en-US" dirty="0" smtClean="0"/>
              <a:t> -  </a:t>
            </a:r>
            <a:r>
              <a:rPr lang="ru-RU" dirty="0" smtClean="0"/>
              <a:t>тип </a:t>
            </a:r>
            <a:r>
              <a:rPr lang="en-US" dirty="0" smtClean="0"/>
              <a:t>MPI </a:t>
            </a:r>
            <a:r>
              <a:rPr lang="ru-RU" dirty="0" smtClean="0"/>
              <a:t>каждого пересылаемого элемента;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source  - </a:t>
            </a:r>
            <a:r>
              <a:rPr lang="ru-RU" dirty="0" smtClean="0"/>
              <a:t>ранг процесса-отправителя сообщения ( целое число от 0 до </a:t>
            </a:r>
            <a:r>
              <a:rPr lang="en-US" dirty="0" smtClean="0"/>
              <a:t>n - 1, </a:t>
            </a:r>
            <a:r>
              <a:rPr lang="ru-RU" dirty="0" smtClean="0"/>
              <a:t>где </a:t>
            </a:r>
            <a:r>
              <a:rPr lang="en-US" dirty="0" smtClean="0"/>
              <a:t>n  </a:t>
            </a:r>
            <a:r>
              <a:rPr lang="ru-RU" dirty="0" smtClean="0"/>
              <a:t>число процессов в области взаимодействия);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tag  - </a:t>
            </a:r>
            <a:r>
              <a:rPr lang="ru-RU" dirty="0" smtClean="0"/>
              <a:t>тег сообщения;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comm</a:t>
            </a:r>
            <a:r>
              <a:rPr lang="en-US" dirty="0" smtClean="0"/>
              <a:t> -  </a:t>
            </a:r>
            <a:r>
              <a:rPr lang="ru-RU" dirty="0" smtClean="0"/>
              <a:t>коммуникатор;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status - </a:t>
            </a:r>
            <a:r>
              <a:rPr lang="ru-RU" dirty="0" smtClean="0"/>
              <a:t>статус обмена;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ierr</a:t>
            </a:r>
            <a:r>
              <a:rPr lang="en-US" dirty="0" smtClean="0"/>
              <a:t> -  </a:t>
            </a:r>
            <a:r>
              <a:rPr lang="ru-RU" dirty="0" smtClean="0"/>
              <a:t>код завершения.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</a:t>
            </a:r>
            <a:r>
              <a:rPr lang="ru-RU" dirty="0" smtClean="0"/>
              <a:t>тандартный блокирующий прием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100" smtClean="0"/>
              <a:t>Значение параметра </a:t>
            </a:r>
            <a:r>
              <a:rPr lang="en-US" sz="2100" smtClean="0">
                <a:latin typeface="Courier New" pitchFamily="49" charset="0"/>
              </a:rPr>
              <a:t>count</a:t>
            </a:r>
            <a:r>
              <a:rPr lang="en-US" sz="2100" smtClean="0"/>
              <a:t> </a:t>
            </a:r>
            <a:r>
              <a:rPr lang="ru-RU" sz="2100" smtClean="0"/>
              <a:t>может оказаться больше, чем количество элементов в принятом сообщении. В этом случае после выполнения приёма в буфере изменится значение только тех элементов, которые соответствуют элементам фактически принятого сообщения.</a:t>
            </a:r>
          </a:p>
          <a:p>
            <a:pPr eaLnBrk="1" hangingPunct="1"/>
            <a:r>
              <a:rPr lang="ru-RU" sz="2100" smtClean="0"/>
              <a:t>Для функции </a:t>
            </a:r>
            <a:r>
              <a:rPr lang="en-US" sz="2100" smtClean="0">
                <a:latin typeface="Courier New" pitchFamily="49" charset="0"/>
              </a:rPr>
              <a:t>MPI_Recv</a:t>
            </a:r>
            <a:r>
              <a:rPr lang="en-US" sz="2100" smtClean="0"/>
              <a:t> </a:t>
            </a:r>
            <a:r>
              <a:rPr lang="ru-RU" sz="2100" smtClean="0"/>
              <a:t>гарантируется, что после завершения вызова сообщение принято и размещено в буфере приема.</a:t>
            </a:r>
          </a:p>
          <a:p>
            <a:pPr eaLnBrk="1" hangingPunct="1"/>
            <a:endParaRPr lang="ru-RU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</a:t>
            </a:r>
            <a:r>
              <a:rPr lang="ru-RU" dirty="0" smtClean="0"/>
              <a:t>тандартный блокирующий прием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400" smtClean="0"/>
              <a:t>	Если один процесс последовательно посылает два сообщения, соответствующие одному и тому же вызову MPI_Recv, другому процессу, то первым будет принято сообщение, которое было отправлено раньше.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smtClean="0"/>
              <a:t>	Если два сообщения были одновременно отправлены разными процессами, то порядок их получения принимающим процессом заранее не определён.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Прием сообщения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MPI_ERR_COMM</a:t>
            </a:r>
            <a:r>
              <a:rPr lang="ru-RU" sz="2400" dirty="0" smtClean="0"/>
              <a:t> - неправильно указан коммуникатор. Часто возникает при использовании «пустого» коммуникатора;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MPI_ERR_COUNT</a:t>
            </a:r>
            <a:r>
              <a:rPr lang="ru-RU" sz="2400" dirty="0" smtClean="0"/>
              <a:t> - неправильное значение аргумента count     (количество пересылаемых значений);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MPI_ERR_TYPE</a:t>
            </a:r>
            <a:r>
              <a:rPr lang="ru-RU" sz="2400" dirty="0" smtClean="0"/>
              <a:t> - неправильное значение аргумента,  задающего тип данных;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MPI_ERR_TAG</a:t>
            </a:r>
            <a:r>
              <a:rPr lang="ru-RU" sz="2400" dirty="0" smtClean="0"/>
              <a:t> -  неправильно указан тег сообщения;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MPI_ERR_RANK</a:t>
            </a:r>
            <a:r>
              <a:rPr lang="ru-RU" sz="2400" dirty="0" smtClean="0"/>
              <a:t> - неправильно указан ранг источника или адресата сообщения;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MPI_ERR_ARG</a:t>
            </a:r>
            <a:r>
              <a:rPr lang="ru-RU" sz="2400" dirty="0" smtClean="0"/>
              <a:t> -  неправильный аргумент, ошибочное задание которого не попадает ни в один класс ошибок</a:t>
            </a:r>
            <a:r>
              <a:rPr lang="en-US" sz="2400" dirty="0" smtClean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MPI_ERR_REQUEST</a:t>
            </a:r>
            <a:r>
              <a:rPr lang="ru-RU" sz="2400" dirty="0" smtClean="0"/>
              <a:t> -  неправильный запрос на выполнение операции.</a:t>
            </a:r>
            <a:endParaRPr lang="ru-R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Коды завершения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 качестве ранга источника сообщения и в качестве тега сообщения можно использовать «джокеры» :</a:t>
            </a:r>
          </a:p>
          <a:p>
            <a:pPr lvl="1" eaLnBrk="1" hangingPunct="1"/>
            <a:r>
              <a:rPr lang="ru-RU" sz="2000" smtClean="0"/>
              <a:t> MPI_ANY_SOURCE - любой источник;</a:t>
            </a:r>
          </a:p>
          <a:p>
            <a:pPr lvl="1" eaLnBrk="1" hangingPunct="1"/>
            <a:r>
              <a:rPr lang="ru-RU" sz="2000" smtClean="0"/>
              <a:t> MPI_ANY_TAG - любой тег.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smtClean="0"/>
          </a:p>
          <a:p>
            <a:pPr eaLnBrk="1" hangingPunct="1"/>
            <a:r>
              <a:rPr lang="ru-RU" sz="2400" smtClean="0"/>
              <a:t>При использовании  «джокеров» есть опасность приема сообщения, не предназначенного данному процессу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Джокеры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Подпрограмма </a:t>
            </a:r>
            <a:r>
              <a:rPr lang="ru-RU" dirty="0" smtClean="0">
                <a:latin typeface="Courier New" pitchFamily="49" charset="0"/>
              </a:rPr>
              <a:t>MPI_Recv</a:t>
            </a:r>
            <a:r>
              <a:rPr lang="ru-RU" dirty="0" smtClean="0"/>
              <a:t> может принимать сообщения, отправленные в любом режиме. 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Прием может выполняться от произвольного процесса, а в операции передачи должен быть указан вполне определенный адрес.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Приемник может использовать «джокеры» для источника и для тега. Процесс может отправить сообщение и самому себе, но следует учитывать, что использование в этом случае блокирующих операций может привести к «тупику».</a:t>
            </a:r>
            <a:endParaRPr lang="en-GB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Размер полученного сообщения (</a:t>
            </a:r>
            <a:r>
              <a:rPr lang="en-US" dirty="0" smtClean="0"/>
              <a:t>count) </a:t>
            </a:r>
            <a:r>
              <a:rPr lang="ru-RU" dirty="0" smtClean="0"/>
              <a:t>можно определить с помощью вызова подпрограммы 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int</a:t>
            </a:r>
            <a:r>
              <a:rPr lang="ru-RU" b="1" dirty="0" smtClean="0"/>
              <a:t> </a:t>
            </a:r>
            <a:r>
              <a:rPr lang="en-US" b="1" dirty="0" err="1" smtClean="0"/>
              <a:t>MPI_Get_count</a:t>
            </a:r>
            <a:r>
              <a:rPr lang="en-US" b="1" dirty="0" smtClean="0"/>
              <a:t>(</a:t>
            </a:r>
            <a:r>
              <a:rPr lang="en-US" b="1" dirty="0" err="1" smtClean="0"/>
              <a:t>MPI_Status</a:t>
            </a:r>
            <a:r>
              <a:rPr lang="en-US" b="1" dirty="0" smtClean="0"/>
              <a:t> *status, </a:t>
            </a:r>
            <a:r>
              <a:rPr lang="en-US" b="1" dirty="0" err="1" smtClean="0"/>
              <a:t>MPI_Datatype</a:t>
            </a:r>
            <a:r>
              <a:rPr lang="en-US" b="1" dirty="0" smtClean="0"/>
              <a:t> </a:t>
            </a:r>
            <a:r>
              <a:rPr lang="en-US" b="1" dirty="0" err="1" smtClean="0"/>
              <a:t>datatype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*count)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MPI_Get_count</a:t>
            </a:r>
            <a:r>
              <a:rPr lang="en-US" dirty="0" smtClean="0"/>
              <a:t>(status, </a:t>
            </a:r>
            <a:r>
              <a:rPr lang="en-US" dirty="0" err="1" smtClean="0"/>
              <a:t>datatype</a:t>
            </a:r>
            <a:r>
              <a:rPr lang="en-US" dirty="0" smtClean="0"/>
              <a:t>, count, </a:t>
            </a:r>
            <a:r>
              <a:rPr lang="en-US" dirty="0" err="1" smtClean="0"/>
              <a:t>ierr</a:t>
            </a:r>
            <a:r>
              <a:rPr lang="en-US" dirty="0" smtClean="0"/>
              <a:t>)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 count -  </a:t>
            </a:r>
            <a:r>
              <a:rPr lang="ru-RU" dirty="0" smtClean="0"/>
              <a:t>количество элементов в буфере передачи;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</a:t>
            </a:r>
            <a:r>
              <a:rPr lang="en-US" dirty="0" err="1" smtClean="0"/>
              <a:t>datatype</a:t>
            </a:r>
            <a:r>
              <a:rPr lang="en-US" dirty="0" smtClean="0"/>
              <a:t> -  </a:t>
            </a:r>
            <a:r>
              <a:rPr lang="ru-RU" dirty="0" smtClean="0"/>
              <a:t>тип </a:t>
            </a:r>
            <a:r>
              <a:rPr lang="en-US" dirty="0" smtClean="0"/>
              <a:t>MPI </a:t>
            </a:r>
            <a:r>
              <a:rPr lang="ru-RU" dirty="0" smtClean="0"/>
              <a:t>каждого пересылаемого элемента;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</a:t>
            </a:r>
            <a:r>
              <a:rPr lang="en-US" dirty="0" smtClean="0"/>
              <a:t>status - </a:t>
            </a:r>
            <a:r>
              <a:rPr lang="ru-RU" dirty="0" smtClean="0"/>
              <a:t>статус обмена;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</a:t>
            </a:r>
            <a:r>
              <a:rPr lang="en-US" dirty="0" err="1" smtClean="0"/>
              <a:t>ierr</a:t>
            </a:r>
            <a:r>
              <a:rPr lang="en-US" dirty="0" smtClean="0"/>
              <a:t> -  </a:t>
            </a:r>
            <a:r>
              <a:rPr lang="ru-RU" dirty="0" smtClean="0"/>
              <a:t>код завершения.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Аргумент </a:t>
            </a:r>
            <a:r>
              <a:rPr lang="en-US" dirty="0" err="1" smtClean="0"/>
              <a:t>datatype</a:t>
            </a:r>
            <a:r>
              <a:rPr lang="en-US" dirty="0" smtClean="0"/>
              <a:t> </a:t>
            </a:r>
            <a:r>
              <a:rPr lang="ru-RU" dirty="0" smtClean="0"/>
              <a:t>должен соответствовать типу данных, указанному в операции обмена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Рейтинг </a:t>
            </a:r>
            <a:r>
              <a:rPr lang="en-US" sz="2800" dirty="0" smtClean="0"/>
              <a:t>TOP-500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9108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1</a:t>
            </a:r>
            <a:r>
              <a:rPr lang="ru-RU" sz="1600" dirty="0" smtClean="0"/>
              <a:t>4 </a:t>
            </a:r>
            <a:r>
              <a:rPr lang="ru-RU" sz="1600" dirty="0"/>
              <a:t>ноября 2023 года была опубликована 62-ая редакция списка 500 наиболее мощных компьютеров мира Top500.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На </a:t>
            </a:r>
            <a:r>
              <a:rPr lang="ru-RU" sz="1600" dirty="0"/>
              <a:t>первом месте списка остался суперкомпьютер </a:t>
            </a:r>
            <a:r>
              <a:rPr lang="ru-RU" sz="1600" dirty="0" err="1"/>
              <a:t>Frontier</a:t>
            </a:r>
            <a:r>
              <a:rPr lang="ru-RU" sz="1600" dirty="0"/>
              <a:t> производства HPE </a:t>
            </a:r>
            <a:r>
              <a:rPr lang="ru-RU" sz="1600" dirty="0" err="1"/>
              <a:t>Cray</a:t>
            </a:r>
            <a:r>
              <a:rPr lang="ru-RU" sz="1600" dirty="0"/>
              <a:t> на базе процессоров AMD EPYC 64C и графических ускорителей AMD </a:t>
            </a:r>
            <a:r>
              <a:rPr lang="ru-RU" sz="1600" dirty="0" err="1"/>
              <a:t>Instinct</a:t>
            </a:r>
            <a:r>
              <a:rPr lang="ru-RU" sz="1600" dirty="0"/>
              <a:t> 250X, установленный в </a:t>
            </a:r>
            <a:r>
              <a:rPr lang="ru-RU" sz="1600" dirty="0" err="1"/>
              <a:t>Oak</a:t>
            </a:r>
            <a:r>
              <a:rPr lang="ru-RU" sz="1600" dirty="0"/>
              <a:t> </a:t>
            </a:r>
            <a:r>
              <a:rPr lang="ru-RU" sz="1600" dirty="0" err="1"/>
              <a:t>Ridge</a:t>
            </a:r>
            <a:r>
              <a:rPr lang="ru-RU" sz="1600" dirty="0"/>
              <a:t> </a:t>
            </a:r>
            <a:r>
              <a:rPr lang="ru-RU" sz="1600" dirty="0" err="1"/>
              <a:t>National</a:t>
            </a:r>
            <a:r>
              <a:rPr lang="ru-RU" sz="1600" dirty="0"/>
              <a:t> </a:t>
            </a:r>
            <a:r>
              <a:rPr lang="ru-RU" sz="1600" dirty="0" err="1"/>
              <a:t>Laboratory</a:t>
            </a:r>
            <a:r>
              <a:rPr lang="ru-RU" sz="1600" dirty="0"/>
              <a:t> (ORNL), с пиковой производительностью 1679.82 квадриллионов (*10</a:t>
            </a:r>
            <a:r>
              <a:rPr lang="ru-RU" sz="1600" baseline="30000" dirty="0"/>
              <a:t>^15</a:t>
            </a:r>
            <a:r>
              <a:rPr lang="ru-RU" sz="1600" dirty="0"/>
              <a:t>) операций с плавающей точкой в секунду (</a:t>
            </a:r>
            <a:r>
              <a:rPr lang="ru-RU" sz="1600" dirty="0" err="1"/>
              <a:t>PFlop</a:t>
            </a:r>
            <a:r>
              <a:rPr lang="ru-RU" sz="1600" dirty="0"/>
              <a:t>/s) и производительностью на тесте </a:t>
            </a:r>
            <a:r>
              <a:rPr lang="ru-RU" sz="1600" dirty="0" err="1"/>
              <a:t>Linpack</a:t>
            </a:r>
            <a:r>
              <a:rPr lang="ru-RU" sz="1600" dirty="0"/>
              <a:t> 1194 </a:t>
            </a:r>
            <a:r>
              <a:rPr lang="ru-RU" sz="1600" dirty="0" err="1" smtClean="0"/>
              <a:t>PFlop</a:t>
            </a:r>
            <a:r>
              <a:rPr lang="ru-RU" sz="1600" dirty="0" smtClean="0"/>
              <a:t>/s.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На </a:t>
            </a:r>
            <a:r>
              <a:rPr lang="ru-RU" sz="1600" dirty="0"/>
              <a:t>второе место списка попала первая очередь будущего </a:t>
            </a:r>
            <a:r>
              <a:rPr lang="ru-RU" sz="1600" dirty="0" err="1"/>
              <a:t>экзафлопсного</a:t>
            </a:r>
            <a:r>
              <a:rPr lang="ru-RU" sz="1600" dirty="0"/>
              <a:t> суперкомпьютера </a:t>
            </a:r>
            <a:r>
              <a:rPr lang="ru-RU" sz="1600" dirty="0" err="1"/>
              <a:t>Aurora</a:t>
            </a:r>
            <a:r>
              <a:rPr lang="ru-RU" sz="1600" dirty="0"/>
              <a:t> HPE </a:t>
            </a:r>
            <a:r>
              <a:rPr lang="ru-RU" sz="1600" dirty="0" err="1"/>
              <a:t>Cray</a:t>
            </a:r>
            <a:r>
              <a:rPr lang="ru-RU" sz="1600" dirty="0"/>
              <a:t> EX на базе процессоров </a:t>
            </a:r>
            <a:r>
              <a:rPr lang="ru-RU" sz="1600" dirty="0" err="1"/>
              <a:t>Intel</a:t>
            </a:r>
            <a:r>
              <a:rPr lang="ru-RU" sz="1600" dirty="0"/>
              <a:t> </a:t>
            </a:r>
            <a:r>
              <a:rPr lang="ru-RU" sz="1600" dirty="0" err="1"/>
              <a:t>Xeon</a:t>
            </a:r>
            <a:r>
              <a:rPr lang="ru-RU" sz="1600" dirty="0"/>
              <a:t> CPU </a:t>
            </a:r>
            <a:r>
              <a:rPr lang="ru-RU" sz="1600" dirty="0" err="1"/>
              <a:t>Max</a:t>
            </a:r>
            <a:r>
              <a:rPr lang="ru-RU" sz="1600" dirty="0"/>
              <a:t> и графических ускорителей </a:t>
            </a:r>
            <a:r>
              <a:rPr lang="ru-RU" sz="1600" dirty="0" err="1"/>
              <a:t>Intel</a:t>
            </a:r>
            <a:r>
              <a:rPr lang="ru-RU" sz="1600" dirty="0"/>
              <a:t> </a:t>
            </a:r>
            <a:r>
              <a:rPr lang="ru-RU" sz="1600" dirty="0" err="1"/>
              <a:t>Data</a:t>
            </a:r>
            <a:r>
              <a:rPr lang="ru-RU" sz="1600" dirty="0"/>
              <a:t> </a:t>
            </a:r>
            <a:r>
              <a:rPr lang="ru-RU" sz="1600" dirty="0" err="1"/>
              <a:t>Center</a:t>
            </a:r>
            <a:r>
              <a:rPr lang="ru-RU" sz="1600" dirty="0"/>
              <a:t> GPU </a:t>
            </a:r>
            <a:r>
              <a:rPr lang="ru-RU" sz="1600" dirty="0" err="1"/>
              <a:t>Max</a:t>
            </a:r>
            <a:r>
              <a:rPr lang="ru-RU" sz="1600" dirty="0"/>
              <a:t>, устанавливаемого в </a:t>
            </a:r>
            <a:r>
              <a:rPr lang="ru-RU" sz="1600" dirty="0" err="1"/>
              <a:t>Argonne</a:t>
            </a:r>
            <a:r>
              <a:rPr lang="ru-RU" sz="1600" dirty="0"/>
              <a:t> </a:t>
            </a:r>
            <a:r>
              <a:rPr lang="ru-RU" sz="1600" dirty="0" err="1"/>
              <a:t>Leadership</a:t>
            </a:r>
            <a:r>
              <a:rPr lang="ru-RU" sz="1600" dirty="0"/>
              <a:t> </a:t>
            </a:r>
            <a:r>
              <a:rPr lang="ru-RU" sz="1600" dirty="0" err="1"/>
              <a:t>Computing</a:t>
            </a:r>
            <a:r>
              <a:rPr lang="ru-RU" sz="1600" dirty="0"/>
              <a:t> </a:t>
            </a:r>
            <a:r>
              <a:rPr lang="ru-RU" sz="1600" dirty="0" err="1"/>
              <a:t>Facility</a:t>
            </a:r>
            <a:r>
              <a:rPr lang="ru-RU" sz="1600" dirty="0"/>
              <a:t>, с производительностью на тесте </a:t>
            </a:r>
            <a:r>
              <a:rPr lang="ru-RU" sz="1600" dirty="0" err="1"/>
              <a:t>Linpack</a:t>
            </a:r>
            <a:r>
              <a:rPr lang="ru-RU" sz="1600" dirty="0"/>
              <a:t> 585.34 </a:t>
            </a:r>
            <a:r>
              <a:rPr lang="ru-RU" sz="1600" dirty="0" err="1"/>
              <a:t>PFlop</a:t>
            </a:r>
            <a:r>
              <a:rPr lang="ru-RU" sz="1600" dirty="0"/>
              <a:t>/s.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На </a:t>
            </a:r>
            <a:r>
              <a:rPr lang="ru-RU" sz="1600" dirty="0"/>
              <a:t>третье место списка попала новая система </a:t>
            </a:r>
            <a:r>
              <a:rPr lang="ru-RU" sz="1600" dirty="0" err="1"/>
              <a:t>Eagle</a:t>
            </a:r>
            <a:r>
              <a:rPr lang="ru-RU" sz="1600" dirty="0"/>
              <a:t> на базе процессоров </a:t>
            </a:r>
            <a:r>
              <a:rPr lang="ru-RU" sz="1600" dirty="0" err="1"/>
              <a:t>Intel</a:t>
            </a:r>
            <a:r>
              <a:rPr lang="ru-RU" sz="1600" dirty="0"/>
              <a:t> </a:t>
            </a:r>
            <a:r>
              <a:rPr lang="ru-RU" sz="1600" dirty="0" err="1"/>
              <a:t>Xeon</a:t>
            </a:r>
            <a:r>
              <a:rPr lang="ru-RU" sz="1600" dirty="0"/>
              <a:t> </a:t>
            </a:r>
            <a:r>
              <a:rPr lang="ru-RU" sz="1600" dirty="0" err="1"/>
              <a:t>Platinum</a:t>
            </a:r>
            <a:r>
              <a:rPr lang="ru-RU" sz="1600" dirty="0"/>
              <a:t> 8480C и графических ускорителей NVIDIA H100, установленная в </a:t>
            </a:r>
            <a:r>
              <a:rPr lang="ru-RU" sz="1600" dirty="0" err="1"/>
              <a:t>Microsoft</a:t>
            </a:r>
            <a:r>
              <a:rPr lang="ru-RU" sz="1600" dirty="0"/>
              <a:t> </a:t>
            </a:r>
            <a:r>
              <a:rPr lang="ru-RU" sz="1600" dirty="0" err="1"/>
              <a:t>Azure</a:t>
            </a:r>
            <a:r>
              <a:rPr lang="ru-RU" sz="1600" dirty="0"/>
              <a:t> </a:t>
            </a:r>
            <a:r>
              <a:rPr lang="ru-RU" sz="1600" dirty="0" err="1"/>
              <a:t>Cloud</a:t>
            </a:r>
            <a:r>
              <a:rPr lang="ru-RU" sz="1600" dirty="0"/>
              <a:t>, с производительностью на тесте </a:t>
            </a:r>
            <a:r>
              <a:rPr lang="ru-RU" sz="1600" dirty="0" err="1"/>
              <a:t>Linpack</a:t>
            </a:r>
            <a:r>
              <a:rPr lang="ru-RU" sz="1600" dirty="0"/>
              <a:t> 561.2 </a:t>
            </a:r>
            <a:r>
              <a:rPr lang="ru-RU" sz="1600" dirty="0" err="1"/>
              <a:t>PFlop</a:t>
            </a:r>
            <a:r>
              <a:rPr lang="ru-RU" sz="1600" dirty="0"/>
              <a:t>/s.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На </a:t>
            </a:r>
            <a:r>
              <a:rPr lang="ru-RU" sz="1600" dirty="0"/>
              <a:t>четвёртое место списка опустился японский суперкомпьютер </a:t>
            </a:r>
            <a:r>
              <a:rPr lang="ru-RU" sz="1600" dirty="0" err="1"/>
              <a:t>Fugaku</a:t>
            </a:r>
            <a:r>
              <a:rPr lang="ru-RU" sz="1600" dirty="0"/>
              <a:t> производства </a:t>
            </a:r>
            <a:r>
              <a:rPr lang="ru-RU" sz="1600" dirty="0" err="1"/>
              <a:t>Fujitsu</a:t>
            </a:r>
            <a:r>
              <a:rPr lang="ru-RU" sz="1600" dirty="0"/>
              <a:t> на базе процессоров ARM A64FX, установленный в RIKEN </a:t>
            </a:r>
            <a:r>
              <a:rPr lang="ru-RU" sz="1600" dirty="0" err="1"/>
              <a:t>Center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Computational</a:t>
            </a:r>
            <a:r>
              <a:rPr lang="ru-RU" sz="1600" dirty="0"/>
              <a:t> </a:t>
            </a:r>
            <a:r>
              <a:rPr lang="ru-RU" sz="1600" dirty="0" err="1"/>
              <a:t>Science</a:t>
            </a:r>
            <a:r>
              <a:rPr lang="ru-RU" sz="1600" dirty="0"/>
              <a:t> (R-CCS), с производительностью на тесте </a:t>
            </a:r>
            <a:r>
              <a:rPr lang="ru-RU" sz="1600" dirty="0" err="1"/>
              <a:t>Linpack</a:t>
            </a:r>
            <a:r>
              <a:rPr lang="ru-RU" sz="1600" dirty="0"/>
              <a:t> 442 </a:t>
            </a:r>
            <a:r>
              <a:rPr lang="ru-RU" sz="1600" dirty="0" err="1"/>
              <a:t>PFlop</a:t>
            </a:r>
            <a:r>
              <a:rPr lang="ru-RU" sz="1600" dirty="0"/>
              <a:t>/s.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На </a:t>
            </a:r>
            <a:r>
              <a:rPr lang="ru-RU" sz="1600" dirty="0"/>
              <a:t>пятое место списка опустился суперкомпьютер LUMI производства HPE </a:t>
            </a:r>
            <a:r>
              <a:rPr lang="ru-RU" sz="1600" dirty="0" err="1"/>
              <a:t>Cray</a:t>
            </a:r>
            <a:r>
              <a:rPr lang="ru-RU" sz="1600" dirty="0"/>
              <a:t> на базе процессоров AMD EPYC 64C и графических ускорителей AMD </a:t>
            </a:r>
            <a:r>
              <a:rPr lang="ru-RU" sz="1600" dirty="0" err="1"/>
              <a:t>Instinct</a:t>
            </a:r>
            <a:r>
              <a:rPr lang="ru-RU" sz="1600" dirty="0"/>
              <a:t> 250X, установленный в </a:t>
            </a:r>
            <a:r>
              <a:rPr lang="ru-RU" sz="1600" dirty="0" err="1"/>
              <a:t>EuroHPC</a:t>
            </a:r>
            <a:r>
              <a:rPr lang="ru-RU" sz="1600" dirty="0"/>
              <a:t>/CSC (Финляндия), чья производительность на тесте </a:t>
            </a:r>
            <a:r>
              <a:rPr lang="ru-RU" sz="1600" dirty="0" err="1"/>
              <a:t>Linpack</a:t>
            </a:r>
            <a:r>
              <a:rPr lang="ru-RU" sz="1600" dirty="0"/>
              <a:t> выросла до 379.70 </a:t>
            </a:r>
            <a:r>
              <a:rPr lang="ru-RU" sz="1600" dirty="0" err="1"/>
              <a:t>PFlop</a:t>
            </a:r>
            <a:r>
              <a:rPr lang="ru-RU" sz="1600" dirty="0"/>
              <a:t>/s.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209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Передача сообщения в буферизованном режиме может быть начата независимо от того, зарегистрирован ли соответствующий прием. Источник копирует сообщение в буфер, а затем передает его в неблокирующем режиме, так же как в стандартном режиме. </a:t>
            </a:r>
            <a:endParaRPr lang="en-US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Эта операция локальна, поскольку ее выполнение не зависит от наличия соответствующего приема. </a:t>
            </a:r>
            <a:endParaRPr lang="en-US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Если объем буфера недостаточен, возникает ошибка. Выделение буфера и его размер контролируются программистом.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Размер буфера должен превосходить размер сообщения на величину </a:t>
            </a:r>
            <a:r>
              <a:rPr lang="ru-RU" dirty="0" smtClean="0">
                <a:latin typeface="Courier New" pitchFamily="49" charset="0"/>
              </a:rPr>
              <a:t>MPI_BSEND_OVERHEAD</a:t>
            </a:r>
            <a:r>
              <a:rPr lang="ru-RU" dirty="0" smtClean="0"/>
              <a:t>. Это дополнительное пространство используется подпрограммой буферизованной передачи для своих целей.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перед выполнением операции буферизованного обмена не выделен буфер, </a:t>
            </a:r>
            <a:r>
              <a:rPr lang="en-GB" dirty="0" smtClean="0"/>
              <a:t>MPI</a:t>
            </a:r>
            <a:r>
              <a:rPr lang="ru-RU" dirty="0" smtClean="0"/>
              <a:t> ведет себя так, как если бы с процессом был связан буфер нулевого размера. Работа с таким буфером обычно завершается сбоем программы.</a:t>
            </a: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Буферизованный обмен рекомендуется использовать в тех ситуациях, когда программисту требуется больший контроль над распределением памяти. Этот режим удобен и для отладки, поскольку причину переполнения буфера определить легче, чем причину тупика.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300" dirty="0" smtClean="0"/>
              <a:t>При выполнении буферизованного обмена программист должен заранее создать буфер достаточного размера: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ourier New" pitchFamily="49" charset="0"/>
              </a:rPr>
              <a:t>	</a:t>
            </a:r>
            <a:r>
              <a:rPr lang="ru-RU" sz="2400" b="1" dirty="0" smtClean="0">
                <a:latin typeface="Courier New" pitchFamily="49" charset="0"/>
              </a:rPr>
              <a:t>int MPI_Buffer_attach(void *buf, size)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latin typeface="Courier New" pitchFamily="49" charset="0"/>
              </a:rPr>
              <a:t>	</a:t>
            </a:r>
            <a:r>
              <a:rPr lang="ru-RU" sz="2400" b="1" dirty="0" smtClean="0">
                <a:latin typeface="Courier New" pitchFamily="49" charset="0"/>
              </a:rPr>
              <a:t>MPI_Buffer_attach(buf, size, ierr)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300" dirty="0" smtClean="0"/>
              <a:t>В результате вызова создается буфер </a:t>
            </a:r>
            <a:r>
              <a:rPr lang="ru-RU" sz="2300" dirty="0" smtClean="0">
                <a:latin typeface="Courier New" pitchFamily="49" charset="0"/>
              </a:rPr>
              <a:t>buf</a:t>
            </a:r>
            <a:r>
              <a:rPr lang="ru-RU" sz="2300" dirty="0" smtClean="0"/>
              <a:t> размером </a:t>
            </a:r>
            <a:r>
              <a:rPr lang="ru-RU" sz="2300" dirty="0" smtClean="0">
                <a:latin typeface="Courier New" pitchFamily="49" charset="0"/>
              </a:rPr>
              <a:t>size</a:t>
            </a:r>
            <a:r>
              <a:rPr lang="ru-RU" sz="2300" dirty="0" smtClean="0"/>
              <a:t> байтов. В программах на языке Fortran роль буфера может играть массив. За один раз к процессу может быть подключен только один буфер.</a:t>
            </a: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100" smtClean="0"/>
              <a:t>Буферизованная передача завершается сразу, поскольку сообщение немедленно копируется в буфер для последующей передачи: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sz="2200" b="1" smtClean="0">
                <a:latin typeface="Courier New" pitchFamily="49" charset="0"/>
              </a:rPr>
              <a:t>int MPI_Bsend(void *buf, int count, MPI_Datatype datatype, int 	dest, int tag, MPI_Comm comm)</a:t>
            </a:r>
          </a:p>
          <a:p>
            <a:pPr eaLnBrk="1" hangingPunct="1"/>
            <a:endParaRPr lang="en-GB" sz="2200" b="1" smtClean="0">
              <a:latin typeface="Courier New" pitchFamily="49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sz="2200" b="1" smtClean="0">
                <a:latin typeface="Courier New" pitchFamily="49" charset="0"/>
              </a:rPr>
              <a:t>MPI_Bsend(buf, count, datatype, dest, tag, comm,</a:t>
            </a:r>
            <a:r>
              <a:rPr lang="ru-RU" sz="2200" b="1" smtClean="0">
                <a:latin typeface="Courier New" pitchFamily="49" charset="0"/>
              </a:rPr>
              <a:t> </a:t>
            </a:r>
            <a:r>
              <a:rPr lang="en-GB" sz="2200" b="1" smtClean="0">
                <a:latin typeface="Courier New" pitchFamily="49" charset="0"/>
              </a:rPr>
              <a:t>ierr)</a:t>
            </a:r>
            <a:endParaRPr lang="ru-RU" sz="2200" b="1" smtClean="0">
              <a:latin typeface="Courier New" pitchFamily="49" charset="0"/>
            </a:endParaRPr>
          </a:p>
          <a:p>
            <a:pPr eaLnBrk="1" hangingPunct="1"/>
            <a:endParaRPr lang="ru-RU" sz="1800" smtClean="0">
              <a:latin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После завершения работы с буфером его необходимо отключить: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600" b="1" dirty="0" smtClean="0">
                <a:latin typeface="Courier New" pitchFamily="49" charset="0"/>
              </a:rPr>
              <a:t>int MPI_Buffer_detach(void *buf, int *size)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6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600" b="1" dirty="0" smtClean="0">
                <a:latin typeface="Courier New" pitchFamily="49" charset="0"/>
              </a:rPr>
              <a:t>MPI_Buffer_detach(buf, size, ierr)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8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Возвращается адрес (</a:t>
            </a:r>
            <a:r>
              <a:rPr lang="ru-RU" sz="1800" dirty="0" smtClean="0">
                <a:latin typeface="Courier New" pitchFamily="49" charset="0"/>
              </a:rPr>
              <a:t>buf</a:t>
            </a:r>
            <a:r>
              <a:rPr lang="ru-RU" sz="2400" dirty="0" smtClean="0"/>
              <a:t>) и размер отключаемого буфера (</a:t>
            </a:r>
            <a:r>
              <a:rPr lang="ru-RU" sz="1800" dirty="0" smtClean="0">
                <a:latin typeface="Courier New" pitchFamily="49" charset="0"/>
              </a:rPr>
              <a:t>size</a:t>
            </a:r>
            <a:r>
              <a:rPr lang="ru-RU" sz="2400" dirty="0" smtClean="0"/>
              <a:t>). Эта операция блокирует работу процесса до тех пор, пока все сообщения, находящиеся в буфере, не будут обработаны. Вызов данной подпрограммы можно использовать для форсированной передачи сообщений. После завершения вызова можно вновь использовать память, которую занимал буфер. В языке C данный вызов не освобождает автоматически память, отведенную для буфера.</a:t>
            </a:r>
            <a:endParaRPr lang="ru-R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>
          <a:xfrm>
            <a:off x="0" y="1341438"/>
            <a:ext cx="9577388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#include &lt;mpi.h&gt;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#include &lt;stdio.h&gt;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#define M 10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int main( int argc, char **argv 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{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int n;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int rank, size;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MPI_Status status;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MPI_Init( &amp;argc, &amp;argv 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MPI_Comm_size( MPI_COMM_WORLD, &amp;size 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MPI_Comm_rank( MPI_COMM_WORLD, &amp;rank 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100" b="1" smtClean="0"/>
              <a:t>	</a:t>
            </a:r>
            <a:r>
              <a:rPr lang="en-US" sz="1100" b="1" smtClean="0"/>
              <a:t>if ( rank == 0 )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int blen = M * (sizeof(int) + MPI_BSEND_OVERHEAD);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int *buf = (int*) malloc(blen);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MPI_Buffer_attach (buf, blen);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100" b="1" smtClean="0"/>
              <a:t>	</a:t>
            </a:r>
            <a:r>
              <a:rPr lang="en-US" sz="1100" b="1" smtClean="0"/>
              <a:t>    for(int i = 0; i &lt; M; i ++)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                 n = i;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                 MPI_Bsend (&amp;n, 1, MPI_INT, 1, i, MPI_COMM_WORLD 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 }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 MPI_Buffer_detach(&amp;buf, &amp;blen);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 free(buf);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        }</a:t>
            </a:r>
          </a:p>
          <a:p>
            <a:pPr marL="457200" lvl="1" indent="0" eaLnBrk="1" hangingPunct="1">
              <a:buFont typeface="Verdana" pitchFamily="34" charset="0"/>
              <a:buNone/>
            </a:pPr>
            <a:r>
              <a:rPr lang="ru-RU" altLang="zh-CN" sz="1100" b="1" smtClean="0"/>
              <a:t> </a:t>
            </a:r>
            <a:endParaRPr lang="en-GB" sz="1100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  <p:sp>
        <p:nvSpPr>
          <p:cNvPr id="54276" name="Content Placeholder 1"/>
          <p:cNvSpPr txBox="1">
            <a:spLocks/>
          </p:cNvSpPr>
          <p:nvPr/>
        </p:nvSpPr>
        <p:spPr bwMode="auto">
          <a:xfrm>
            <a:off x="4932363" y="1844675"/>
            <a:ext cx="3887787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100" b="1">
                <a:latin typeface="Lucida Sans Unicode" pitchFamily="34" charset="0"/>
              </a:rPr>
              <a:t>     else if ( rank == 1) {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            for(int i = 0; i &lt; M; i ++) {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	           MPI_Recv (&amp;n, 1, MPI_INT, 0, i,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                      MPI_COMM_WORLD,&amp;status );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	       }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    } </a:t>
            </a:r>
            <a:r>
              <a:rPr lang="ru-RU" sz="1100" b="1">
                <a:latin typeface="Lucida Sans Unicode" pitchFamily="34" charset="0"/>
              </a:rPr>
              <a:t>	</a:t>
            </a:r>
            <a:endParaRPr lang="en-US" sz="1100" b="1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    MPI_Finalize();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    return 0;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}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1100" b="1">
              <a:latin typeface="Lucida Sans Unicode" pitchFamily="34" charset="0"/>
            </a:endParaRPr>
          </a:p>
          <a:p>
            <a:pPr lvl="1">
              <a:spcBef>
                <a:spcPts val="325"/>
              </a:spcBef>
              <a:buClr>
                <a:schemeClr val="accent1"/>
              </a:buClr>
              <a:buFont typeface="Verdana" pitchFamily="34" charset="0"/>
              <a:buNone/>
            </a:pPr>
            <a:r>
              <a:rPr lang="ru-RU" altLang="zh-CN" sz="1100" b="1">
                <a:latin typeface="Lucida Sans Unicode" pitchFamily="34" charset="0"/>
              </a:rPr>
              <a:t> </a:t>
            </a:r>
            <a:endParaRPr lang="en-GB" sz="1100" b="1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Синхронный режим</a:t>
            </a:r>
            <a:endParaRPr lang="ru-RU" dirty="0"/>
          </a:p>
        </p:txBody>
      </p:sp>
      <p:sp>
        <p:nvSpPr>
          <p:cNvPr id="552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100" smtClean="0"/>
              <a:t>Завершение передачи происходит только после того, как прием сообщения инициализирован другим процессом.</a:t>
            </a:r>
          </a:p>
          <a:p>
            <a:pPr eaLnBrk="1" hangingPunct="1"/>
            <a:r>
              <a:rPr lang="ru-RU" sz="2100" smtClean="0"/>
              <a:t>Посылающая сторона запрашивает у принимающей стороны подтверждение выдачи операции receive - «квитанцию».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100" smtClean="0">
                <a:latin typeface="Courier New" pitchFamily="49" charset="0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b="1" smtClean="0">
                <a:latin typeface="Courier New" pitchFamily="49" charset="0"/>
              </a:rPr>
              <a:t> int MPI_Ssend(void *buf, int count, MPI_Datatype datatype, int dest, int tag, MPI_Comm comm)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Режим «по готовности»</a:t>
            </a:r>
            <a:endParaRPr lang="ru-RU" dirty="0"/>
          </a:p>
        </p:txBody>
      </p:sp>
      <p:sp>
        <p:nvSpPr>
          <p:cNvPr id="563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lvl="1" indent="0" eaLnBrk="1" hangingPunct="1">
              <a:buFont typeface="Verdana" pitchFamily="34" charset="0"/>
              <a:buNone/>
            </a:pPr>
            <a:r>
              <a:rPr lang="ru-RU" sz="2000" smtClean="0"/>
              <a:t>Передача «по готовности» выполняется с помощью подпрограммы  </a:t>
            </a:r>
          </a:p>
          <a:p>
            <a:pPr marL="179388" lvl="1" indent="0" eaLnBrk="1" hangingPunct="1">
              <a:buFont typeface="Verdana" pitchFamily="34" charset="0"/>
              <a:buNone/>
            </a:pPr>
            <a:r>
              <a:rPr lang="ru-RU" sz="2100" b="1" smtClean="0">
                <a:latin typeface="Courier New" pitchFamily="49" charset="0"/>
              </a:rPr>
              <a:t> </a:t>
            </a:r>
            <a:r>
              <a:rPr lang="en-GB" sz="2100" b="1" smtClean="0">
                <a:latin typeface="Courier New" pitchFamily="49" charset="0"/>
              </a:rPr>
              <a:t>int MPI</a:t>
            </a:r>
            <a:r>
              <a:rPr lang="ru-RU" sz="2100" b="1" smtClean="0">
                <a:latin typeface="Courier New" pitchFamily="49" charset="0"/>
              </a:rPr>
              <a:t>_</a:t>
            </a:r>
            <a:r>
              <a:rPr lang="en-GB" sz="2100" b="1" smtClean="0">
                <a:latin typeface="Courier New" pitchFamily="49" charset="0"/>
              </a:rPr>
              <a:t>Rsend</a:t>
            </a:r>
            <a:r>
              <a:rPr lang="ru-RU" sz="2100" b="1" smtClean="0">
                <a:latin typeface="Courier New" pitchFamily="49" charset="0"/>
              </a:rPr>
              <a:t>(</a:t>
            </a:r>
            <a:r>
              <a:rPr lang="en-GB" sz="2100" b="1" smtClean="0">
                <a:latin typeface="Courier New" pitchFamily="49" charset="0"/>
              </a:rPr>
              <a:t>void</a:t>
            </a:r>
            <a:r>
              <a:rPr lang="ru-RU" sz="2100" b="1" smtClean="0">
                <a:latin typeface="Courier New" pitchFamily="49" charset="0"/>
              </a:rPr>
              <a:t> *</a:t>
            </a:r>
            <a:r>
              <a:rPr lang="en-GB" sz="2100" b="1" smtClean="0">
                <a:latin typeface="Courier New" pitchFamily="49" charset="0"/>
              </a:rPr>
              <a:t>buf</a:t>
            </a:r>
            <a:r>
              <a:rPr lang="ru-RU" sz="2100" b="1" smtClean="0">
                <a:latin typeface="Courier New" pitchFamily="49" charset="0"/>
              </a:rPr>
              <a:t>, </a:t>
            </a:r>
            <a:r>
              <a:rPr lang="en-GB" sz="2100" b="1" smtClean="0">
                <a:latin typeface="Courier New" pitchFamily="49" charset="0"/>
              </a:rPr>
              <a:t>int count</a:t>
            </a:r>
            <a:r>
              <a:rPr lang="ru-RU" sz="2100" b="1" smtClean="0">
                <a:latin typeface="Courier New" pitchFamily="49" charset="0"/>
              </a:rPr>
              <a:t>, </a:t>
            </a:r>
            <a:r>
              <a:rPr lang="en-GB" sz="2100" b="1" smtClean="0">
                <a:latin typeface="Courier New" pitchFamily="49" charset="0"/>
              </a:rPr>
              <a:t>MPI</a:t>
            </a:r>
            <a:r>
              <a:rPr lang="ru-RU" sz="2100" b="1" smtClean="0">
                <a:latin typeface="Courier New" pitchFamily="49" charset="0"/>
              </a:rPr>
              <a:t>_</a:t>
            </a:r>
            <a:r>
              <a:rPr lang="en-GB" sz="2100" b="1" smtClean="0">
                <a:latin typeface="Courier New" pitchFamily="49" charset="0"/>
              </a:rPr>
              <a:t>Datatype datatype</a:t>
            </a:r>
            <a:r>
              <a:rPr lang="ru-RU" sz="2100" b="1" smtClean="0">
                <a:latin typeface="Courier New" pitchFamily="49" charset="0"/>
              </a:rPr>
              <a:t>, </a:t>
            </a:r>
            <a:r>
              <a:rPr lang="en-GB" sz="2100" b="1" smtClean="0">
                <a:latin typeface="Courier New" pitchFamily="49" charset="0"/>
              </a:rPr>
              <a:t>int dest</a:t>
            </a:r>
            <a:r>
              <a:rPr lang="ru-RU" sz="2100" b="1" smtClean="0">
                <a:latin typeface="Courier New" pitchFamily="49" charset="0"/>
              </a:rPr>
              <a:t>, </a:t>
            </a:r>
            <a:r>
              <a:rPr lang="en-GB" sz="2100" b="1" smtClean="0">
                <a:latin typeface="Courier New" pitchFamily="49" charset="0"/>
              </a:rPr>
              <a:t>int tag</a:t>
            </a:r>
            <a:r>
              <a:rPr lang="ru-RU" sz="2100" b="1" smtClean="0">
                <a:latin typeface="Courier New" pitchFamily="49" charset="0"/>
              </a:rPr>
              <a:t>, </a:t>
            </a:r>
            <a:r>
              <a:rPr lang="en-GB" sz="2100" b="1" smtClean="0">
                <a:latin typeface="Courier New" pitchFamily="49" charset="0"/>
              </a:rPr>
              <a:t>MPI</a:t>
            </a:r>
            <a:r>
              <a:rPr lang="ru-RU" sz="2100" b="1" smtClean="0">
                <a:latin typeface="Courier New" pitchFamily="49" charset="0"/>
              </a:rPr>
              <a:t>_</a:t>
            </a:r>
            <a:r>
              <a:rPr lang="en-GB" sz="2100" b="1" smtClean="0">
                <a:latin typeface="Courier New" pitchFamily="49" charset="0"/>
              </a:rPr>
              <a:t>Comm comm</a:t>
            </a:r>
            <a:r>
              <a:rPr lang="ru-RU" sz="2100" b="1" smtClean="0">
                <a:latin typeface="Courier New" pitchFamily="49" charset="0"/>
              </a:rPr>
              <a:t>)</a:t>
            </a:r>
          </a:p>
          <a:p>
            <a:pPr marL="179388" lvl="1" indent="0" eaLnBrk="1" hangingPunct="1">
              <a:buFont typeface="Verdana" pitchFamily="34" charset="0"/>
              <a:buNone/>
            </a:pPr>
            <a:endParaRPr lang="ru-RU" sz="2000" b="1" smtClean="0">
              <a:latin typeface="Courier New" pitchFamily="49" charset="0"/>
            </a:endParaRPr>
          </a:p>
          <a:p>
            <a:pPr marL="179388" lvl="1" indent="0" eaLnBrk="1" hangingPunct="1">
              <a:buFont typeface="Verdana" pitchFamily="34" charset="0"/>
              <a:buNone/>
            </a:pPr>
            <a:r>
              <a:rPr lang="ru-RU" sz="2000" b="1" smtClean="0">
                <a:latin typeface="Courier New" pitchFamily="49" charset="0"/>
              </a:rPr>
              <a:t> </a:t>
            </a:r>
            <a:r>
              <a:rPr lang="en-GB" sz="2000" b="1" smtClean="0">
                <a:latin typeface="Courier New" pitchFamily="49" charset="0"/>
              </a:rPr>
              <a:t>MPI</a:t>
            </a:r>
            <a:r>
              <a:rPr lang="ru-RU" sz="2000" b="1" smtClean="0">
                <a:latin typeface="Courier New" pitchFamily="49" charset="0"/>
              </a:rPr>
              <a:t>_</a:t>
            </a:r>
            <a:r>
              <a:rPr lang="en-GB" sz="2000" b="1" smtClean="0">
                <a:latin typeface="Courier New" pitchFamily="49" charset="0"/>
              </a:rPr>
              <a:t>Rsend</a:t>
            </a:r>
            <a:r>
              <a:rPr lang="ru-RU" sz="2000" b="1" smtClean="0">
                <a:latin typeface="Courier New" pitchFamily="49" charset="0"/>
              </a:rPr>
              <a:t>(</a:t>
            </a:r>
            <a:r>
              <a:rPr lang="en-GB" sz="2000" b="1" smtClean="0">
                <a:latin typeface="Courier New" pitchFamily="49" charset="0"/>
              </a:rPr>
              <a:t>buf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count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datatype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dest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tag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comm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ierr</a:t>
            </a:r>
            <a:r>
              <a:rPr lang="ru-RU" sz="2000" b="1" smtClean="0">
                <a:latin typeface="Courier New" pitchFamily="49" charset="0"/>
              </a:rPr>
              <a:t>)</a:t>
            </a:r>
          </a:p>
          <a:p>
            <a:pPr marL="179388" lvl="1" indent="0" eaLnBrk="1" hangingPunct="1">
              <a:buFont typeface="Verdana" pitchFamily="34" charset="0"/>
              <a:buNone/>
            </a:pPr>
            <a:endParaRPr lang="ru-RU" altLang="zh-CN" sz="2000" smtClean="0"/>
          </a:p>
          <a:p>
            <a:pPr marL="179388" lvl="1" indent="0" eaLnBrk="1" hangingPunct="1">
              <a:buFont typeface="Verdana" pitchFamily="34" charset="0"/>
              <a:buNone/>
            </a:pPr>
            <a:r>
              <a:rPr lang="ru-RU" altLang="zh-CN" sz="2000" smtClean="0"/>
              <a:t>Передача «по готовности» должна начинаться, если уже зарегистрирован соответствующий прием. При несоблюдении этого условия результат выполнения операции не определен.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Режим «по готовности»</a:t>
            </a:r>
            <a:endParaRPr lang="ru-RU" dirty="0"/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lvl="1" indent="0" eaLnBrk="1" hangingPunct="1">
              <a:buFont typeface="Verdana" pitchFamily="34" charset="0"/>
              <a:buNone/>
            </a:pPr>
            <a:r>
              <a:rPr lang="ru-RU" altLang="zh-CN" sz="2000" smtClean="0"/>
              <a:t>Завершается она сразу же. Если прием не зарегистрирован, результат выполнения операции не определен. </a:t>
            </a:r>
          </a:p>
          <a:p>
            <a:pPr marL="179388" lvl="1" indent="0" eaLnBrk="1" hangingPunct="1">
              <a:buFont typeface="Verdana" pitchFamily="34" charset="0"/>
              <a:buNone/>
            </a:pPr>
            <a:endParaRPr lang="ru-RU" altLang="zh-CN" sz="2000" smtClean="0"/>
          </a:p>
          <a:p>
            <a:pPr marL="179388" lvl="1" indent="0" eaLnBrk="1" hangingPunct="1">
              <a:buFont typeface="Verdana" pitchFamily="34" charset="0"/>
              <a:buNone/>
            </a:pPr>
            <a:r>
              <a:rPr lang="ru-RU" altLang="zh-CN" sz="2000" smtClean="0"/>
              <a:t>Завершение передачи не зависит от того, вызвана ли другим процессом подпрограмма приема данного сообщения или нет, оно означает только, что буфер передачи можно использовать вновь. </a:t>
            </a:r>
          </a:p>
          <a:p>
            <a:pPr marL="179388" lvl="1" indent="0" eaLnBrk="1" hangingPunct="1">
              <a:buFont typeface="Verdana" pitchFamily="34" charset="0"/>
              <a:buNone/>
            </a:pPr>
            <a:endParaRPr lang="ru-RU" altLang="zh-CN" sz="2000" b="1" smtClean="0"/>
          </a:p>
          <a:p>
            <a:pPr marL="179388" lvl="1" indent="0" eaLnBrk="1" hangingPunct="1">
              <a:buFont typeface="Verdana" pitchFamily="34" charset="0"/>
              <a:buNone/>
            </a:pPr>
            <a:r>
              <a:rPr lang="ru-RU" altLang="zh-CN" sz="2000" b="1" smtClean="0"/>
              <a:t>Сообщение просто выбрасывается в коммуникационную сеть в надежде, что адресат его получит. Эта надежда может и не сбыться.</a:t>
            </a: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Режим «по готовности»</a:t>
            </a:r>
            <a:endParaRPr lang="ru-RU" dirty="0"/>
          </a:p>
        </p:txBody>
      </p:sp>
      <p:sp>
        <p:nvSpPr>
          <p:cNvPr id="583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Font typeface="Verdana" pitchFamily="34" charset="0"/>
              <a:buNone/>
            </a:pPr>
            <a:r>
              <a:rPr lang="ru-RU" altLang="zh-CN" sz="2000" smtClean="0"/>
              <a:t>Обмен «по готовности» может увеличить производительность программы, поскольку здесь не используются этапы установки межпроцессных связей, а также буферизация.</a:t>
            </a:r>
          </a:p>
          <a:p>
            <a:pPr marL="457200" lvl="1" indent="0" eaLnBrk="1" hangingPunct="1">
              <a:buFont typeface="Verdana" pitchFamily="34" charset="0"/>
              <a:buNone/>
            </a:pPr>
            <a:r>
              <a:rPr lang="ru-RU" altLang="zh-CN" sz="2000" smtClean="0"/>
              <a:t>Все это </a:t>
            </a:r>
            <a:r>
              <a:rPr lang="ru-RU" altLang="zh-CN" sz="2000" smtClean="0">
                <a:sym typeface="Symbol" pitchFamily="18" charset="2"/>
              </a:rPr>
              <a:t></a:t>
            </a:r>
            <a:r>
              <a:rPr lang="ru-RU" altLang="zh-CN" sz="2000" smtClean="0"/>
              <a:t> операции, требующие времени. С другой стороны, обмен «по готовности» потенциально опасен, кроме того, он усложняет отладку, поэтому его рекомендуется использовать только в том случае, когда правильная работа программы гарантируется ее логической структурой, а выигрыша в быстродействии надо добиться любой ценой.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Рейтинг </a:t>
            </a:r>
            <a:r>
              <a:rPr lang="en-US" sz="2800" dirty="0" smtClean="0"/>
              <a:t>TOP-500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91085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На первом месте по количеству установленных систем, вошедших в список, остаётся компания </a:t>
            </a:r>
            <a:r>
              <a:rPr lang="ru-RU" sz="1600" dirty="0" err="1"/>
              <a:t>Lenovo</a:t>
            </a:r>
            <a:r>
              <a:rPr lang="ru-RU" sz="1600" dirty="0"/>
              <a:t> - 169 систем (168), далее HPE - 103 системы (100), EVIDEN - 48 систем, </a:t>
            </a:r>
            <a:r>
              <a:rPr lang="ru-RU" sz="1600" dirty="0" err="1"/>
              <a:t>Inspur</a:t>
            </a:r>
            <a:r>
              <a:rPr lang="ru-RU" sz="1600" dirty="0"/>
              <a:t> - 34 системы (43). По доле суммарной производительности систем на первом месте HPE - 34.9% (43.5%), далее EVIDEN - 9.8%, </a:t>
            </a:r>
            <a:r>
              <a:rPr lang="ru-RU" sz="1600" dirty="0" err="1"/>
              <a:t>Lenovo</a:t>
            </a:r>
            <a:r>
              <a:rPr lang="ru-RU" sz="1600" dirty="0"/>
              <a:t> - 8.6% (10.2%), </a:t>
            </a:r>
            <a:r>
              <a:rPr lang="ru-RU" sz="1600" dirty="0" err="1"/>
              <a:t>Fujitsu</a:t>
            </a:r>
            <a:r>
              <a:rPr lang="ru-RU" sz="1600" dirty="0"/>
              <a:t> - 8.1% (10.6%).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Среди стран по количеству установленных систем на первом месте США - 161 система (150 полгода назад), далее Китай - 104 (134), Германия - 36 (36), Япония - 32 (33). Доля производительности американских систем составляет 53% от всех систем списка (45.8%), доля производительности японских систем - 9.5% (12.5%), а китайских систем - 5.8% (8.9</a:t>
            </a:r>
            <a:r>
              <a:rPr lang="ru-RU" sz="1600" dirty="0" smtClean="0"/>
              <a:t>%).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Количество систем в списке, построенных на процессорах </a:t>
            </a:r>
            <a:r>
              <a:rPr lang="ru-RU" sz="1600" dirty="0" err="1"/>
              <a:t>Intel</a:t>
            </a:r>
            <a:r>
              <a:rPr lang="ru-RU" sz="1600" dirty="0"/>
              <a:t>, уменьшилось с 379 до 338, процессоры AMD используются в 140 системах (121). В список входят 8 систем на базе процессоров </a:t>
            </a:r>
            <a:r>
              <a:rPr lang="ru-RU" sz="1600" dirty="0" err="1"/>
              <a:t>Arm</a:t>
            </a:r>
            <a:r>
              <a:rPr lang="ru-RU" sz="1600" dirty="0"/>
              <a:t>. 186 систем </a:t>
            </a:r>
            <a:r>
              <a:rPr lang="ru-RU" sz="1600" dirty="0" smtClean="0"/>
              <a:t>использу</a:t>
            </a:r>
            <a:r>
              <a:rPr lang="ru-RU" sz="1600" dirty="0"/>
              <a:t>ю</a:t>
            </a:r>
            <a:r>
              <a:rPr lang="ru-RU" sz="1600" dirty="0" smtClean="0"/>
              <a:t>т </a:t>
            </a:r>
            <a:r>
              <a:rPr lang="ru-RU" sz="1600" dirty="0"/>
              <a:t>ускорители или сопроцессоры (в июне - 184).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На первом месте по </a:t>
            </a:r>
            <a:r>
              <a:rPr lang="ru-RU" sz="1600" dirty="0" err="1"/>
              <a:t>энергоэффективности</a:t>
            </a:r>
            <a:r>
              <a:rPr lang="ru-RU" sz="1600" dirty="0"/>
              <a:t> остался суперкомпьютер </a:t>
            </a:r>
            <a:r>
              <a:rPr lang="en-US" sz="1600" dirty="0"/>
              <a:t>Henry </a:t>
            </a:r>
            <a:r>
              <a:rPr lang="ru-RU" sz="1600" dirty="0"/>
              <a:t>производства </a:t>
            </a:r>
            <a:r>
              <a:rPr lang="en-US" sz="1600" dirty="0"/>
              <a:t>Lenovo </a:t>
            </a:r>
            <a:r>
              <a:rPr lang="ru-RU" sz="1600" dirty="0"/>
              <a:t>на базе графических ускорителей </a:t>
            </a:r>
            <a:r>
              <a:rPr lang="en-US" sz="1600" dirty="0"/>
              <a:t>NVIDIA H100, </a:t>
            </a:r>
            <a:r>
              <a:rPr lang="ru-RU" sz="1600" dirty="0" err="1"/>
              <a:t>энергоэффективность</a:t>
            </a:r>
            <a:r>
              <a:rPr lang="ru-RU" sz="1600" dirty="0"/>
              <a:t> которого составила 65.4 </a:t>
            </a:r>
            <a:r>
              <a:rPr lang="en-US" sz="1600" dirty="0" err="1" smtClean="0"/>
              <a:t>GFlops</a:t>
            </a:r>
            <a:r>
              <a:rPr lang="en-US" sz="1600" dirty="0" smtClean="0"/>
              <a:t>/watt.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Список</a:t>
            </a:r>
            <a:r>
              <a:rPr lang="ru-RU" sz="1600" dirty="0"/>
              <a:t>, основанный на тесте </a:t>
            </a:r>
            <a:r>
              <a:rPr lang="en-US" sz="1600" dirty="0"/>
              <a:t>HPCG, </a:t>
            </a:r>
            <a:r>
              <a:rPr lang="ru-RU" sz="1600" dirty="0"/>
              <a:t>возглавляет суперкомпьютер </a:t>
            </a:r>
            <a:r>
              <a:rPr lang="en-US" sz="1600" dirty="0" err="1"/>
              <a:t>Fugaku</a:t>
            </a:r>
            <a:r>
              <a:rPr lang="en-US" sz="1600" dirty="0"/>
              <a:t> (RIKEN Center for Computational Science) - 16 </a:t>
            </a:r>
            <a:r>
              <a:rPr lang="en-US" sz="1600" dirty="0" err="1"/>
              <a:t>PFlop</a:t>
            </a:r>
            <a:r>
              <a:rPr lang="en-US" sz="1600" dirty="0"/>
              <a:t>/s.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009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1" indent="-256032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  <a:defRPr/>
            </a:pPr>
            <a:r>
              <a:rPr lang="ru-RU" sz="2000" dirty="0" smtClean="0"/>
              <a:t>Подпрограмма </a:t>
            </a:r>
            <a:r>
              <a:rPr lang="ru-RU" sz="2000" dirty="0" smtClean="0">
                <a:latin typeface="Courier New" pitchFamily="49" charset="0"/>
              </a:rPr>
              <a:t>MPI_Sendrecv</a:t>
            </a:r>
            <a:r>
              <a:rPr lang="ru-RU" sz="2000" dirty="0" smtClean="0"/>
              <a:t> выполняет прием и передачу данных с блокировкой:</a:t>
            </a:r>
          </a:p>
          <a:p>
            <a:pPr marL="365760" lvl="1" indent="-256032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Verdana"/>
              <a:buNone/>
              <a:defRPr/>
            </a:pPr>
            <a:r>
              <a:rPr lang="ru-RU" sz="2000" b="1" dirty="0" smtClean="0">
                <a:latin typeface="Courier New" pitchFamily="49" charset="0"/>
              </a:rPr>
              <a:t>	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Sendrecv</a:t>
            </a:r>
            <a:r>
              <a:rPr lang="ru-RU" sz="2000" b="1" dirty="0" smtClean="0">
                <a:latin typeface="Courier New" pitchFamily="49" charset="0"/>
              </a:rPr>
              <a:t>(</a:t>
            </a:r>
            <a:r>
              <a:rPr lang="en-GB" sz="2000" b="1" dirty="0" smtClean="0">
                <a:latin typeface="Courier New" pitchFamily="49" charset="0"/>
              </a:rPr>
              <a:t>void</a:t>
            </a:r>
            <a:r>
              <a:rPr lang="ru-RU" sz="2000" b="1" dirty="0" smtClean="0">
                <a:latin typeface="Courier New" pitchFamily="49" charset="0"/>
              </a:rPr>
              <a:t> *</a:t>
            </a:r>
            <a:r>
              <a:rPr lang="en-GB" sz="2000" b="1" dirty="0" err="1" smtClean="0">
                <a:latin typeface="Courier New" pitchFamily="49" charset="0"/>
              </a:rPr>
              <a:t>sendbuf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sendcount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Datatype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sendtype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dest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sendtag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void</a:t>
            </a:r>
            <a:r>
              <a:rPr lang="ru-RU" sz="2000" b="1" dirty="0" smtClean="0">
                <a:latin typeface="Courier New" pitchFamily="49" charset="0"/>
              </a:rPr>
              <a:t> *</a:t>
            </a:r>
            <a:r>
              <a:rPr lang="en-GB" sz="2000" b="1" dirty="0" err="1" smtClean="0">
                <a:latin typeface="Courier New" pitchFamily="49" charset="0"/>
              </a:rPr>
              <a:t>recvbuf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recvcount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Datatype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recvtype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source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recvtag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Comm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comm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smtClean="0">
                <a:latin typeface="Courier New" pitchFamily="49" charset="0"/>
              </a:rPr>
              <a:t>Status</a:t>
            </a:r>
            <a:r>
              <a:rPr lang="ru-RU" sz="2000" b="1" dirty="0" smtClean="0">
                <a:latin typeface="Courier New" pitchFamily="49" charset="0"/>
              </a:rPr>
              <a:t> *</a:t>
            </a:r>
            <a:r>
              <a:rPr lang="en-GB" sz="2000" b="1" dirty="0" smtClean="0">
                <a:latin typeface="Courier New" pitchFamily="49" charset="0"/>
              </a:rPr>
              <a:t>status</a:t>
            </a:r>
            <a:r>
              <a:rPr lang="ru-RU" sz="2000" b="1" dirty="0" smtClean="0">
                <a:latin typeface="Courier New" pitchFamily="49" charset="0"/>
              </a:rPr>
              <a:t>)</a:t>
            </a:r>
          </a:p>
          <a:p>
            <a:pPr marL="365760" lvl="1" indent="-256032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  <a:defRPr/>
            </a:pPr>
            <a:r>
              <a:rPr lang="ru-RU" sz="2100" dirty="0" smtClean="0"/>
              <a:t>Подпрограмма </a:t>
            </a:r>
            <a:r>
              <a:rPr lang="ru-RU" sz="2100" dirty="0" smtClean="0">
                <a:latin typeface="Courier New" pitchFamily="49" charset="0"/>
              </a:rPr>
              <a:t>MPI_Sendrecv_</a:t>
            </a:r>
            <a:r>
              <a:rPr lang="en-US" sz="2100" dirty="0" smtClean="0">
                <a:latin typeface="Courier New" pitchFamily="49" charset="0"/>
              </a:rPr>
              <a:t>replace</a:t>
            </a:r>
            <a:r>
              <a:rPr lang="ru-RU" sz="2100" dirty="0" smtClean="0"/>
              <a:t> выполняет прием и передачу данных, используя общий буфер для передачи и приёма:</a:t>
            </a:r>
          </a:p>
          <a:p>
            <a:pPr marL="179388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Sendrecv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smtClean="0">
                <a:latin typeface="Courier New" pitchFamily="49" charset="0"/>
              </a:rPr>
              <a:t>replace</a:t>
            </a:r>
            <a:r>
              <a:rPr lang="ru-RU" sz="2000" b="1" dirty="0" smtClean="0">
                <a:latin typeface="Courier New" pitchFamily="49" charset="0"/>
              </a:rPr>
              <a:t>(</a:t>
            </a:r>
            <a:r>
              <a:rPr lang="en-GB" sz="2000" b="1" dirty="0" smtClean="0">
                <a:latin typeface="Courier New" pitchFamily="49" charset="0"/>
              </a:rPr>
              <a:t>void</a:t>
            </a:r>
            <a:r>
              <a:rPr lang="ru-RU" sz="2000" b="1" dirty="0" smtClean="0">
                <a:latin typeface="Courier New" pitchFamily="49" charset="0"/>
              </a:rPr>
              <a:t> *</a:t>
            </a:r>
            <a:r>
              <a:rPr lang="en-GB" sz="2000" b="1" dirty="0" err="1" smtClean="0">
                <a:latin typeface="Courier New" pitchFamily="49" charset="0"/>
              </a:rPr>
              <a:t>buf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count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US" sz="2000" b="1" dirty="0" smtClean="0">
                <a:latin typeface="Courier New" pitchFamily="49" charset="0"/>
              </a:rPr>
              <a:t> </a:t>
            </a:r>
          </a:p>
          <a:p>
            <a:pPr marL="179388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Datatype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datatype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dest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sendtag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source</a:t>
            </a:r>
            <a:r>
              <a:rPr lang="ru-RU" sz="2000" b="1" dirty="0" smtClean="0">
                <a:latin typeface="Courier New" pitchFamily="49" charset="0"/>
              </a:rPr>
              <a:t>,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recvtag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Comm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comm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smtClean="0">
                <a:latin typeface="Courier New" pitchFamily="49" charset="0"/>
              </a:rPr>
              <a:t>Status</a:t>
            </a:r>
            <a:r>
              <a:rPr lang="ru-RU" sz="2000" b="1" dirty="0" smtClean="0">
                <a:latin typeface="Courier New" pitchFamily="49" charset="0"/>
              </a:rPr>
              <a:t> *</a:t>
            </a:r>
            <a:r>
              <a:rPr lang="en-GB" sz="2000" b="1" dirty="0" smtClean="0">
                <a:latin typeface="Courier New" pitchFamily="49" charset="0"/>
              </a:rPr>
              <a:t>status</a:t>
            </a:r>
            <a:r>
              <a:rPr lang="ru-RU" sz="2000" b="1" dirty="0" smtClean="0">
                <a:latin typeface="Courier New" pitchFamily="49" charset="0"/>
              </a:rPr>
              <a:t>)</a:t>
            </a:r>
            <a:endParaRPr lang="en-GB" sz="2000" b="1" dirty="0" smtClean="0">
              <a:latin typeface="Courier New" pitchFamily="49" charset="0"/>
            </a:endParaRPr>
          </a:p>
          <a:p>
            <a:pPr marL="179388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GB" sz="20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Совместные прием и передача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Вызов подпрограммы неблокирующей передачи инициирует, но не завершает ее. Завершиться выполнение подпрограммы может еще до того, как сообщение будет скопировано в буфер передачи.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Применение неблокирующих операций улучшает производительность программы, поскольку в этом случае допускается перекрытие (то есть одновременное выполнение) вычислений и обменов. Передача данных из буфера или их считывание может происходить одновременно с выполнением процессом другой работы.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Для завершения неблокирующего обмена требуется вызов дополнительной процедуры, которая проверяет, скопированы ли данные в буфер передачи.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b="1" dirty="0" smtClean="0"/>
              <a:t>ВНИМАНИЕ!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dirty="0" smtClean="0"/>
              <a:t>	При неблокирующем обмене возвращение из подпрограммы обмена происходит сразу, но запись в буфер или считывание из него после этого производить </a:t>
            </a:r>
            <a:r>
              <a:rPr lang="ru-RU" altLang="zh-CN" b="1" u="sng" dirty="0" smtClean="0"/>
              <a:t>нельзя</a:t>
            </a:r>
            <a:r>
              <a:rPr lang="ru-RU" altLang="zh-CN" dirty="0" smtClean="0"/>
              <a:t> - сообщение может быть еще не отправлено или не получено и работа с буфером может «испортить» его содержимое.  </a:t>
            </a:r>
            <a:endParaRPr lang="ru-RU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dirty="0" smtClean="0"/>
              <a:t>Неблокирующий обмен выполняется в два этапа:</a:t>
            </a:r>
          </a:p>
          <a:p>
            <a:pPr marL="457200" indent="-457200" eaLnBrk="1" fontAlgn="auto" hangingPunct="1">
              <a:spcAft>
                <a:spcPts val="0"/>
              </a:spcAft>
              <a:buSzTx/>
              <a:buFont typeface="Wingdings" pitchFamily="2" charset="2"/>
              <a:buAutoNum type="arabicPeriod"/>
              <a:defRPr/>
            </a:pPr>
            <a:r>
              <a:rPr lang="ru-RU" altLang="zh-CN" dirty="0" smtClean="0"/>
              <a:t> </a:t>
            </a:r>
            <a:r>
              <a:rPr lang="ru-RU" altLang="zh-CN" b="1" dirty="0" smtClean="0"/>
              <a:t>инициализация</a:t>
            </a:r>
            <a:r>
              <a:rPr lang="ru-RU" altLang="zh-CN" dirty="0" smtClean="0"/>
              <a:t> обмена;</a:t>
            </a:r>
          </a:p>
          <a:p>
            <a:pPr marL="457200" indent="-457200" eaLnBrk="1" fontAlgn="auto" hangingPunct="1">
              <a:spcAft>
                <a:spcPts val="0"/>
              </a:spcAft>
              <a:buSzTx/>
              <a:buFont typeface="Wingdings" pitchFamily="2" charset="2"/>
              <a:buAutoNum type="arabicPeriod"/>
              <a:defRPr/>
            </a:pPr>
            <a:r>
              <a:rPr lang="ru-RU" altLang="zh-CN" dirty="0" smtClean="0"/>
              <a:t> </a:t>
            </a:r>
            <a:r>
              <a:rPr lang="ru-RU" altLang="zh-CN" b="1" dirty="0" smtClean="0"/>
              <a:t>проверка завершения</a:t>
            </a:r>
            <a:r>
              <a:rPr lang="ru-RU" altLang="zh-CN" dirty="0" smtClean="0"/>
              <a:t> обмена.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dirty="0" smtClean="0"/>
              <a:t>	Разделение этих шагов делает необходимым </a:t>
            </a:r>
            <a:r>
              <a:rPr lang="ru-RU" altLang="zh-CN" i="1" dirty="0" smtClean="0"/>
              <a:t>маркировку</a:t>
            </a:r>
            <a:r>
              <a:rPr lang="ru-RU" altLang="zh-CN" dirty="0" smtClean="0"/>
              <a:t> каждой операции обмена, которая позволяет целенаправленно выполнять проверки завершения соответствующих операций.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dirty="0" smtClean="0"/>
              <a:t>	Для маркировки в неблокирующих операциях используются </a:t>
            </a:r>
            <a:r>
              <a:rPr lang="ru-RU" altLang="zh-CN" i="1" dirty="0" smtClean="0"/>
              <a:t>идентификаторы операций обмена</a:t>
            </a:r>
            <a:r>
              <a:rPr lang="ru-RU" altLang="zh-CN" dirty="0" smtClean="0"/>
              <a:t>   </a:t>
            </a:r>
            <a:endParaRPr lang="ru-RU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Инициализация неблокирующей стандартной передачи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ru-RU" altLang="zh-CN" dirty="0" smtClean="0"/>
              <a:t>выполняется подпрограммами </a:t>
            </a:r>
            <a:r>
              <a:rPr lang="en-US" altLang="zh-CN" sz="2400" dirty="0" smtClean="0">
                <a:latin typeface="Courier New" pitchFamily="49" charset="0"/>
                <a:ea typeface="SimSun" pitchFamily="2" charset="-122"/>
              </a:rPr>
              <a:t>MPI_I[S, B, R]send</a:t>
            </a:r>
            <a:r>
              <a:rPr lang="ru-RU" altLang="zh-CN" dirty="0" smtClean="0"/>
              <a:t>.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u-RU" altLang="zh-CN" sz="2700" u="sng" dirty="0" smtClean="0"/>
              <a:t>Стандартная неблокирующая </a:t>
            </a:r>
            <a:r>
              <a:rPr lang="ru-RU" altLang="zh-CN" sz="2700" dirty="0" smtClean="0"/>
              <a:t>передача выполняется подпрограммой:</a:t>
            </a:r>
            <a:endParaRPr lang="en-GB" sz="27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latin typeface="Courier New" pitchFamily="49" charset="0"/>
              </a:rPr>
              <a:t>	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Isend</a:t>
            </a:r>
            <a:r>
              <a:rPr lang="ru-RU" sz="2400" b="1" dirty="0" smtClean="0">
                <a:latin typeface="Courier New" pitchFamily="49" charset="0"/>
              </a:rPr>
              <a:t>(</a:t>
            </a:r>
            <a:r>
              <a:rPr lang="en-GB" sz="2400" b="1" dirty="0" smtClean="0">
                <a:latin typeface="Courier New" pitchFamily="49" charset="0"/>
              </a:rPr>
              <a:t>void</a:t>
            </a:r>
            <a:r>
              <a:rPr lang="ru-RU" sz="2400" b="1" dirty="0" smtClean="0">
                <a:latin typeface="Courier New" pitchFamily="49" charset="0"/>
              </a:rPr>
              <a:t> *</a:t>
            </a:r>
            <a:r>
              <a:rPr lang="en-GB" sz="2400" b="1" dirty="0" err="1" smtClean="0">
                <a:latin typeface="Courier New" pitchFamily="49" charset="0"/>
              </a:rPr>
              <a:t>buf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count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en-GB" sz="2400" b="1" dirty="0" smtClean="0">
                <a:latin typeface="Courier New" pitchFamily="49" charset="0"/>
              </a:rPr>
              <a:t> 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</a:t>
            </a:r>
            <a:r>
              <a:rPr lang="en-GB" sz="2400" b="1" dirty="0" err="1" smtClean="0">
                <a:latin typeface="Courier New" pitchFamily="49" charset="0"/>
              </a:rPr>
              <a:t>dest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tag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en-GB" sz="2400" b="1" dirty="0" smtClean="0">
                <a:latin typeface="Courier New" pitchFamily="49" charset="0"/>
              </a:rPr>
              <a:t> 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 *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)</a:t>
            </a:r>
            <a:endParaRPr lang="en-GB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latin typeface="Courier New" pitchFamily="49" charset="0"/>
              </a:rPr>
              <a:t>	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smtClean="0">
                <a:latin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</a:rPr>
              <a:t>send</a:t>
            </a:r>
            <a:r>
              <a:rPr lang="ru-RU" sz="2400" b="1" dirty="0" smtClean="0">
                <a:latin typeface="Courier New" pitchFamily="49" charset="0"/>
              </a:rPr>
              <a:t>(</a:t>
            </a:r>
            <a:r>
              <a:rPr lang="en-GB" sz="2400" b="1" dirty="0" err="1" smtClean="0">
                <a:latin typeface="Courier New" pitchFamily="49" charset="0"/>
              </a:rPr>
              <a:t>buf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count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dest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tag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ierr</a:t>
            </a:r>
            <a:r>
              <a:rPr lang="ru-RU" sz="2400" b="1" dirty="0" smtClean="0">
                <a:latin typeface="Courier New" pitchFamily="49" charset="0"/>
              </a:rPr>
              <a:t>)</a:t>
            </a:r>
            <a:endParaRPr lang="en-GB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lnSpc>
                <a:spcPct val="89000"/>
              </a:lnSpc>
              <a:spcAft>
                <a:spcPts val="0"/>
              </a:spcAft>
              <a:buClr>
                <a:srgbClr val="E6E6E6"/>
              </a:buClr>
              <a:buSzPct val="95000"/>
              <a:buFont typeface="Wingdings" pitchFamily="2" charset="2"/>
              <a:buNone/>
              <a:defRPr/>
            </a:pPr>
            <a:endParaRPr lang="en-GB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Входные параметры этой подпрограммы аналогичны аргументам подпрограммы </a:t>
            </a:r>
            <a:r>
              <a:rPr lang="ru-RU" sz="2400" dirty="0" smtClean="0">
                <a:latin typeface="Courier New" pitchFamily="49" charset="0"/>
              </a:rPr>
              <a:t>MPI_Send</a:t>
            </a:r>
            <a:r>
              <a:rPr lang="ru-RU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Выходной параметр </a:t>
            </a:r>
            <a:r>
              <a:rPr lang="ru-RU" sz="2400" dirty="0" smtClean="0">
                <a:latin typeface="Courier New" pitchFamily="49" charset="0"/>
              </a:rPr>
              <a:t>request</a:t>
            </a:r>
            <a:r>
              <a:rPr lang="ru-RU" dirty="0" smtClean="0"/>
              <a:t> - идентификатор операции.</a:t>
            </a:r>
            <a:endParaRPr lang="ru-RU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Инициализация неблокирующего приема выполняется при вызове подпрограммы: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latin typeface="Courier New" pitchFamily="49" charset="0"/>
              </a:rPr>
              <a:t>	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Irecv</a:t>
            </a:r>
            <a:r>
              <a:rPr lang="ru-RU" sz="2400" b="1" dirty="0" smtClean="0">
                <a:latin typeface="Courier New" pitchFamily="49" charset="0"/>
              </a:rPr>
              <a:t>(</a:t>
            </a:r>
            <a:r>
              <a:rPr lang="en-GB" sz="2400" b="1" dirty="0" smtClean="0">
                <a:latin typeface="Courier New" pitchFamily="49" charset="0"/>
              </a:rPr>
              <a:t>void</a:t>
            </a:r>
            <a:r>
              <a:rPr lang="ru-RU" sz="2400" b="1" dirty="0" smtClean="0">
                <a:latin typeface="Courier New" pitchFamily="49" charset="0"/>
              </a:rPr>
              <a:t> *</a:t>
            </a:r>
            <a:r>
              <a:rPr lang="en-GB" sz="2400" b="1" dirty="0" err="1" smtClean="0">
                <a:latin typeface="Courier New" pitchFamily="49" charset="0"/>
              </a:rPr>
              <a:t>buf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count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en-GB" sz="2400" b="1" dirty="0" smtClean="0">
                <a:latin typeface="Courier New" pitchFamily="49" charset="0"/>
              </a:rPr>
              <a:t> 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source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tag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en-GB" sz="2400" b="1" dirty="0" smtClean="0">
                <a:latin typeface="Courier New" pitchFamily="49" charset="0"/>
              </a:rPr>
              <a:t> 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 *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)</a:t>
            </a:r>
            <a:endParaRPr lang="en-GB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latin typeface="Courier New" pitchFamily="49" charset="0"/>
              </a:rPr>
              <a:t>	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Irecv</a:t>
            </a:r>
            <a:r>
              <a:rPr lang="ru-RU" sz="2400" b="1" dirty="0" smtClean="0">
                <a:latin typeface="Courier New" pitchFamily="49" charset="0"/>
              </a:rPr>
              <a:t>(</a:t>
            </a:r>
            <a:r>
              <a:rPr lang="en-GB" sz="2400" b="1" dirty="0" err="1" smtClean="0">
                <a:latin typeface="Courier New" pitchFamily="49" charset="0"/>
              </a:rPr>
              <a:t>buf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count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source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tag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ierr</a:t>
            </a:r>
            <a:r>
              <a:rPr lang="ru-RU" sz="2400" b="1" dirty="0" smtClean="0">
                <a:latin typeface="Courier New" pitchFamily="49" charset="0"/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Назначение аргументов здесь такое же, как и в ранее рассмотренных подпрограммах, за исключением того, что указывается ранг не адресата, а источника сообщения (</a:t>
            </a:r>
            <a:r>
              <a:rPr lang="ru-RU" sz="2400" dirty="0" smtClean="0">
                <a:latin typeface="Courier New" pitchFamily="49" charset="0"/>
              </a:rPr>
              <a:t>source</a:t>
            </a:r>
            <a:r>
              <a:rPr lang="ru-RU" dirty="0" smtClean="0"/>
              <a:t>).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Вызовы подпрограмм неблокирующего обмена формируют</a:t>
            </a:r>
            <a:r>
              <a:rPr lang="ru-RU" altLang="zh-CN" i="1" dirty="0" smtClean="0"/>
              <a:t>запрос</a:t>
            </a:r>
            <a:r>
              <a:rPr lang="ru-RU" altLang="zh-CN" dirty="0" smtClean="0"/>
              <a:t> на выполнение операции обмена и связывают его с идентификатором операции </a:t>
            </a:r>
            <a:r>
              <a:rPr lang="ru-RU" altLang="zh-CN" sz="2400" dirty="0" smtClean="0">
                <a:latin typeface="Courier New" pitchFamily="49" charset="0"/>
              </a:rPr>
              <a:t>request</a:t>
            </a:r>
            <a:r>
              <a:rPr lang="ru-RU" altLang="zh-CN" dirty="0" smtClean="0"/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Запрос идентифицирует свойства операции обмена: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700" dirty="0" smtClean="0">
                <a:ea typeface="SimSun" pitchFamily="2" charset="-122"/>
              </a:rPr>
              <a:t> </a:t>
            </a:r>
            <a:r>
              <a:rPr lang="ru-RU" altLang="zh-CN" sz="2700" dirty="0" smtClean="0"/>
              <a:t>режим</a:t>
            </a:r>
            <a:r>
              <a:rPr lang="en-US" altLang="zh-CN" sz="2700" dirty="0" smtClean="0">
                <a:ea typeface="SimSun" pitchFamily="2" charset="-122"/>
              </a:rPr>
              <a:t>;</a:t>
            </a:r>
            <a:r>
              <a:rPr lang="ru-RU" altLang="zh-CN" sz="2700" dirty="0" smtClean="0"/>
              <a:t>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700" dirty="0" smtClean="0">
                <a:ea typeface="SimSun" pitchFamily="2" charset="-122"/>
              </a:rPr>
              <a:t> </a:t>
            </a:r>
            <a:r>
              <a:rPr lang="ru-RU" altLang="zh-CN" sz="2700" dirty="0" smtClean="0"/>
              <a:t>характеристики буфера обмена</a:t>
            </a:r>
            <a:r>
              <a:rPr lang="en-US" altLang="zh-CN" sz="2700" dirty="0" smtClean="0">
                <a:ea typeface="SimSun" pitchFamily="2" charset="-122"/>
              </a:rPr>
              <a:t>;</a:t>
            </a:r>
            <a:endParaRPr lang="ru-RU" altLang="zh-CN" sz="27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700" dirty="0" smtClean="0">
                <a:ea typeface="SimSun" pitchFamily="2" charset="-122"/>
              </a:rPr>
              <a:t> </a:t>
            </a:r>
            <a:r>
              <a:rPr lang="ru-RU" altLang="zh-CN" sz="2700" dirty="0" smtClean="0"/>
              <a:t>контекст</a:t>
            </a:r>
            <a:r>
              <a:rPr lang="en-US" altLang="zh-CN" sz="2700" dirty="0" smtClean="0">
                <a:ea typeface="SimSun" pitchFamily="2" charset="-122"/>
              </a:rPr>
              <a:t>;</a:t>
            </a:r>
            <a:endParaRPr lang="ru-RU" altLang="zh-CN" sz="27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700" dirty="0" smtClean="0">
                <a:ea typeface="SimSun" pitchFamily="2" charset="-122"/>
              </a:rPr>
              <a:t> </a:t>
            </a:r>
            <a:r>
              <a:rPr lang="ru-RU" altLang="zh-CN" sz="2700" dirty="0" smtClean="0"/>
              <a:t>тег и ранг.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Запрос содержит информацию о состоянии ожидающих обработки операций обмена и может быть использован для получения информации о состоянии обмена или для ожидания его завершения.   </a:t>
            </a:r>
            <a:endParaRPr lang="ru-RU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2100" smtClean="0"/>
              <a:t>Проверка фактического выполнения передачи или приема в неблокирующем режиме осуществляется с помощью вызова </a:t>
            </a:r>
            <a:r>
              <a:rPr lang="ru-RU" altLang="zh-CN" sz="2100" i="1" smtClean="0"/>
              <a:t>подпрограмм ожидания</a:t>
            </a:r>
            <a:r>
              <a:rPr lang="ru-RU" altLang="zh-CN" sz="2100" smtClean="0"/>
              <a:t>, блокирующих работу процесса до завершения операции или неблокирующих подпрограмм проверки, возвращающих логическое значение «истина», если операция выполнена    </a:t>
            </a:r>
          </a:p>
          <a:p>
            <a:pPr eaLnBrk="1" hangingPunct="1"/>
            <a:endParaRPr lang="ru-RU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выполнения обмена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ru-RU" altLang="zh-CN" sz="2100" smtClean="0"/>
              <a:t>В том случае, когда одновременно несколько процессов обмениваются сообщениями, можно использовать проверки, которые применяются одновременно к нескольким обменам.</a:t>
            </a:r>
          </a:p>
          <a:p>
            <a:pPr marL="457200" indent="-457200" eaLnBrk="1" hangingPunct="1"/>
            <a:r>
              <a:rPr lang="ru-RU" altLang="zh-CN" sz="2100" smtClean="0"/>
              <a:t>Есть три типа таких проверок:</a:t>
            </a:r>
          </a:p>
          <a:p>
            <a:pPr marL="712788" lvl="1" indent="-457200" eaLnBrk="1" hangingPunct="1">
              <a:buFont typeface="StarSymbol"/>
              <a:buAutoNum type="arabicPeriod"/>
            </a:pPr>
            <a:r>
              <a:rPr lang="ru-RU" altLang="zh-CN" sz="2100" smtClean="0"/>
              <a:t>проверка завершения всех обменов;</a:t>
            </a:r>
          </a:p>
          <a:p>
            <a:pPr marL="712788" lvl="1" indent="-457200" eaLnBrk="1" hangingPunct="1">
              <a:buFont typeface="StarSymbol"/>
              <a:buAutoNum type="arabicPeriod"/>
            </a:pPr>
            <a:r>
              <a:rPr lang="ru-RU" altLang="zh-CN" sz="2100" smtClean="0"/>
              <a:t>проверка завершения любого обмена из нескольких;</a:t>
            </a:r>
          </a:p>
          <a:p>
            <a:pPr marL="712788" lvl="1" indent="-457200" eaLnBrk="1" hangingPunct="1">
              <a:buFont typeface="StarSymbol"/>
              <a:buAutoNum type="arabicPeriod"/>
            </a:pPr>
            <a:r>
              <a:rPr lang="ru-RU" altLang="zh-CN" sz="2100" smtClean="0"/>
              <a:t>проверка завершения заданного обмена из нескольких.</a:t>
            </a:r>
          </a:p>
          <a:p>
            <a:pPr marL="457200" indent="-457200" eaLnBrk="1" hangingPunct="1"/>
            <a:r>
              <a:rPr lang="ru-RU" altLang="zh-CN" sz="2100" smtClean="0"/>
              <a:t>Каждая из этих проверок имеет две разновидности:</a:t>
            </a:r>
          </a:p>
          <a:p>
            <a:pPr marL="712788" lvl="1" indent="-457200" eaLnBrk="1" hangingPunct="1">
              <a:buFont typeface="StarSymbol"/>
              <a:buAutoNum type="arabicPeriod"/>
            </a:pPr>
            <a:r>
              <a:rPr lang="ru-RU" altLang="zh-CN" sz="2100" smtClean="0"/>
              <a:t>«ожидание»; </a:t>
            </a:r>
          </a:p>
          <a:p>
            <a:pPr marL="712788" lvl="1" indent="-457200" eaLnBrk="1" hangingPunct="1">
              <a:buFont typeface="StarSymbol"/>
              <a:buAutoNum type="arabicPeriod"/>
            </a:pPr>
            <a:r>
              <a:rPr lang="ru-RU" altLang="zh-CN" sz="2100" smtClean="0"/>
              <a:t>«проверка».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выполнения обмена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2100" smtClean="0"/>
              <a:t>Подпрограмма </a:t>
            </a:r>
            <a:r>
              <a:rPr lang="ru-RU" altLang="zh-CN" sz="2100" smtClean="0">
                <a:latin typeface="Courier New" pitchFamily="49" charset="0"/>
              </a:rPr>
              <a:t>MPI_Wait</a:t>
            </a:r>
            <a:r>
              <a:rPr lang="ru-RU" altLang="zh-CN" sz="2100" smtClean="0"/>
              <a:t> блокирует работу процесса до завершения приема или передачи сообщения:</a:t>
            </a:r>
            <a:endParaRPr lang="en-GB" altLang="zh-CN" sz="2100" smtClean="0">
              <a:ea typeface="SimSun" pitchFamily="2" charset="-122"/>
            </a:endParaRPr>
          </a:p>
          <a:p>
            <a:pPr eaLnBrk="1" hangingPunct="1"/>
            <a:endParaRPr lang="ru-RU" altLang="zh-CN" sz="2100" smtClean="0"/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210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MPI_Wait(MPI_Request *request, MPI_Status *status)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2100" b="1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MPI_Wait(request, status, ierr)</a:t>
            </a:r>
            <a:endParaRPr lang="ru-RU" altLang="zh-CN" sz="2100" b="1" smtClean="0">
              <a:latin typeface="Courier New" pitchFamily="49" charset="0"/>
            </a:endParaRPr>
          </a:p>
          <a:p>
            <a:pPr eaLnBrk="1" hangingPunct="1"/>
            <a:endParaRPr lang="ru-RU" altLang="zh-CN" sz="2100" smtClean="0">
              <a:latin typeface="Courier New" pitchFamily="49" charset="0"/>
            </a:endParaRPr>
          </a:p>
          <a:p>
            <a:pPr eaLnBrk="1" hangingPunct="1"/>
            <a:r>
              <a:rPr lang="ru-RU" altLang="zh-CN" sz="2100" smtClean="0"/>
              <a:t>Входной параметр </a:t>
            </a:r>
            <a:r>
              <a:rPr lang="ru-RU" altLang="zh-CN" sz="2100" smtClean="0">
                <a:latin typeface="Courier New" pitchFamily="49" charset="0"/>
              </a:rPr>
              <a:t>request</a:t>
            </a:r>
            <a:r>
              <a:rPr lang="en-GB" altLang="zh-CN" sz="2100" smtClean="0">
                <a:ea typeface="SimSun" pitchFamily="2" charset="-122"/>
              </a:rPr>
              <a:t> </a:t>
            </a:r>
            <a:r>
              <a:rPr lang="ru-RU" altLang="zh-CN" sz="2100" smtClean="0">
                <a:sym typeface="Symbol" pitchFamily="18" charset="2"/>
              </a:rPr>
              <a:t></a:t>
            </a:r>
            <a:r>
              <a:rPr lang="ru-RU" altLang="zh-CN" sz="2100" smtClean="0"/>
              <a:t> идентификатор операции обмена, выходной </a:t>
            </a:r>
            <a:r>
              <a:rPr lang="ru-RU" altLang="zh-CN" sz="2100" smtClean="0">
                <a:sym typeface="Symbol" pitchFamily="18" charset="2"/>
              </a:rPr>
              <a:t></a:t>
            </a:r>
            <a:r>
              <a:rPr lang="ru-RU" altLang="zh-CN" sz="2100" smtClean="0"/>
              <a:t> статус (</a:t>
            </a:r>
            <a:r>
              <a:rPr lang="ru-RU" altLang="zh-CN" sz="2100" smtClean="0">
                <a:latin typeface="Courier New" pitchFamily="49" charset="0"/>
              </a:rPr>
              <a:t>status</a:t>
            </a:r>
            <a:r>
              <a:rPr lang="ru-RU" altLang="zh-CN" sz="2100" smtClean="0"/>
              <a:t>). </a:t>
            </a:r>
          </a:p>
          <a:p>
            <a:pPr eaLnBrk="1" hangingPunct="1"/>
            <a:endParaRPr lang="ru-RU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Блокирующие операции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Рейтинг </a:t>
            </a:r>
            <a:r>
              <a:rPr lang="en-US" sz="2800" dirty="0" smtClean="0"/>
              <a:t>TOP-500. </a:t>
            </a:r>
            <a:r>
              <a:rPr lang="ru-RU" sz="2800" dirty="0" smtClean="0"/>
              <a:t>Россия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016" y="788506"/>
            <a:ext cx="8820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36-ое место списка с 27-го опустился суперкомпьютер </a:t>
            </a:r>
            <a:r>
              <a:rPr lang="ru-RU" sz="1600" dirty="0" err="1"/>
              <a:t>Chervonenkis</a:t>
            </a:r>
            <a:r>
              <a:rPr lang="ru-RU" sz="1600" dirty="0"/>
              <a:t> производства IPE, </a:t>
            </a:r>
            <a:r>
              <a:rPr lang="ru-RU" sz="1600" dirty="0" err="1"/>
              <a:t>Nvidia</a:t>
            </a:r>
            <a:r>
              <a:rPr lang="ru-RU" sz="1600" dirty="0"/>
              <a:t> и </a:t>
            </a:r>
            <a:r>
              <a:rPr lang="ru-RU" sz="1600" dirty="0" err="1"/>
              <a:t>Tyan</a:t>
            </a:r>
            <a:r>
              <a:rPr lang="ru-RU" sz="1600" dirty="0"/>
              <a:t>, установленный в </a:t>
            </a:r>
            <a:r>
              <a:rPr lang="ru-RU" sz="1600" dirty="0" err="1"/>
              <a:t>Yandex</a:t>
            </a:r>
            <a:r>
              <a:rPr lang="ru-RU" sz="1600" dirty="0"/>
              <a:t>, чья пиковая производительность составляет 29.4 </a:t>
            </a:r>
            <a:r>
              <a:rPr lang="ru-RU" sz="1600" dirty="0" err="1"/>
              <a:t>PFlop</a:t>
            </a:r>
            <a:r>
              <a:rPr lang="ru-RU" sz="1600" dirty="0"/>
              <a:t>/s, а производительность на тесте </a:t>
            </a:r>
            <a:r>
              <a:rPr lang="ru-RU" sz="1600" dirty="0" err="1"/>
              <a:t>Linpack</a:t>
            </a:r>
            <a:r>
              <a:rPr lang="ru-RU" sz="1600" dirty="0"/>
              <a:t> - 21.5 </a:t>
            </a:r>
            <a:r>
              <a:rPr lang="ru-RU" sz="1600" dirty="0" err="1"/>
              <a:t>PFlop</a:t>
            </a:r>
            <a:r>
              <a:rPr lang="ru-RU" sz="1600" dirty="0"/>
              <a:t>/s. </a:t>
            </a:r>
            <a:br>
              <a:rPr lang="ru-RU" sz="1600" dirty="0"/>
            </a:br>
            <a:r>
              <a:rPr lang="ru-RU" sz="1600" dirty="0" smtClean="0"/>
              <a:t>На </a:t>
            </a:r>
            <a:r>
              <a:rPr lang="ru-RU" sz="1600" dirty="0"/>
              <a:t>58-ое место списка с 46-го опустился суперкомпьютер </a:t>
            </a:r>
            <a:r>
              <a:rPr lang="ru-RU" sz="1600" dirty="0" err="1"/>
              <a:t>Galushkin</a:t>
            </a:r>
            <a:r>
              <a:rPr lang="ru-RU" sz="1600" dirty="0"/>
              <a:t> производства IPE, </a:t>
            </a:r>
            <a:r>
              <a:rPr lang="ru-RU" sz="1600" dirty="0" err="1"/>
              <a:t>Nvidia</a:t>
            </a:r>
            <a:r>
              <a:rPr lang="ru-RU" sz="1600" dirty="0"/>
              <a:t> и </a:t>
            </a:r>
            <a:r>
              <a:rPr lang="ru-RU" sz="1600" dirty="0" err="1"/>
              <a:t>Tyan</a:t>
            </a:r>
            <a:r>
              <a:rPr lang="ru-RU" sz="1600" dirty="0"/>
              <a:t>, установленный в </a:t>
            </a:r>
            <a:r>
              <a:rPr lang="ru-RU" sz="1600" dirty="0" err="1"/>
              <a:t>Yandex</a:t>
            </a:r>
            <a:r>
              <a:rPr lang="ru-RU" sz="1600" dirty="0"/>
              <a:t>, чья пиковая производительность составляет 20.6 </a:t>
            </a:r>
            <a:r>
              <a:rPr lang="ru-RU" sz="1600" dirty="0" err="1"/>
              <a:t>PFlop</a:t>
            </a:r>
            <a:r>
              <a:rPr lang="ru-RU" sz="1600" dirty="0"/>
              <a:t>/s, а производительность на тесте </a:t>
            </a:r>
            <a:r>
              <a:rPr lang="ru-RU" sz="1600" dirty="0" err="1"/>
              <a:t>Linpack</a:t>
            </a:r>
            <a:r>
              <a:rPr lang="ru-RU" sz="1600" dirty="0"/>
              <a:t> - 16 </a:t>
            </a:r>
            <a:r>
              <a:rPr lang="ru-RU" sz="1600" dirty="0" err="1"/>
              <a:t>PFlop</a:t>
            </a:r>
            <a:r>
              <a:rPr lang="ru-RU" sz="1600" dirty="0"/>
              <a:t>/s. </a:t>
            </a:r>
            <a:br>
              <a:rPr lang="ru-RU" sz="1600" dirty="0"/>
            </a:br>
            <a:r>
              <a:rPr lang="ru-RU" sz="1600" dirty="0" smtClean="0"/>
              <a:t>На </a:t>
            </a:r>
            <a:r>
              <a:rPr lang="ru-RU" sz="1600" dirty="0"/>
              <a:t>64-ое место списка с 52-го опустился суперкомпьютер </a:t>
            </a:r>
            <a:r>
              <a:rPr lang="ru-RU" sz="1600" dirty="0" err="1"/>
              <a:t>Lyapunov</a:t>
            </a:r>
            <a:r>
              <a:rPr lang="ru-RU" sz="1600" dirty="0"/>
              <a:t> производства NUDT и </a:t>
            </a:r>
            <a:r>
              <a:rPr lang="ru-RU" sz="1600" dirty="0" err="1"/>
              <a:t>Inspur</a:t>
            </a:r>
            <a:r>
              <a:rPr lang="ru-RU" sz="1600" dirty="0"/>
              <a:t>, установленный в </a:t>
            </a:r>
            <a:r>
              <a:rPr lang="ru-RU" sz="1600" dirty="0" err="1"/>
              <a:t>Yandex</a:t>
            </a:r>
            <a:r>
              <a:rPr lang="ru-RU" sz="1600" dirty="0"/>
              <a:t>, чья пиковая производительность составляет 20 </a:t>
            </a:r>
            <a:r>
              <a:rPr lang="ru-RU" sz="1600" dirty="0" err="1"/>
              <a:t>PFlop</a:t>
            </a:r>
            <a:r>
              <a:rPr lang="ru-RU" sz="1600" dirty="0"/>
              <a:t>/s, а производительность на тесте </a:t>
            </a:r>
            <a:r>
              <a:rPr lang="ru-RU" sz="1600" dirty="0" err="1"/>
              <a:t>Linpack</a:t>
            </a:r>
            <a:r>
              <a:rPr lang="ru-RU" sz="1600" dirty="0"/>
              <a:t> - 12.8 </a:t>
            </a:r>
            <a:r>
              <a:rPr lang="ru-RU" sz="1600" dirty="0" err="1"/>
              <a:t>PFlop</a:t>
            </a:r>
            <a:r>
              <a:rPr lang="ru-RU" sz="1600" dirty="0"/>
              <a:t>/s. </a:t>
            </a:r>
            <a:br>
              <a:rPr lang="ru-RU" sz="1600" dirty="0"/>
            </a:br>
            <a:r>
              <a:rPr lang="ru-RU" sz="1600" dirty="0" smtClean="0"/>
              <a:t>На </a:t>
            </a:r>
            <a:r>
              <a:rPr lang="ru-RU" sz="1600" dirty="0"/>
              <a:t>67-ое место списка с 55-го опустился суперкомпьютер "</a:t>
            </a:r>
            <a:r>
              <a:rPr lang="ru-RU" sz="1600" dirty="0" err="1"/>
              <a:t>Кристофари</a:t>
            </a:r>
            <a:r>
              <a:rPr lang="ru-RU" sz="1600" dirty="0"/>
              <a:t> Нео" производства NVIDIA, установленный в Сбербанке, чья пиковая производительность составляет 14.9 </a:t>
            </a:r>
            <a:r>
              <a:rPr lang="ru-RU" sz="1600" dirty="0" err="1"/>
              <a:t>PFlop</a:t>
            </a:r>
            <a:r>
              <a:rPr lang="ru-RU" sz="1600" dirty="0"/>
              <a:t>/s, а производительность на тесте </a:t>
            </a:r>
            <a:r>
              <a:rPr lang="ru-RU" sz="1600" dirty="0" err="1"/>
              <a:t>Linpack</a:t>
            </a:r>
            <a:r>
              <a:rPr lang="ru-RU" sz="1600" dirty="0"/>
              <a:t> - 12 </a:t>
            </a:r>
            <a:r>
              <a:rPr lang="ru-RU" sz="1600" dirty="0" err="1"/>
              <a:t>PFlop</a:t>
            </a:r>
            <a:r>
              <a:rPr lang="ru-RU" sz="1600" dirty="0"/>
              <a:t>/s. </a:t>
            </a:r>
            <a:br>
              <a:rPr lang="ru-RU" sz="1600" dirty="0"/>
            </a:br>
            <a:r>
              <a:rPr lang="ru-RU" sz="1600" dirty="0" smtClean="0"/>
              <a:t>На </a:t>
            </a:r>
            <a:r>
              <a:rPr lang="ru-RU" sz="1600" dirty="0"/>
              <a:t>119-е место списка с 96-го опустился суперкомпьютер "</a:t>
            </a:r>
            <a:r>
              <a:rPr lang="ru-RU" sz="1600" dirty="0" err="1"/>
              <a:t>Кристофари</a:t>
            </a:r>
            <a:r>
              <a:rPr lang="ru-RU" sz="1600" dirty="0"/>
              <a:t>" производства NVIDIA, установленный в Сбербанке, чья пиковая производительность составляет 8.79 </a:t>
            </a:r>
            <a:r>
              <a:rPr lang="ru-RU" sz="1600" dirty="0" err="1"/>
              <a:t>PFlop</a:t>
            </a:r>
            <a:r>
              <a:rPr lang="ru-RU" sz="1600" dirty="0"/>
              <a:t>/s, а производительность на тесте </a:t>
            </a:r>
            <a:r>
              <a:rPr lang="ru-RU" sz="1600" dirty="0" err="1"/>
              <a:t>Linpack</a:t>
            </a:r>
            <a:r>
              <a:rPr lang="ru-RU" sz="1600" dirty="0"/>
              <a:t> - 6.67 </a:t>
            </a:r>
            <a:r>
              <a:rPr lang="ru-RU" sz="1600" dirty="0" err="1"/>
              <a:t>PFlop</a:t>
            </a:r>
            <a:r>
              <a:rPr lang="ru-RU" sz="1600" dirty="0"/>
              <a:t>/s. </a:t>
            </a:r>
            <a:br>
              <a:rPr lang="ru-RU" sz="1600" dirty="0"/>
            </a:br>
            <a:r>
              <a:rPr lang="ru-RU" sz="1600" dirty="0" smtClean="0"/>
              <a:t>На </a:t>
            </a:r>
            <a:r>
              <a:rPr lang="ru-RU" sz="1600" dirty="0"/>
              <a:t>370-ое место списка со 329-го опустился суперкомпьютер "Ломоносов-2" производства компании "Т-Платформы", установленный в Научно-исследовательском вычислительном центре МГУ имени </a:t>
            </a:r>
            <a:r>
              <a:rPr lang="ru-RU" sz="1600" dirty="0" err="1"/>
              <a:t>М.В.Ломоносова</a:t>
            </a:r>
            <a:r>
              <a:rPr lang="ru-RU" sz="1600" dirty="0"/>
              <a:t>, чья пиковая производительность составляет 4.95 </a:t>
            </a:r>
            <a:r>
              <a:rPr lang="ru-RU" sz="1600" dirty="0" err="1"/>
              <a:t>PFlop</a:t>
            </a:r>
            <a:r>
              <a:rPr lang="ru-RU" sz="1600" dirty="0"/>
              <a:t>/s, а производительность на тесте </a:t>
            </a:r>
            <a:r>
              <a:rPr lang="ru-RU" sz="1600" dirty="0" err="1"/>
              <a:t>Linpack</a:t>
            </a:r>
            <a:r>
              <a:rPr lang="ru-RU" sz="1600" dirty="0"/>
              <a:t> - 2.48 </a:t>
            </a:r>
            <a:r>
              <a:rPr lang="ru-RU" sz="1600" dirty="0" err="1"/>
              <a:t>PFlop</a:t>
            </a:r>
            <a:r>
              <a:rPr lang="ru-RU" sz="1600" dirty="0"/>
              <a:t>/s. 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43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100" smtClean="0"/>
              <a:t>Успешное выполнение подпрограммы </a:t>
            </a:r>
            <a:r>
              <a:rPr lang="ru-RU" sz="2100" smtClean="0">
                <a:latin typeface="Courier New" pitchFamily="49" charset="0"/>
              </a:rPr>
              <a:t>MPI_Wait</a:t>
            </a:r>
            <a:r>
              <a:rPr lang="ru-RU" sz="2100" smtClean="0"/>
              <a:t> после вызова </a:t>
            </a:r>
            <a:r>
              <a:rPr lang="ru-RU" sz="2100" smtClean="0">
                <a:latin typeface="Courier New" pitchFamily="49" charset="0"/>
              </a:rPr>
              <a:t>MPI_Ibsend</a:t>
            </a:r>
            <a:r>
              <a:rPr lang="ru-RU" sz="2100" smtClean="0"/>
              <a:t> подразумевает, что буфер передачи можно использовать вновь, то есть пересылаемые данные отправлены или скопированы в буфер, выделенный при вызове подпрограммы </a:t>
            </a:r>
            <a:r>
              <a:rPr lang="ru-RU" sz="2100" smtClean="0">
                <a:latin typeface="Courier New" pitchFamily="49" charset="0"/>
              </a:rPr>
              <a:t>MPI_Buffer_attach</a:t>
            </a:r>
            <a:r>
              <a:rPr lang="ru-RU" sz="2100" smtClean="0"/>
              <a:t>. </a:t>
            </a:r>
          </a:p>
          <a:p>
            <a:pPr eaLnBrk="1" hangingPunct="1"/>
            <a:r>
              <a:rPr lang="ru-RU" sz="2100" smtClean="0"/>
              <a:t>В этот момент уже нельзя отменить передачу. Если не будет зарегистрирован соответствующий прием, буфер нельзя будет освободить. В этом случае можно применить подпрограмму </a:t>
            </a:r>
            <a:r>
              <a:rPr lang="ru-RU" sz="2100" smtClean="0">
                <a:latin typeface="Courier New" pitchFamily="49" charset="0"/>
              </a:rPr>
              <a:t>MPI_Cancel</a:t>
            </a:r>
            <a:r>
              <a:rPr lang="ru-RU" sz="2100" smtClean="0"/>
              <a:t>, которая освобождает память, выделенную подсистеме коммуникаций. </a:t>
            </a:r>
            <a:endParaRPr lang="ru-RU" altLang="zh-CN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Блокирующие операции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Проверка завершения всех обменов выполняется подпрограммой: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sz="2800" b="1" dirty="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MPI</a:t>
            </a:r>
            <a:r>
              <a:rPr lang="ru-RU" altLang="zh-CN" sz="2800" b="1" dirty="0" smtClean="0">
                <a:latin typeface="Courier New" pitchFamily="49" charset="0"/>
              </a:rPr>
              <a:t>_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Waitall</a:t>
            </a:r>
            <a:r>
              <a:rPr lang="ru-RU" altLang="zh-CN" sz="2800" b="1" dirty="0" smtClean="0">
                <a:latin typeface="Courier New" pitchFamily="49" charset="0"/>
              </a:rPr>
              <a:t>(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count</a:t>
            </a:r>
            <a:r>
              <a:rPr lang="ru-RU" altLang="zh-CN" sz="2800" b="1" dirty="0" smtClean="0">
                <a:latin typeface="Courier New" pitchFamily="49" charset="0"/>
              </a:rPr>
              <a:t>, 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800" b="1" dirty="0" smtClean="0">
                <a:latin typeface="Courier New" pitchFamily="49" charset="0"/>
              </a:rPr>
              <a:t>_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Request requests</a:t>
            </a:r>
            <a:r>
              <a:rPr lang="ru-RU" altLang="zh-CN" sz="2800" b="1" dirty="0" smtClean="0">
                <a:latin typeface="Courier New" pitchFamily="49" charset="0"/>
              </a:rPr>
              <a:t>[], 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800" b="1" dirty="0" smtClean="0">
                <a:latin typeface="Courier New" pitchFamily="49" charset="0"/>
              </a:rPr>
              <a:t>_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Status statuses</a:t>
            </a:r>
            <a:r>
              <a:rPr lang="ru-RU" altLang="zh-CN" sz="2800" b="1" dirty="0" smtClean="0">
                <a:latin typeface="Courier New" pitchFamily="49" charset="0"/>
              </a:rPr>
              <a:t>[])</a:t>
            </a:r>
            <a:endParaRPr lang="en-GB" altLang="zh-CN" sz="2800" b="1" dirty="0" smtClean="0">
              <a:latin typeface="Courier New" pitchFamily="49" charset="0"/>
              <a:ea typeface="SimSun" pitchFamily="2" charset="-12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sz="28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sz="2800" b="1" dirty="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MPI_Waitall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(count, requests, statuses,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ierr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)</a:t>
            </a:r>
            <a:endParaRPr lang="ru-RU" altLang="zh-CN" sz="28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sz="28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При вызове этой подпрограммы выполнение процесса блокируется до тех пор, пока </a:t>
            </a:r>
            <a:r>
              <a:rPr lang="ru-RU" altLang="zh-CN" b="1" u="sng" dirty="0" smtClean="0"/>
              <a:t>все</a:t>
            </a:r>
            <a:r>
              <a:rPr lang="ru-RU" altLang="zh-CN" dirty="0" smtClean="0"/>
              <a:t> операции обмена, связанные с активными запросами в массиве </a:t>
            </a:r>
            <a:r>
              <a:rPr lang="ru-RU" altLang="zh-CN" sz="2800" dirty="0" smtClean="0">
                <a:latin typeface="Courier New" pitchFamily="49" charset="0"/>
              </a:rPr>
              <a:t>request</a:t>
            </a:r>
            <a:r>
              <a:rPr lang="en-GB" altLang="zh-CN" sz="2800" dirty="0" smtClean="0">
                <a:latin typeface="Courier New" pitchFamily="49" charset="0"/>
                <a:ea typeface="SimSun" pitchFamily="2" charset="-122"/>
              </a:rPr>
              <a:t>s</a:t>
            </a:r>
            <a:r>
              <a:rPr lang="ru-RU" altLang="zh-CN" dirty="0" smtClean="0"/>
              <a:t>, не будут выполнены. Возвращается статус этих операций. Статус обменов содержится в массиве </a:t>
            </a:r>
            <a:r>
              <a:rPr lang="ru-RU" altLang="zh-CN" sz="2800" dirty="0" smtClean="0">
                <a:latin typeface="Courier New" pitchFamily="49" charset="0"/>
              </a:rPr>
              <a:t>statuses</a:t>
            </a:r>
            <a:r>
              <a:rPr lang="ru-RU" altLang="zh-CN" dirty="0" smtClean="0"/>
              <a:t>. </a:t>
            </a:r>
            <a:r>
              <a:rPr lang="ru-RU" altLang="zh-CN" sz="2800" dirty="0" smtClean="0">
                <a:latin typeface="Courier New" pitchFamily="49" charset="0"/>
              </a:rPr>
              <a:t>count</a:t>
            </a:r>
            <a:r>
              <a:rPr lang="ru-RU" altLang="zh-CN" dirty="0" smtClean="0"/>
              <a:t> - количество запросов на обмен (размер массивов </a:t>
            </a:r>
            <a:r>
              <a:rPr lang="ru-RU" altLang="zh-CN" sz="2800" dirty="0" smtClean="0">
                <a:latin typeface="Courier New" pitchFamily="49" charset="0"/>
              </a:rPr>
              <a:t>requests</a:t>
            </a:r>
            <a:r>
              <a:rPr lang="ru-RU" altLang="zh-CN" dirty="0" smtClean="0"/>
              <a:t> и </a:t>
            </a:r>
            <a:r>
              <a:rPr lang="ru-RU" altLang="zh-CN" sz="2800" dirty="0" smtClean="0">
                <a:latin typeface="Courier New" pitchFamily="49" charset="0"/>
              </a:rPr>
              <a:t>statuses</a:t>
            </a:r>
            <a:r>
              <a:rPr lang="ru-RU" altLang="zh-CN" dirty="0" smtClean="0"/>
              <a:t>).</a:t>
            </a:r>
            <a:r>
              <a:rPr lang="ru-RU" dirty="0" smtClean="0"/>
              <a:t> </a:t>
            </a: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завершения всех обменов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900" smtClean="0"/>
              <a:t>В результате выполнения подпрограммы </a:t>
            </a:r>
            <a:r>
              <a:rPr lang="ru-RU" sz="1900" smtClean="0">
                <a:latin typeface="Courier New" pitchFamily="49" charset="0"/>
              </a:rPr>
              <a:t>MPI_Waitall</a:t>
            </a:r>
            <a:r>
              <a:rPr lang="ru-RU" sz="1900" smtClean="0"/>
              <a:t> запросы, сформированные неблокирующими операциями обмена, аннулируются, а соответствующим элементам массива присваивается значение </a:t>
            </a:r>
            <a:r>
              <a:rPr lang="ru-RU" sz="1900" smtClean="0">
                <a:latin typeface="Courier New" pitchFamily="49" charset="0"/>
              </a:rPr>
              <a:t>MPI_REQUEST_NULL</a:t>
            </a:r>
            <a:r>
              <a:rPr lang="ru-RU" sz="1900" smtClean="0"/>
              <a:t>.</a:t>
            </a:r>
          </a:p>
          <a:p>
            <a:pPr eaLnBrk="1" hangingPunct="1"/>
            <a:endParaRPr lang="ru-RU" sz="1900" smtClean="0"/>
          </a:p>
          <a:p>
            <a:pPr eaLnBrk="1" hangingPunct="1"/>
            <a:r>
              <a:rPr lang="ru-RU" sz="1900" smtClean="0"/>
              <a:t>В случае неуспешного выполнения одной или более операций обмена подпрограмма </a:t>
            </a:r>
            <a:r>
              <a:rPr lang="ru-RU" sz="1900" smtClean="0">
                <a:latin typeface="Courier New" pitchFamily="49" charset="0"/>
              </a:rPr>
              <a:t>MPI_Waitall</a:t>
            </a:r>
            <a:r>
              <a:rPr lang="ru-RU" sz="1900" smtClean="0"/>
              <a:t> возвращает код ошибки </a:t>
            </a:r>
            <a:r>
              <a:rPr lang="ru-RU" sz="1900" smtClean="0">
                <a:latin typeface="Courier New" pitchFamily="49" charset="0"/>
              </a:rPr>
              <a:t>MPI_ERR_IN_STATUS</a:t>
            </a:r>
            <a:r>
              <a:rPr lang="ru-RU" sz="1900" smtClean="0"/>
              <a:t> и присваивает полю ошибки статуса значение кода ошибки соответствующей операции. </a:t>
            </a:r>
          </a:p>
          <a:p>
            <a:pPr eaLnBrk="1" hangingPunct="1"/>
            <a:endParaRPr lang="ru-RU" sz="1900" smtClean="0"/>
          </a:p>
          <a:p>
            <a:pPr eaLnBrk="1" hangingPunct="1"/>
            <a:r>
              <a:rPr lang="ru-RU" sz="1900" smtClean="0"/>
              <a:t>Если операция выполнена успешно, полю присваивается значение </a:t>
            </a:r>
            <a:r>
              <a:rPr lang="ru-RU" sz="1900" smtClean="0">
                <a:latin typeface="Courier New" pitchFamily="49" charset="0"/>
              </a:rPr>
              <a:t>MPI_SUCCESS</a:t>
            </a:r>
            <a:r>
              <a:rPr lang="ru-RU" sz="1900" smtClean="0"/>
              <a:t>, а если не выполнена, но и не было ошибки - значение </a:t>
            </a:r>
            <a:r>
              <a:rPr lang="ru-RU" sz="1900" smtClean="0">
                <a:latin typeface="Courier New" pitchFamily="49" charset="0"/>
              </a:rPr>
              <a:t>MPI_ERR_PENDING</a:t>
            </a:r>
            <a:r>
              <a:rPr lang="ru-RU" sz="1900" smtClean="0"/>
              <a:t>. Это соответствует наличию запросов на выполнение операции обмена, ожидающих обработки.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завершения всех обменов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Последовательная версия</a:t>
            </a:r>
            <a:endParaRPr lang="ru-RU" sz="2800" dirty="0"/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539750" y="1157288"/>
            <a:ext cx="8905875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/* Jacobi program */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#include &lt;stdio.h&gt;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#define L 1000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#define ITMAX 100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int i,j,it;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double A[L][L];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double B[L][L];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int main(int an, char **as)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{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printf("JAC STARTED\n");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for(i=0;i&lt;=L-1;i++)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for(j=0;j&lt;=L-1;j++)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{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A[i][j]=0.;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B[i][j]=1.+i+j;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}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Последовательная версия</a:t>
            </a:r>
            <a:endParaRPr lang="ru-RU" sz="2800" dirty="0"/>
          </a:p>
        </p:txBody>
      </p:sp>
      <p:sp>
        <p:nvSpPr>
          <p:cNvPr id="73731" name="Rectangle 2"/>
          <p:cNvSpPr txBox="1">
            <a:spLocks noChangeArrowheads="1"/>
          </p:cNvSpPr>
          <p:nvPr/>
        </p:nvSpPr>
        <p:spPr bwMode="auto">
          <a:xfrm>
            <a:off x="561975" y="1052513"/>
            <a:ext cx="89058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/******  iteration loop  *************************/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for(it=1; it&lt;ITMAX;it++)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{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for(i=1;i&lt;=L-2;i++)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for(j=1;j&lt;=L-2;j++)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        A[i][j] = B[i][j];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for(i=1;i&lt;=L-2;i++)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for(j=1;j&lt;=L-2;j++)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        B[i][j] = (A[i-1][j]+A[i+1][j]+A[i][j-1]+A[i][j+1])/4.;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}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return 0;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}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4100"/>
            <a:ext cx="3322638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25" y="981075"/>
            <a:ext cx="2260600" cy="107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5779" name="Rectangle 2"/>
          <p:cNvSpPr txBox="1">
            <a:spLocks noChangeArrowheads="1"/>
          </p:cNvSpPr>
          <p:nvPr/>
        </p:nvSpPr>
        <p:spPr bwMode="auto">
          <a:xfrm>
            <a:off x="468313" y="1222375"/>
            <a:ext cx="89058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/* Jacobi-1d program */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#include &lt;math.h&gt;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#include &lt;stdlib.h&gt;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#include &lt;stdio.h&gt;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#include "mpi.h"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#define m_printf if (myrank==0)printf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#define L 1000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#define ITMAX 100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000000"/>
              </a:solidFill>
            </a:endParaRP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int i,j,it,k;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int ll,shift;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double (* A)[L];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double (* B)[L];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000000"/>
              </a:solidFill>
            </a:endParaRP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6803" name="Rectangle 2"/>
          <p:cNvSpPr txBox="1">
            <a:spLocks noChangeArrowheads="1"/>
          </p:cNvSpPr>
          <p:nvPr/>
        </p:nvSpPr>
        <p:spPr bwMode="auto">
          <a:xfrm>
            <a:off x="419100" y="981075"/>
            <a:ext cx="8905875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82625" indent="-665163">
              <a:spcBef>
                <a:spcPts val="400"/>
              </a:spcBef>
              <a:buSzPct val="68000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int main(int argc, char **argv)</a:t>
            </a:r>
          </a:p>
          <a:p>
            <a:pPr marL="682625" indent="-665163">
              <a:spcBef>
                <a:spcPts val="400"/>
              </a:spcBef>
              <a:buSzPct val="68000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{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MPI_Request req[4];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int myrank, ranksize;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int startrow,lastrow,nrow;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MPI_Status status[4];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double t1, t2, time;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/>
              <a:t>MPI_Init (&amp;argc, &amp;argv); /* initialize MPI system */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/>
              <a:t>MPI_Comm_rank(MPI_COMM_WORLD, &amp;myrank);/*my place in MPI system*/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MPI_Comm_size (MPI_COMM_WORLD, &amp;ranksize); /* size of MPI system */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MPI_Barrier(MPI_COMM_WORLD);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/* rows of matrix I have to process */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startrow = (myrank *L) / ranksize;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lastrow = (((myrank + 1) * L) / ranksize)-1;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nrow = lastrow - startrow + 1;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m_printf("JAC1 STARTED\n");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7827" name="Rectangle 2"/>
          <p:cNvSpPr txBox="1">
            <a:spLocks noChangeArrowheads="1"/>
          </p:cNvSpPr>
          <p:nvPr/>
        </p:nvSpPr>
        <p:spPr bwMode="auto">
          <a:xfrm>
            <a:off x="130175" y="1052513"/>
            <a:ext cx="89058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/* dynamically allocate data structures */</a:t>
            </a:r>
          </a:p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A = malloc ((nrow+2) * L * sizeof(double));</a:t>
            </a:r>
          </a:p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B = malloc ((nrow) * L * sizeof(double));</a:t>
            </a:r>
          </a:p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for(i=1; i&lt;=nrow; i++)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for(j=0; j&lt;=L-1; j++)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{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A[i][j]=0.;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B[i-1][j]=1.+startrow+i-1+j;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8851" name="Rectangle 2"/>
          <p:cNvSpPr txBox="1">
            <a:spLocks noChangeArrowheads="1"/>
          </p:cNvSpPr>
          <p:nvPr/>
        </p:nvSpPr>
        <p:spPr bwMode="auto">
          <a:xfrm>
            <a:off x="130175" y="1052513"/>
            <a:ext cx="89058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/******  iteration loop  *************************/</a:t>
            </a:r>
          </a:p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t1=MPI_Wtime();</a:t>
            </a:r>
          </a:p>
          <a:p>
            <a:pPr marL="365125" indent="-255588">
              <a:spcBef>
                <a:spcPts val="40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for(it=1; it&lt;=ITMAX; it++)</a:t>
            </a:r>
          </a:p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{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for(i=1; i&lt;=nrow; i++) 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{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if (((i==1)&amp;&amp;(myrank==0))||((i==nrow)&amp;&amp;(myrank==ranksize-1))) continue;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for(j=1; j&lt;=L-2; j++)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{</a:t>
            </a:r>
          </a:p>
          <a:p>
            <a:pPr marL="4114800" lvl="4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b="1">
                <a:solidFill>
                  <a:srgbClr val="000000"/>
                </a:solidFill>
              </a:rPr>
              <a:t>A[i][j] = B[i-1][j];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}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1296162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Рейтинг </a:t>
            </a:r>
            <a:r>
              <a:rPr lang="en-US" dirty="0" smtClean="0"/>
              <a:t>TOP-500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2050"/>
              </p:ext>
            </p:extLst>
          </p:nvPr>
        </p:nvGraphicFramePr>
        <p:xfrm>
          <a:off x="72010" y="836711"/>
          <a:ext cx="8964486" cy="4868104"/>
        </p:xfrm>
        <a:graphic>
          <a:graphicData uri="http://schemas.openxmlformats.org/drawingml/2006/table">
            <a:tbl>
              <a:tblPr/>
              <a:tblGrid>
                <a:gridCol w="291527"/>
                <a:gridCol w="2269755"/>
                <a:gridCol w="645526"/>
                <a:gridCol w="1457640"/>
                <a:gridCol w="1738756"/>
                <a:gridCol w="1280641"/>
                <a:gridCol w="1280641"/>
              </a:tblGrid>
              <a:tr h="2485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Interconnect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Count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System Share (%)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Rmax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GFlops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Rpeak (GFlops)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Cores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100G Ethernet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17.2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245,316,590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493,457,802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7,184,896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25G Ethernet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12.8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157,549,000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357,813,281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3,737,100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10G Ethernet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8.8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102,928,230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280,322,604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3,797,280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HDR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7.4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309,119,940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470,352,244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3,685,652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Intel Omni-Path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149,385,278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230,799,725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3,437,740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EDR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135,118,910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275,827,676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4,512,260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Mellanox HDR Infiniband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270,614,050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369,870,227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4,114,036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5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Aries interconnect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137,281,734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207,623,044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4,687,596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485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HDR100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87,450,460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128,260,052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2,572,024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Slingshot-10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198,490,180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261,285,460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4,338,192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Slingshot-11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1,673,373,330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2,326,848,381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12,502,848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5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HDR 100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67,270,730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124,365,914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1,553,176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FDR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40,510,390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59,228,543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1,466,600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Mellanox InfiniBand EDR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65,522,240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102,087,939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1,082,728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79,054,000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112,723,310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716,192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3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Dual-rail Mellanox EDR Infiniband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309,279,000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414,965,922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5,044,160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485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Tofu interconnect D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514,074,800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621,556,837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8,828,928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5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HDR200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38,938,580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49,689,850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356,464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87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NDR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9,681,340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15,949,800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79,328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5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HDR200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18,687,800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27,683,990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190,304</a:t>
                      </a:r>
                    </a:p>
                  </a:txBody>
                  <a:tcPr marL="18473" marR="18473" marT="3079" marB="3079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33825" y="126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9875" name="Rectangle 2"/>
          <p:cNvSpPr txBox="1">
            <a:spLocks noChangeArrowheads="1"/>
          </p:cNvSpPr>
          <p:nvPr/>
        </p:nvSpPr>
        <p:spPr bwMode="auto">
          <a:xfrm>
            <a:off x="130175" y="1062038"/>
            <a:ext cx="89058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if</a:t>
            </a:r>
            <a:r>
              <a:rPr lang="ru-RU" sz="1600" b="1" dirty="0">
                <a:solidFill>
                  <a:srgbClr val="000000"/>
                </a:solidFill>
              </a:rPr>
              <a:t>(</a:t>
            </a:r>
            <a:r>
              <a:rPr lang="ru-RU" sz="1600" b="1" dirty="0" err="1">
                <a:solidFill>
                  <a:srgbClr val="000000"/>
                </a:solidFill>
              </a:rPr>
              <a:t>myrank</a:t>
            </a:r>
            <a:r>
              <a:rPr lang="ru-RU" sz="1600" b="1" dirty="0">
                <a:solidFill>
                  <a:srgbClr val="000000"/>
                </a:solidFill>
              </a:rPr>
              <a:t>!=0)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         </a:t>
            </a:r>
            <a:r>
              <a:rPr lang="ru-RU" sz="1600" b="1" dirty="0" err="1" smtClean="0"/>
              <a:t>MPI_Irecv</a:t>
            </a:r>
            <a:r>
              <a:rPr lang="ru-RU" sz="1600" b="1" dirty="0">
                <a:solidFill>
                  <a:srgbClr val="000000"/>
                </a:solidFill>
              </a:rPr>
              <a:t>(&amp;A[0][0],L,MPI_DOUBLE, myrank-1, 1215, 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              MPI_COMM_WORLD, &amp;</a:t>
            </a:r>
            <a:r>
              <a:rPr lang="ru-RU" sz="1600" b="1" dirty="0" err="1">
                <a:solidFill>
                  <a:srgbClr val="000000"/>
                </a:solidFill>
              </a:rPr>
              <a:t>req</a:t>
            </a:r>
            <a:r>
              <a:rPr lang="ru-RU" sz="1600" b="1" dirty="0">
                <a:solidFill>
                  <a:srgbClr val="000000"/>
                </a:solidFill>
              </a:rPr>
              <a:t>[0]);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if</a:t>
            </a:r>
            <a:r>
              <a:rPr lang="ru-RU" sz="1600" b="1" dirty="0">
                <a:solidFill>
                  <a:srgbClr val="000000"/>
                </a:solidFill>
              </a:rPr>
              <a:t>(</a:t>
            </a:r>
            <a:r>
              <a:rPr lang="ru-RU" sz="1600" b="1" dirty="0" err="1">
                <a:solidFill>
                  <a:srgbClr val="000000"/>
                </a:solidFill>
              </a:rPr>
              <a:t>myrank</a:t>
            </a:r>
            <a:r>
              <a:rPr lang="ru-RU" sz="1600" b="1" dirty="0">
                <a:solidFill>
                  <a:srgbClr val="000000"/>
                </a:solidFill>
              </a:rPr>
              <a:t>!=ranksize-1)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        </a:t>
            </a:r>
            <a:r>
              <a:rPr lang="ru-RU" sz="1600" b="1" dirty="0"/>
              <a:t> </a:t>
            </a:r>
            <a:r>
              <a:rPr lang="ru-RU" sz="1600" b="1" dirty="0" err="1"/>
              <a:t>MPI_Isend</a:t>
            </a:r>
            <a:r>
              <a:rPr lang="ru-RU" sz="1600" b="1" dirty="0">
                <a:solidFill>
                  <a:srgbClr val="000000"/>
                </a:solidFill>
              </a:rPr>
              <a:t>(&amp;A[</a:t>
            </a:r>
            <a:r>
              <a:rPr lang="ru-RU" sz="1600" b="1" dirty="0" err="1">
                <a:solidFill>
                  <a:srgbClr val="000000"/>
                </a:solidFill>
              </a:rPr>
              <a:t>nrow</a:t>
            </a:r>
            <a:r>
              <a:rPr lang="ru-RU" sz="1600" b="1" dirty="0">
                <a:solidFill>
                  <a:srgbClr val="000000"/>
                </a:solidFill>
              </a:rPr>
              <a:t>][0],L,MPI_DOUBLE, myrank+1, 1215,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               MPI_COMM_WORLD,&amp;</a:t>
            </a:r>
            <a:r>
              <a:rPr lang="ru-RU" sz="1600" b="1" dirty="0" err="1">
                <a:solidFill>
                  <a:srgbClr val="000000"/>
                </a:solidFill>
              </a:rPr>
              <a:t>req</a:t>
            </a:r>
            <a:r>
              <a:rPr lang="ru-RU" sz="1600" b="1" dirty="0">
                <a:solidFill>
                  <a:srgbClr val="000000"/>
                </a:solidFill>
              </a:rPr>
              <a:t>[2]);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if</a:t>
            </a:r>
            <a:r>
              <a:rPr lang="ru-RU" sz="1600" b="1" dirty="0">
                <a:solidFill>
                  <a:srgbClr val="000000"/>
                </a:solidFill>
              </a:rPr>
              <a:t>(</a:t>
            </a:r>
            <a:r>
              <a:rPr lang="ru-RU" sz="1600" b="1" dirty="0" err="1">
                <a:solidFill>
                  <a:srgbClr val="000000"/>
                </a:solidFill>
              </a:rPr>
              <a:t>myrank</a:t>
            </a:r>
            <a:r>
              <a:rPr lang="ru-RU" sz="1600" b="1" dirty="0">
                <a:solidFill>
                  <a:srgbClr val="000000"/>
                </a:solidFill>
              </a:rPr>
              <a:t>!=ranksize-1)</a:t>
            </a:r>
          </a:p>
          <a:p>
            <a:pPr marL="2286000" lvl="2" indent="-441325">
              <a:spcBef>
                <a:spcPts val="350"/>
              </a:spcBef>
              <a:buSzPct val="100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MPI_Irecv</a:t>
            </a:r>
            <a:r>
              <a:rPr lang="ru-RU" sz="1600" b="1" dirty="0">
                <a:solidFill>
                  <a:srgbClr val="000000"/>
                </a:solidFill>
              </a:rPr>
              <a:t>(&amp;A[nrow+1][0],L,MPI_DOUBLE, myrank+1, 1216, MPI_COMM_WORLD, &amp;</a:t>
            </a:r>
            <a:r>
              <a:rPr lang="ru-RU" sz="1600" b="1" dirty="0" err="1">
                <a:solidFill>
                  <a:srgbClr val="000000"/>
                </a:solidFill>
              </a:rPr>
              <a:t>req</a:t>
            </a:r>
            <a:r>
              <a:rPr lang="ru-RU" sz="1600" b="1" dirty="0">
                <a:solidFill>
                  <a:srgbClr val="000000"/>
                </a:solidFill>
              </a:rPr>
              <a:t>[3]);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if</a:t>
            </a:r>
            <a:r>
              <a:rPr lang="ru-RU" sz="1600" b="1" dirty="0">
                <a:solidFill>
                  <a:srgbClr val="000000"/>
                </a:solidFill>
              </a:rPr>
              <a:t>(</a:t>
            </a:r>
            <a:r>
              <a:rPr lang="ru-RU" sz="1600" b="1" dirty="0" err="1">
                <a:solidFill>
                  <a:srgbClr val="000000"/>
                </a:solidFill>
              </a:rPr>
              <a:t>myrank</a:t>
            </a:r>
            <a:r>
              <a:rPr lang="ru-RU" sz="1600" b="1" dirty="0">
                <a:solidFill>
                  <a:srgbClr val="000000"/>
                </a:solidFill>
              </a:rPr>
              <a:t>!=0)</a:t>
            </a:r>
          </a:p>
          <a:p>
            <a:pPr marL="2286000" lvl="2" indent="-441325">
              <a:spcBef>
                <a:spcPts val="350"/>
              </a:spcBef>
              <a:buSzPct val="100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MPI_Isend</a:t>
            </a:r>
            <a:r>
              <a:rPr lang="ru-RU" sz="1600" b="1" dirty="0">
                <a:solidFill>
                  <a:srgbClr val="000000"/>
                </a:solidFill>
              </a:rPr>
              <a:t>(&amp;A[1][0],L,MPI_DOUBLE, myrank-1, 1216, MPI_COMM_WORLD,&amp;</a:t>
            </a:r>
            <a:r>
              <a:rPr lang="ru-RU" sz="1600" b="1" dirty="0" err="1">
                <a:solidFill>
                  <a:srgbClr val="000000"/>
                </a:solidFill>
              </a:rPr>
              <a:t>req</a:t>
            </a:r>
            <a:r>
              <a:rPr lang="ru-RU" sz="1600" b="1" dirty="0">
                <a:solidFill>
                  <a:srgbClr val="000000"/>
                </a:solidFill>
              </a:rPr>
              <a:t>[1]);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ll</a:t>
            </a:r>
            <a:r>
              <a:rPr lang="ru-RU" sz="1600" b="1" dirty="0">
                <a:solidFill>
                  <a:srgbClr val="000000"/>
                </a:solidFill>
              </a:rPr>
              <a:t>=4; </a:t>
            </a:r>
            <a:r>
              <a:rPr lang="ru-RU" sz="1600" b="1" dirty="0" err="1">
                <a:solidFill>
                  <a:srgbClr val="000000"/>
                </a:solidFill>
              </a:rPr>
              <a:t>shift</a:t>
            </a:r>
            <a:r>
              <a:rPr lang="ru-RU" sz="1600" b="1" dirty="0">
                <a:solidFill>
                  <a:srgbClr val="000000"/>
                </a:solidFill>
              </a:rPr>
              <a:t>=0;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if</a:t>
            </a:r>
            <a:r>
              <a:rPr lang="ru-RU" sz="1600" b="1" dirty="0">
                <a:solidFill>
                  <a:srgbClr val="000000"/>
                </a:solidFill>
              </a:rPr>
              <a:t> (</a:t>
            </a:r>
            <a:r>
              <a:rPr lang="ru-RU" sz="1600" b="1" dirty="0" err="1">
                <a:solidFill>
                  <a:srgbClr val="000000"/>
                </a:solidFill>
              </a:rPr>
              <a:t>myrank</a:t>
            </a:r>
            <a:r>
              <a:rPr lang="ru-RU" sz="1600" b="1" dirty="0">
                <a:solidFill>
                  <a:srgbClr val="000000"/>
                </a:solidFill>
              </a:rPr>
              <a:t>==0) {</a:t>
            </a:r>
            <a:r>
              <a:rPr lang="ru-RU" sz="1600" b="1" dirty="0" err="1">
                <a:solidFill>
                  <a:srgbClr val="000000"/>
                </a:solidFill>
              </a:rPr>
              <a:t>ll</a:t>
            </a:r>
            <a:r>
              <a:rPr lang="ru-RU" sz="1600" b="1" dirty="0">
                <a:solidFill>
                  <a:srgbClr val="000000"/>
                </a:solidFill>
              </a:rPr>
              <a:t>=2;shift=2;}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if</a:t>
            </a:r>
            <a:r>
              <a:rPr lang="ru-RU" sz="1600" b="1" dirty="0">
                <a:solidFill>
                  <a:srgbClr val="000000"/>
                </a:solidFill>
              </a:rPr>
              <a:t> (</a:t>
            </a:r>
            <a:r>
              <a:rPr lang="ru-RU" sz="1600" b="1" dirty="0" err="1">
                <a:solidFill>
                  <a:srgbClr val="000000"/>
                </a:solidFill>
              </a:rPr>
              <a:t>myrank</a:t>
            </a:r>
            <a:r>
              <a:rPr lang="ru-RU" sz="1600" b="1" dirty="0">
                <a:solidFill>
                  <a:srgbClr val="000000"/>
                </a:solidFill>
              </a:rPr>
              <a:t>==ranksize-1) {</a:t>
            </a:r>
            <a:r>
              <a:rPr lang="ru-RU" sz="1600" b="1" dirty="0" err="1">
                <a:solidFill>
                  <a:srgbClr val="000000"/>
                </a:solidFill>
              </a:rPr>
              <a:t>ll</a:t>
            </a:r>
            <a:r>
              <a:rPr lang="ru-RU" sz="1600" b="1" dirty="0">
                <a:solidFill>
                  <a:srgbClr val="000000"/>
                </a:solidFill>
              </a:rPr>
              <a:t>=2;}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/>
              <a:t>MPI_Waitall</a:t>
            </a:r>
            <a:r>
              <a:rPr lang="ru-RU" sz="1600" b="1" dirty="0"/>
              <a:t>(</a:t>
            </a:r>
            <a:r>
              <a:rPr lang="ru-RU" sz="1600" b="1" dirty="0" err="1"/>
              <a:t>ll</a:t>
            </a:r>
            <a:r>
              <a:rPr lang="ru-RU" sz="1600" b="1" dirty="0"/>
              <a:t>,&amp;</a:t>
            </a:r>
            <a:r>
              <a:rPr lang="ru-RU" sz="1600" b="1" dirty="0" err="1"/>
              <a:t>req</a:t>
            </a:r>
            <a:r>
              <a:rPr lang="ru-RU" sz="1600" b="1" dirty="0"/>
              <a:t>[</a:t>
            </a:r>
            <a:r>
              <a:rPr lang="ru-RU" sz="1600" b="1" dirty="0" err="1"/>
              <a:t>shift</a:t>
            </a:r>
            <a:r>
              <a:rPr lang="ru-RU" sz="1600" b="1" dirty="0"/>
              <a:t>],&amp;</a:t>
            </a:r>
            <a:r>
              <a:rPr lang="ru-RU" sz="1600" b="1" dirty="0" err="1"/>
              <a:t>status</a:t>
            </a:r>
            <a:r>
              <a:rPr lang="ru-RU" sz="1600" b="1" dirty="0"/>
              <a:t>[0]);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endParaRPr lang="ru-RU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9875" name="Rectangle 2"/>
          <p:cNvSpPr txBox="1">
            <a:spLocks noChangeArrowheads="1"/>
          </p:cNvSpPr>
          <p:nvPr/>
        </p:nvSpPr>
        <p:spPr bwMode="auto">
          <a:xfrm>
            <a:off x="130175" y="1062038"/>
            <a:ext cx="89058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if</a:t>
            </a:r>
            <a:r>
              <a:rPr lang="ru-RU" sz="1600" b="1" dirty="0">
                <a:solidFill>
                  <a:srgbClr val="000000"/>
                </a:solidFill>
              </a:rPr>
              <a:t>(</a:t>
            </a:r>
            <a:r>
              <a:rPr lang="ru-RU" sz="1600" b="1" dirty="0" err="1">
                <a:solidFill>
                  <a:srgbClr val="000000"/>
                </a:solidFill>
              </a:rPr>
              <a:t>myrank</a:t>
            </a:r>
            <a:r>
              <a:rPr lang="ru-RU" sz="1600" b="1" dirty="0">
                <a:solidFill>
                  <a:srgbClr val="000000"/>
                </a:solidFill>
              </a:rPr>
              <a:t>!=0)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         </a:t>
            </a:r>
            <a:r>
              <a:rPr lang="ru-RU" sz="1600" b="1" dirty="0" smtClean="0"/>
              <a:t>MPI_</a:t>
            </a:r>
            <a:r>
              <a:rPr lang="en-US" sz="1600" b="1" dirty="0" smtClean="0"/>
              <a:t>R</a:t>
            </a:r>
            <a:r>
              <a:rPr lang="ru-RU" sz="1600" b="1" dirty="0" err="1" smtClean="0"/>
              <a:t>ecv</a:t>
            </a:r>
            <a:r>
              <a:rPr lang="ru-RU" sz="1600" b="1" dirty="0">
                <a:solidFill>
                  <a:srgbClr val="000000"/>
                </a:solidFill>
              </a:rPr>
              <a:t>(&amp;A[0][0],L,MPI_DOUBLE, myrank-1, 1215, 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              </a:t>
            </a:r>
            <a:r>
              <a:rPr lang="ru-RU" sz="1600" b="1" dirty="0" smtClean="0">
                <a:solidFill>
                  <a:srgbClr val="000000"/>
                </a:solidFill>
              </a:rPr>
              <a:t>MPI_COMM_WORLD</a:t>
            </a:r>
            <a:r>
              <a:rPr lang="en-US" sz="1600" b="1" dirty="0" smtClean="0">
                <a:solidFill>
                  <a:srgbClr val="000000"/>
                </a:solidFill>
              </a:rPr>
              <a:t>, &amp;status[0]</a:t>
            </a:r>
            <a:r>
              <a:rPr lang="ru-RU" sz="1600" b="1" dirty="0" smtClean="0">
                <a:solidFill>
                  <a:srgbClr val="000000"/>
                </a:solidFill>
              </a:rPr>
              <a:t>);</a:t>
            </a:r>
            <a:endParaRPr lang="ru-RU" sz="1600" b="1" dirty="0">
              <a:solidFill>
                <a:srgbClr val="000000"/>
              </a:solidFill>
            </a:endParaRP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if</a:t>
            </a:r>
            <a:r>
              <a:rPr lang="ru-RU" sz="1600" b="1" dirty="0">
                <a:solidFill>
                  <a:srgbClr val="000000"/>
                </a:solidFill>
              </a:rPr>
              <a:t>(</a:t>
            </a:r>
            <a:r>
              <a:rPr lang="ru-RU" sz="1600" b="1" dirty="0" err="1">
                <a:solidFill>
                  <a:srgbClr val="000000"/>
                </a:solidFill>
              </a:rPr>
              <a:t>myrank</a:t>
            </a:r>
            <a:r>
              <a:rPr lang="ru-RU" sz="1600" b="1" dirty="0">
                <a:solidFill>
                  <a:srgbClr val="000000"/>
                </a:solidFill>
              </a:rPr>
              <a:t>!=ranksize-1)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        </a:t>
            </a:r>
            <a:r>
              <a:rPr lang="ru-RU" sz="1600" b="1" dirty="0"/>
              <a:t> </a:t>
            </a:r>
            <a:r>
              <a:rPr lang="ru-RU" sz="1600" b="1" dirty="0" smtClean="0"/>
              <a:t>MPI_</a:t>
            </a:r>
            <a:r>
              <a:rPr lang="en-US" sz="1600" b="1" dirty="0" smtClean="0"/>
              <a:t>S</a:t>
            </a:r>
            <a:r>
              <a:rPr lang="ru-RU" sz="1600" b="1" dirty="0" err="1" smtClean="0"/>
              <a:t>end</a:t>
            </a:r>
            <a:r>
              <a:rPr lang="ru-RU" sz="1600" b="1" dirty="0">
                <a:solidFill>
                  <a:srgbClr val="000000"/>
                </a:solidFill>
              </a:rPr>
              <a:t>(&amp;A[</a:t>
            </a:r>
            <a:r>
              <a:rPr lang="ru-RU" sz="1600" b="1" dirty="0" err="1">
                <a:solidFill>
                  <a:srgbClr val="000000"/>
                </a:solidFill>
              </a:rPr>
              <a:t>nrow</a:t>
            </a:r>
            <a:r>
              <a:rPr lang="ru-RU" sz="1600" b="1" dirty="0">
                <a:solidFill>
                  <a:srgbClr val="000000"/>
                </a:solidFill>
              </a:rPr>
              <a:t>][0],L,MPI_DOUBLE, myrank+1, 1215,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               </a:t>
            </a:r>
            <a:r>
              <a:rPr lang="ru-RU" sz="1600" b="1" dirty="0" smtClean="0">
                <a:solidFill>
                  <a:srgbClr val="000000"/>
                </a:solidFill>
              </a:rPr>
              <a:t>MPI_COMM_WORLD);</a:t>
            </a:r>
            <a:endParaRPr lang="ru-RU" sz="1600" b="1" dirty="0">
              <a:solidFill>
                <a:srgbClr val="000000"/>
              </a:solidFill>
            </a:endParaRP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if</a:t>
            </a:r>
            <a:r>
              <a:rPr lang="ru-RU" sz="1600" b="1" dirty="0">
                <a:solidFill>
                  <a:srgbClr val="000000"/>
                </a:solidFill>
              </a:rPr>
              <a:t>(</a:t>
            </a:r>
            <a:r>
              <a:rPr lang="ru-RU" sz="1600" b="1" dirty="0" err="1">
                <a:solidFill>
                  <a:srgbClr val="000000"/>
                </a:solidFill>
              </a:rPr>
              <a:t>myrank</a:t>
            </a:r>
            <a:r>
              <a:rPr lang="ru-RU" sz="1600" b="1" dirty="0">
                <a:solidFill>
                  <a:srgbClr val="000000"/>
                </a:solidFill>
              </a:rPr>
              <a:t>!=ranksize-1)</a:t>
            </a:r>
          </a:p>
          <a:p>
            <a:pPr marL="2286000" lvl="2" indent="-441325">
              <a:spcBef>
                <a:spcPts val="350"/>
              </a:spcBef>
              <a:buSzPct val="100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MPI_</a:t>
            </a:r>
            <a:r>
              <a:rPr lang="en-US" sz="1600" b="1" dirty="0" smtClean="0">
                <a:solidFill>
                  <a:srgbClr val="000000"/>
                </a:solidFill>
              </a:rPr>
              <a:t>R</a:t>
            </a:r>
            <a:r>
              <a:rPr lang="ru-RU" sz="1600" b="1" dirty="0" err="1" smtClean="0">
                <a:solidFill>
                  <a:srgbClr val="000000"/>
                </a:solidFill>
              </a:rPr>
              <a:t>ecv</a:t>
            </a:r>
            <a:r>
              <a:rPr lang="ru-RU" sz="1600" b="1" dirty="0">
                <a:solidFill>
                  <a:srgbClr val="000000"/>
                </a:solidFill>
              </a:rPr>
              <a:t>(&amp;A[nrow+1][0],L,MPI_DOUBLE, myrank+1, 1216, </a:t>
            </a:r>
            <a:r>
              <a:rPr lang="ru-RU" sz="1600" b="1" dirty="0" smtClean="0">
                <a:solidFill>
                  <a:srgbClr val="000000"/>
                </a:solidFill>
              </a:rPr>
              <a:t>MPI_COMM_WORLD</a:t>
            </a:r>
            <a:r>
              <a:rPr lang="en-US" sz="1600" b="1" smtClean="0">
                <a:solidFill>
                  <a:srgbClr val="000000"/>
                </a:solidFill>
              </a:rPr>
              <a:t>, </a:t>
            </a:r>
            <a:r>
              <a:rPr lang="en-US" sz="1600" b="1">
                <a:solidFill>
                  <a:srgbClr val="000000"/>
                </a:solidFill>
              </a:rPr>
              <a:t>&amp;status[0]</a:t>
            </a:r>
            <a:r>
              <a:rPr lang="ru-RU" sz="1600" b="1" dirty="0" smtClean="0">
                <a:solidFill>
                  <a:srgbClr val="000000"/>
                </a:solidFill>
              </a:rPr>
              <a:t>);</a:t>
            </a:r>
            <a:endParaRPr lang="ru-RU" sz="1600" b="1" dirty="0">
              <a:solidFill>
                <a:srgbClr val="000000"/>
              </a:solidFill>
            </a:endParaRP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err="1">
                <a:solidFill>
                  <a:srgbClr val="000000"/>
                </a:solidFill>
              </a:rPr>
              <a:t>if</a:t>
            </a:r>
            <a:r>
              <a:rPr lang="ru-RU" sz="1600" b="1" dirty="0">
                <a:solidFill>
                  <a:srgbClr val="000000"/>
                </a:solidFill>
              </a:rPr>
              <a:t>(</a:t>
            </a:r>
            <a:r>
              <a:rPr lang="ru-RU" sz="1600" b="1" dirty="0" err="1">
                <a:solidFill>
                  <a:srgbClr val="000000"/>
                </a:solidFill>
              </a:rPr>
              <a:t>myrank</a:t>
            </a:r>
            <a:r>
              <a:rPr lang="ru-RU" sz="1600" b="1" dirty="0">
                <a:solidFill>
                  <a:srgbClr val="000000"/>
                </a:solidFill>
              </a:rPr>
              <a:t>!=0)</a:t>
            </a:r>
          </a:p>
          <a:p>
            <a:pPr marL="2286000" lvl="2" indent="-441325">
              <a:spcBef>
                <a:spcPts val="350"/>
              </a:spcBef>
              <a:buSzPct val="100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MPI_</a:t>
            </a:r>
            <a:r>
              <a:rPr lang="en-US" sz="1600" b="1" dirty="0" smtClean="0">
                <a:solidFill>
                  <a:srgbClr val="000000"/>
                </a:solidFill>
              </a:rPr>
              <a:t>S</a:t>
            </a:r>
            <a:r>
              <a:rPr lang="ru-RU" sz="1600" b="1" dirty="0" err="1" smtClean="0">
                <a:solidFill>
                  <a:srgbClr val="000000"/>
                </a:solidFill>
              </a:rPr>
              <a:t>end</a:t>
            </a:r>
            <a:r>
              <a:rPr lang="ru-RU" sz="1600" b="1" dirty="0">
                <a:solidFill>
                  <a:srgbClr val="000000"/>
                </a:solidFill>
              </a:rPr>
              <a:t>(&amp;A[1][0],L,MPI_DOUBLE, myrank-1, 1216, </a:t>
            </a:r>
            <a:r>
              <a:rPr lang="ru-RU" sz="1600" b="1" dirty="0" smtClean="0">
                <a:solidFill>
                  <a:srgbClr val="000000"/>
                </a:solidFill>
              </a:rPr>
              <a:t>MPI_COMM_WORLD);</a:t>
            </a:r>
            <a:endParaRPr lang="ru-RU" sz="1600" b="1" dirty="0">
              <a:solidFill>
                <a:srgbClr val="000000"/>
              </a:solidFill>
            </a:endParaRP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63513" y="1198563"/>
            <a:ext cx="9737725" cy="338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for(i=1; i&lt;=nrow; i++)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{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	if (((i==1)&amp;&amp;(myrank==0))||((i==nrow)&amp;&amp;(myrank==ranksize-1))) continue;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	for(j=1; j&lt;=L-2; j++)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		B[i-1][j] = (A[i-1][j]+A[i+1][j]+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			A[i][j-1]+A[i][j+1])/4.;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}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}/*DO it*/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printf("%d: Time of task=%lf\n",myrank,MPI_Wtime()-t1);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MPI_Finalize ();    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return 0;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Проверка завершения любого числа обменов выполняется подпрограммой: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1800" b="1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000" b="1" smtClean="0">
                <a:latin typeface="Courier New" pitchFamily="49" charset="0"/>
                <a:ea typeface="SimSun" pitchFamily="2" charset="-122"/>
              </a:rPr>
              <a:t>int MPI_Waitany(int count, MPI_Request requests[], int *index, MPI_Status *status)</a:t>
            </a:r>
            <a:endParaRPr lang="ru-RU" altLang="zh-CN" sz="2000" b="1" smtClean="0">
              <a:latin typeface="Courier New" pitchFamily="49" charset="0"/>
            </a:endParaRPr>
          </a:p>
          <a:p>
            <a:pPr eaLnBrk="1" hangingPunct="1"/>
            <a:r>
              <a:rPr lang="ru-RU" altLang="zh-CN" sz="2000" smtClean="0"/>
              <a:t>Выполнение процесса блокируется до тех пор, пока, по крайней мере, один обмен из массива запросов (</a:t>
            </a:r>
            <a:r>
              <a:rPr lang="ru-RU" altLang="zh-CN" sz="1800" smtClean="0">
                <a:latin typeface="Courier New" pitchFamily="49" charset="0"/>
              </a:rPr>
              <a:t>requests</a:t>
            </a:r>
            <a:r>
              <a:rPr lang="ru-RU" altLang="zh-CN" sz="2000" smtClean="0"/>
              <a:t>) не будет завершен.</a:t>
            </a:r>
          </a:p>
          <a:p>
            <a:pPr eaLnBrk="1" hangingPunct="1"/>
            <a:r>
              <a:rPr lang="ru-RU" altLang="zh-CN" sz="2000" smtClean="0"/>
              <a:t>Входные параметры:</a:t>
            </a:r>
            <a:endParaRPr lang="en-GB" altLang="zh-CN" sz="2000" smtClean="0">
              <a:ea typeface="SimSun" pitchFamily="2" charset="-122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ru-RU" altLang="zh-CN" sz="2000" smtClean="0">
                <a:latin typeface="Courier New" pitchFamily="49" charset="0"/>
              </a:rPr>
              <a:t> </a:t>
            </a:r>
            <a:r>
              <a:rPr lang="en-GB" altLang="zh-CN" sz="2000" smtClean="0">
                <a:latin typeface="Courier New" pitchFamily="49" charset="0"/>
                <a:ea typeface="SimSun" pitchFamily="2" charset="-122"/>
              </a:rPr>
              <a:t>requests</a:t>
            </a:r>
            <a:r>
              <a:rPr lang="ru-RU" altLang="zh-CN" sz="2000" smtClean="0"/>
              <a:t> - запрос;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altLang="zh-CN" sz="2000" smtClean="0">
                <a:latin typeface="Courier New" pitchFamily="49" charset="0"/>
              </a:rPr>
              <a:t> count</a:t>
            </a:r>
            <a:r>
              <a:rPr lang="ru-RU" altLang="zh-CN" sz="2000" smtClean="0"/>
              <a:t> - количество элементов в массиве </a:t>
            </a:r>
            <a:r>
              <a:rPr lang="ru-RU" altLang="zh-CN" sz="2000" smtClean="0">
                <a:latin typeface="Courier New" pitchFamily="49" charset="0"/>
              </a:rPr>
              <a:t>requests</a:t>
            </a:r>
            <a:r>
              <a:rPr lang="ru-RU" altLang="zh-CN" sz="2000" smtClean="0"/>
              <a:t>.</a:t>
            </a:r>
          </a:p>
          <a:p>
            <a:pPr eaLnBrk="1" hangingPunct="1"/>
            <a:r>
              <a:rPr lang="ru-RU" altLang="zh-CN" sz="2000" smtClean="0"/>
              <a:t>Выходные параметры: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zh-CN" sz="200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ru-RU" altLang="zh-CN" sz="2000" smtClean="0">
                <a:latin typeface="Courier New" pitchFamily="49" charset="0"/>
              </a:rPr>
              <a:t>index</a:t>
            </a:r>
            <a:r>
              <a:rPr lang="ru-RU" altLang="zh-CN" sz="2000" smtClean="0"/>
              <a:t> - индекс запроса (в языке </a:t>
            </a:r>
            <a:r>
              <a:rPr lang="en-GB" altLang="zh-CN" sz="2000" smtClean="0">
                <a:ea typeface="SimSun" pitchFamily="2" charset="-122"/>
              </a:rPr>
              <a:t>C</a:t>
            </a:r>
            <a:r>
              <a:rPr lang="ru-RU" altLang="zh-CN" sz="2000" smtClean="0"/>
              <a:t> это целое число от 0 до </a:t>
            </a:r>
            <a:r>
              <a:rPr lang="ru-RU" altLang="zh-CN" sz="2000" smtClean="0">
                <a:latin typeface="Courier New" pitchFamily="49" charset="0"/>
              </a:rPr>
              <a:t>count</a:t>
            </a:r>
            <a:r>
              <a:rPr lang="en-GB" altLang="zh-CN" sz="2000" smtClean="0">
                <a:ea typeface="SimSun" pitchFamily="2" charset="-122"/>
              </a:rPr>
              <a:t> </a:t>
            </a:r>
            <a:r>
              <a:rPr lang="ru-RU" altLang="zh-CN" sz="2000" smtClean="0"/>
              <a:t>–</a:t>
            </a:r>
            <a:r>
              <a:rPr lang="en-GB" altLang="zh-CN" sz="2000" smtClean="0">
                <a:ea typeface="SimSun" pitchFamily="2" charset="-122"/>
              </a:rPr>
              <a:t> </a:t>
            </a:r>
            <a:r>
              <a:rPr lang="en-US" altLang="zh-CN" sz="2000" smtClean="0">
                <a:ea typeface="SimSun" pitchFamily="2" charset="-122"/>
              </a:rPr>
              <a:t> </a:t>
            </a:r>
            <a:r>
              <a:rPr lang="ru-RU" altLang="zh-CN" sz="2000" smtClean="0"/>
              <a:t>1) в массиве </a:t>
            </a:r>
            <a:r>
              <a:rPr lang="ru-RU" altLang="zh-CN" sz="2000" smtClean="0">
                <a:latin typeface="Courier New" pitchFamily="49" charset="0"/>
              </a:rPr>
              <a:t>requests</a:t>
            </a:r>
            <a:r>
              <a:rPr lang="ru-RU" altLang="zh-CN" sz="2000" smtClean="0"/>
              <a:t>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zh-CN" sz="200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ru-RU" altLang="zh-CN" sz="2000" smtClean="0">
                <a:latin typeface="Courier New" pitchFamily="49" charset="0"/>
              </a:rPr>
              <a:t>status</a:t>
            </a:r>
            <a:r>
              <a:rPr lang="ru-RU" altLang="zh-CN" sz="2000" smtClean="0"/>
              <a:t> </a:t>
            </a:r>
            <a:r>
              <a:rPr lang="en-US" altLang="zh-CN" sz="2000" smtClean="0">
                <a:ea typeface="SimSun" pitchFamily="2" charset="-122"/>
              </a:rPr>
              <a:t>-</a:t>
            </a:r>
            <a:r>
              <a:rPr lang="ru-RU" altLang="zh-CN" sz="2000" smtClean="0"/>
              <a:t> статус.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завершения любого числа обменов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2000" dirty="0" smtClean="0"/>
              <a:t>Подпрограмма </a:t>
            </a:r>
            <a:r>
              <a:rPr lang="ru-RU" altLang="zh-CN" sz="2000" dirty="0" smtClean="0">
                <a:latin typeface="Courier New" pitchFamily="49" charset="0"/>
              </a:rPr>
              <a:t>MPI_Test</a:t>
            </a:r>
            <a:r>
              <a:rPr lang="ru-RU" altLang="zh-CN" sz="2000" dirty="0" smtClean="0"/>
              <a:t> выполняет неблокирующую проверку завершения приема или передачи сообщения:</a:t>
            </a:r>
            <a:endParaRPr lang="en-GB" altLang="zh-CN" sz="2000" dirty="0" smtClean="0"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endParaRPr lang="ru-RU" altLang="zh-CN" sz="2000" dirty="0" smtClean="0">
              <a:latin typeface="Courier New" pitchFamily="49" charset="0"/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2000" b="1" dirty="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0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000" b="1" dirty="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en-GB" altLang="zh-CN" sz="2000" b="1" dirty="0" err="1" smtClean="0">
                <a:latin typeface="Courier New" pitchFamily="49" charset="0"/>
                <a:ea typeface="SimSun" pitchFamily="2" charset="-122"/>
              </a:rPr>
              <a:t>MPI_Test</a:t>
            </a:r>
            <a:r>
              <a:rPr lang="en-GB" altLang="zh-CN" sz="2000" b="1" dirty="0" smtClean="0">
                <a:latin typeface="Courier New" pitchFamily="49" charset="0"/>
                <a:ea typeface="SimSun" pitchFamily="2" charset="-122"/>
              </a:rPr>
              <a:t>(</a:t>
            </a:r>
            <a:r>
              <a:rPr lang="en-GB" altLang="zh-CN" sz="2000" b="1" dirty="0" err="1" smtClean="0">
                <a:latin typeface="Courier New" pitchFamily="49" charset="0"/>
                <a:ea typeface="SimSun" pitchFamily="2" charset="-122"/>
              </a:rPr>
              <a:t>MPI_Request</a:t>
            </a:r>
            <a:r>
              <a:rPr lang="en-GB" altLang="zh-CN" sz="2000" b="1" dirty="0" smtClean="0">
                <a:latin typeface="Courier New" pitchFamily="49" charset="0"/>
                <a:ea typeface="SimSun" pitchFamily="2" charset="-122"/>
              </a:rPr>
              <a:t> *request, </a:t>
            </a:r>
            <a:r>
              <a:rPr lang="en-GB" altLang="zh-CN" sz="20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000" b="1" dirty="0" smtClean="0">
                <a:latin typeface="Courier New" pitchFamily="49" charset="0"/>
                <a:ea typeface="SimSun" pitchFamily="2" charset="-122"/>
              </a:rPr>
              <a:t> *flag, </a:t>
            </a:r>
            <a:r>
              <a:rPr lang="en-GB" altLang="zh-CN" sz="2000" b="1" dirty="0" err="1" smtClean="0">
                <a:latin typeface="Courier New" pitchFamily="49" charset="0"/>
                <a:ea typeface="SimSun" pitchFamily="2" charset="-122"/>
              </a:rPr>
              <a:t>MPI_Status</a:t>
            </a:r>
            <a:r>
              <a:rPr lang="en-GB" altLang="zh-CN" sz="2000" b="1" dirty="0" smtClean="0">
                <a:latin typeface="Courier New" pitchFamily="49" charset="0"/>
                <a:ea typeface="SimSun" pitchFamily="2" charset="-122"/>
              </a:rPr>
              <a:t> *status)</a:t>
            </a:r>
            <a:endParaRPr lang="ru-RU" altLang="zh-CN" sz="2000" b="1" dirty="0" smtClean="0">
              <a:latin typeface="Courier New" pitchFamily="49" charset="0"/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endParaRPr lang="en-GB" altLang="zh-CN" sz="2000" dirty="0" smtClean="0">
              <a:latin typeface="Courier New" pitchFamily="49" charset="0"/>
              <a:ea typeface="SimSun" pitchFamily="2" charset="-122"/>
            </a:endParaRPr>
          </a:p>
          <a:p>
            <a:pPr eaLnBrk="1" hangingPunct="1"/>
            <a:r>
              <a:rPr lang="ru-RU" altLang="zh-CN" sz="2000" dirty="0" smtClean="0"/>
              <a:t>Входной параметр: идентификатор операции обмена </a:t>
            </a:r>
            <a:r>
              <a:rPr lang="ru-RU" altLang="zh-CN" sz="2000" dirty="0" smtClean="0">
                <a:latin typeface="Courier New" pitchFamily="49" charset="0"/>
              </a:rPr>
              <a:t>request</a:t>
            </a:r>
            <a:r>
              <a:rPr lang="ru-RU" altLang="zh-CN" sz="2000" dirty="0" smtClean="0"/>
              <a:t>. </a:t>
            </a:r>
          </a:p>
          <a:p>
            <a:pPr eaLnBrk="1" hangingPunct="1"/>
            <a:r>
              <a:rPr lang="ru-RU" altLang="zh-CN" sz="2000" dirty="0" smtClean="0"/>
              <a:t>Выходные параметры: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altLang="zh-CN" sz="2000" dirty="0" smtClean="0">
                <a:latin typeface="Courier New" pitchFamily="49" charset="0"/>
              </a:rPr>
              <a:t> flag</a:t>
            </a:r>
            <a:r>
              <a:rPr lang="ru-RU" altLang="zh-CN" sz="2000" dirty="0" smtClean="0"/>
              <a:t> </a:t>
            </a:r>
            <a:r>
              <a:rPr lang="ru-RU" altLang="zh-CN" sz="2000" dirty="0" smtClean="0">
                <a:sym typeface="Symbol" pitchFamily="18" charset="2"/>
              </a:rPr>
              <a:t></a:t>
            </a:r>
            <a:r>
              <a:rPr lang="ru-RU" altLang="zh-CN" sz="2000" dirty="0" smtClean="0"/>
              <a:t> «истина», если операция, заданная идентификатором </a:t>
            </a:r>
            <a:r>
              <a:rPr lang="ru-RU" altLang="zh-CN" sz="2000" dirty="0" smtClean="0">
                <a:latin typeface="Courier New" pitchFamily="49" charset="0"/>
              </a:rPr>
              <a:t>request</a:t>
            </a:r>
            <a:r>
              <a:rPr lang="ru-RU" altLang="zh-CN" sz="2000" dirty="0" smtClean="0"/>
              <a:t>, выполнена;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altLang="zh-CN" sz="2000" dirty="0" smtClean="0">
                <a:latin typeface="Courier New" pitchFamily="49" charset="0"/>
              </a:rPr>
              <a:t> status</a:t>
            </a:r>
            <a:r>
              <a:rPr lang="ru-RU" altLang="zh-CN" sz="2000" dirty="0" smtClean="0"/>
              <a:t> </a:t>
            </a:r>
            <a:r>
              <a:rPr lang="ru-RU" altLang="zh-CN" sz="2000" dirty="0" smtClean="0">
                <a:sym typeface="Symbol" pitchFamily="18" charset="2"/>
              </a:rPr>
              <a:t></a:t>
            </a:r>
            <a:r>
              <a:rPr lang="ru-RU" altLang="zh-CN" sz="2000" dirty="0" smtClean="0"/>
              <a:t> статус выполненной операции.</a:t>
            </a:r>
          </a:p>
          <a:p>
            <a:pPr eaLnBrk="1" hangingPunct="1"/>
            <a:endParaRPr lang="ru-RU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Неблокирующие процедуры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Подпрограмма </a:t>
            </a:r>
            <a:r>
              <a:rPr lang="ru-RU" altLang="zh-CN" sz="2800" dirty="0" smtClean="0">
                <a:latin typeface="Courier New" pitchFamily="49" charset="0"/>
              </a:rPr>
              <a:t>MPI_Test</a:t>
            </a:r>
            <a:r>
              <a:rPr lang="en-US" altLang="zh-CN" sz="2800" dirty="0" smtClean="0">
                <a:latin typeface="Courier New" pitchFamily="49" charset="0"/>
                <a:ea typeface="SimSun" pitchFamily="2" charset="-122"/>
              </a:rPr>
              <a:t>all</a:t>
            </a:r>
            <a:r>
              <a:rPr lang="ru-RU" altLang="zh-CN" dirty="0" smtClean="0"/>
              <a:t> выполняет неблокирующую проверку завершения приема или передачи всех сообщений:</a:t>
            </a:r>
            <a:endParaRPr lang="en-GB" altLang="zh-CN" dirty="0" smtClean="0">
              <a:ea typeface="SimSun" pitchFamily="2" charset="-12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sz="2800" dirty="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MPI_Testall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(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count,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MPI_Request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requests[],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*flag,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MPI_Status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statuses[])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sz="2800" b="1" dirty="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MPI_Testall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(count, requests, flag, statuses,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ierr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)</a:t>
            </a:r>
            <a:endParaRPr lang="ru-RU" altLang="zh-CN" sz="28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sz="28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При вызове возвращается значение флага (</a:t>
            </a:r>
            <a:r>
              <a:rPr lang="ru-RU" altLang="zh-CN" sz="2800" dirty="0" smtClean="0">
                <a:latin typeface="Courier New" pitchFamily="49" charset="0"/>
              </a:rPr>
              <a:t>flag</a:t>
            </a:r>
            <a:r>
              <a:rPr lang="ru-RU" altLang="zh-CN" dirty="0" smtClean="0"/>
              <a:t>) «истина», если все обмены, связанные с активными запросами в массиве </a:t>
            </a:r>
            <a:r>
              <a:rPr lang="ru-RU" altLang="zh-CN" sz="2800" dirty="0" smtClean="0">
                <a:latin typeface="Courier New" pitchFamily="49" charset="0"/>
              </a:rPr>
              <a:t>requests</a:t>
            </a:r>
            <a:r>
              <a:rPr lang="ru-RU" altLang="zh-CN" dirty="0" smtClean="0"/>
              <a:t>, выполнены. Если завершены не все обмены, флагу присваивается значение «ложь», а массив </a:t>
            </a:r>
            <a:r>
              <a:rPr lang="ru-RU" altLang="zh-CN" sz="2800" dirty="0" smtClean="0">
                <a:latin typeface="Courier New" pitchFamily="49" charset="0"/>
              </a:rPr>
              <a:t>statuses</a:t>
            </a:r>
            <a:r>
              <a:rPr lang="ru-RU" altLang="zh-CN" dirty="0" smtClean="0"/>
              <a:t> не определен.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Параметр </a:t>
            </a:r>
            <a:r>
              <a:rPr lang="ru-RU" altLang="zh-CN" sz="2800" dirty="0" smtClean="0">
                <a:latin typeface="Courier New" pitchFamily="49" charset="0"/>
              </a:rPr>
              <a:t>count</a:t>
            </a:r>
            <a:r>
              <a:rPr lang="ru-RU" altLang="zh-CN" dirty="0" smtClean="0"/>
              <a:t> - количество запросов.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Каждому статусу, соответствующему активному запросу, присваивается значение статуса соответствующего обмена.</a:t>
            </a: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Неблокирующая проверка завершения всех обменов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2100" smtClean="0"/>
              <a:t>Подпрограмма </a:t>
            </a:r>
            <a:r>
              <a:rPr lang="ru-RU" altLang="zh-CN" sz="2100" smtClean="0">
                <a:latin typeface="Courier New" pitchFamily="49" charset="0"/>
              </a:rPr>
              <a:t>MPI_Test</a:t>
            </a:r>
            <a:r>
              <a:rPr lang="en-US" altLang="zh-CN" sz="2100" smtClean="0">
                <a:latin typeface="Courier New" pitchFamily="49" charset="0"/>
                <a:ea typeface="SimSun" pitchFamily="2" charset="-122"/>
              </a:rPr>
              <a:t>any</a:t>
            </a:r>
            <a:r>
              <a:rPr lang="ru-RU" altLang="zh-CN" sz="2100" smtClean="0"/>
              <a:t> выполняет неблокирующую проверку завершения приема или передачи сообщения:</a:t>
            </a:r>
            <a:endParaRPr lang="en-GB" altLang="zh-CN" sz="2100" smtClean="0"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210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MPI_Testany(int count, MPI_Request requests[], int *index, int *flag, MPI_Status *status)</a:t>
            </a:r>
            <a:endParaRPr lang="ru-RU" altLang="zh-CN" sz="2100" b="1" smtClean="0">
              <a:latin typeface="Courier New" pitchFamily="49" charset="0"/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endParaRPr lang="en-GB" altLang="zh-CN" sz="2100" b="1" smtClean="0">
              <a:latin typeface="Courier New" pitchFamily="49" charset="0"/>
              <a:ea typeface="SimSun" pitchFamily="2" charset="-122"/>
            </a:endParaRPr>
          </a:p>
          <a:p>
            <a:pPr eaLnBrk="1" hangingPunct="1"/>
            <a:r>
              <a:rPr lang="ru-RU" altLang="zh-CN" sz="2100" smtClean="0"/>
              <a:t>Смысл и назначение параметров этой подпрограммы те же, что и для подпрограммы </a:t>
            </a:r>
            <a:r>
              <a:rPr lang="ru-RU" altLang="zh-CN" sz="2100" smtClean="0">
                <a:latin typeface="Courier New" pitchFamily="49" charset="0"/>
              </a:rPr>
              <a:t>MPI_Waitany</a:t>
            </a:r>
            <a:r>
              <a:rPr lang="ru-RU" altLang="zh-CN" sz="2100" smtClean="0"/>
              <a:t>. Дополнительный аргумент </a:t>
            </a:r>
            <a:r>
              <a:rPr lang="ru-RU" altLang="zh-CN" sz="2100" smtClean="0">
                <a:latin typeface="Courier New" pitchFamily="49" charset="0"/>
              </a:rPr>
              <a:t>flag</a:t>
            </a:r>
            <a:r>
              <a:rPr lang="ru-RU" altLang="zh-CN" sz="2100" smtClean="0"/>
              <a:t>,  принимает значение «истина», если одна из операций завершена. </a:t>
            </a:r>
          </a:p>
          <a:p>
            <a:pPr eaLnBrk="1" hangingPunct="1"/>
            <a:r>
              <a:rPr lang="ru-RU" altLang="zh-CN" sz="2100" smtClean="0"/>
              <a:t>Блокирующая подпрограмма </a:t>
            </a:r>
            <a:r>
              <a:rPr lang="ru-RU" altLang="zh-CN" sz="2100" smtClean="0">
                <a:latin typeface="Courier New" pitchFamily="49" charset="0"/>
              </a:rPr>
              <a:t>MPI_Waitany</a:t>
            </a:r>
            <a:r>
              <a:rPr lang="ru-RU" altLang="zh-CN" sz="2100" smtClean="0"/>
              <a:t> и неблокирующая </a:t>
            </a:r>
            <a:r>
              <a:rPr lang="ru-RU" altLang="zh-CN" sz="2100" smtClean="0">
                <a:latin typeface="Courier New" pitchFamily="49" charset="0"/>
              </a:rPr>
              <a:t>MPI_Testany</a:t>
            </a:r>
            <a:r>
              <a:rPr lang="ru-RU" altLang="zh-CN" sz="2100" smtClean="0"/>
              <a:t> взаимозаменяемы, как и другие аналогичные пары.</a:t>
            </a:r>
            <a:endParaRPr lang="ru-RU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Неблокирующая проверка любого числа обменов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Подпрограммы </a:t>
            </a:r>
            <a:r>
              <a:rPr lang="ru-RU" altLang="zh-CN" sz="2400" dirty="0" smtClean="0">
                <a:latin typeface="Courier New" pitchFamily="49" charset="0"/>
              </a:rPr>
              <a:t>MPI_Waitsome</a:t>
            </a:r>
            <a:r>
              <a:rPr lang="ru-RU" altLang="zh-CN" dirty="0" smtClean="0"/>
              <a:t> и </a:t>
            </a:r>
            <a:r>
              <a:rPr lang="ru-RU" altLang="zh-CN" sz="2400" dirty="0" smtClean="0">
                <a:latin typeface="Courier New" pitchFamily="49" charset="0"/>
              </a:rPr>
              <a:t>MPI_Testsome</a:t>
            </a:r>
            <a:r>
              <a:rPr lang="ru-RU" altLang="zh-CN" dirty="0" smtClean="0"/>
              <a:t> действуют аналогично подпрограммам </a:t>
            </a:r>
            <a:r>
              <a:rPr lang="ru-RU" altLang="zh-CN" sz="2400" dirty="0" smtClean="0">
                <a:latin typeface="Courier New" pitchFamily="49" charset="0"/>
              </a:rPr>
              <a:t>MPI_Waitany</a:t>
            </a:r>
            <a:r>
              <a:rPr lang="ru-RU" altLang="zh-CN" dirty="0" smtClean="0"/>
              <a:t> и </a:t>
            </a:r>
            <a:r>
              <a:rPr lang="ru-RU" altLang="zh-CN" sz="2400" dirty="0" smtClean="0">
                <a:latin typeface="Courier New" pitchFamily="49" charset="0"/>
              </a:rPr>
              <a:t>MPI_Testany</a:t>
            </a:r>
            <a:r>
              <a:rPr lang="ru-RU" altLang="zh-CN" dirty="0" smtClean="0"/>
              <a:t>, кроме случая, когда завершается более одного обмена.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В подпрограммах </a:t>
            </a:r>
            <a:r>
              <a:rPr lang="ru-RU" altLang="zh-CN" sz="2400" dirty="0" smtClean="0">
                <a:latin typeface="Courier New" pitchFamily="49" charset="0"/>
              </a:rPr>
              <a:t>MPI_Waitany</a:t>
            </a:r>
            <a:r>
              <a:rPr lang="ru-RU" altLang="zh-CN" dirty="0" smtClean="0"/>
              <a:t> и </a:t>
            </a:r>
            <a:r>
              <a:rPr lang="ru-RU" altLang="zh-CN" sz="2400" dirty="0" smtClean="0">
                <a:latin typeface="Courier New" pitchFamily="49" charset="0"/>
              </a:rPr>
              <a:t>MPI_Testany</a:t>
            </a:r>
            <a:r>
              <a:rPr lang="ru-RU" altLang="zh-CN" dirty="0" smtClean="0"/>
              <a:t> обмен из числа завершенных выбирается произвольно, именно для него и возвращается статус, а для </a:t>
            </a:r>
            <a:r>
              <a:rPr lang="ru-RU" altLang="zh-CN" sz="2400" dirty="0" smtClean="0">
                <a:latin typeface="Courier New" pitchFamily="49" charset="0"/>
              </a:rPr>
              <a:t>MPI_Waitsome</a:t>
            </a:r>
            <a:r>
              <a:rPr lang="ru-RU" altLang="zh-CN" dirty="0" smtClean="0"/>
              <a:t> и </a:t>
            </a:r>
            <a:r>
              <a:rPr lang="ru-RU" altLang="zh-CN" sz="2400" dirty="0" smtClean="0">
                <a:latin typeface="Courier New" pitchFamily="49" charset="0"/>
              </a:rPr>
              <a:t>MPI_Testsome</a:t>
            </a:r>
            <a:r>
              <a:rPr lang="ru-RU" altLang="zh-CN" dirty="0" smtClean="0"/>
              <a:t> статус возвращается для всех завершенных обменов.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Эти подпрограммы можно использовать для определения, сколько обменов завершено.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Другие операции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1900" smtClean="0">
                <a:ea typeface="SimSun" pitchFamily="2" charset="-122"/>
              </a:rPr>
              <a:t>Блокирующая проверка выполнения обменов</a:t>
            </a:r>
            <a:r>
              <a:rPr lang="en-US" altLang="zh-CN" sz="1900" smtClean="0">
                <a:ea typeface="SimSun" pitchFamily="2" charset="-122"/>
              </a:rPr>
              <a:t>:</a:t>
            </a:r>
            <a:endParaRPr lang="en-GB" altLang="zh-CN" sz="1900" smtClean="0"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190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MPI</a:t>
            </a:r>
            <a:r>
              <a:rPr lang="ru-RU" altLang="zh-CN" sz="2100" b="1" smtClean="0">
                <a:latin typeface="Courier New" pitchFamily="49" charset="0"/>
              </a:rPr>
              <a:t>_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Waitsome</a:t>
            </a:r>
            <a:r>
              <a:rPr lang="ru-RU" altLang="zh-CN" sz="2100" b="1" smtClean="0">
                <a:latin typeface="Courier New" pitchFamily="49" charset="0"/>
              </a:rPr>
              <a:t>(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incount</a:t>
            </a:r>
            <a:r>
              <a:rPr lang="ru-RU" altLang="zh-CN" sz="2100" b="1" smtClean="0">
                <a:latin typeface="Courier New" pitchFamily="49" charset="0"/>
              </a:rPr>
              <a:t>, 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100" b="1" smtClean="0">
                <a:latin typeface="Courier New" pitchFamily="49" charset="0"/>
              </a:rPr>
              <a:t>_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Request requests</a:t>
            </a:r>
            <a:r>
              <a:rPr lang="ru-RU" altLang="zh-CN" sz="2100" b="1" smtClean="0">
                <a:latin typeface="Courier New" pitchFamily="49" charset="0"/>
              </a:rPr>
              <a:t>[], 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ru-RU" altLang="zh-CN" sz="2100" b="1" smtClean="0">
                <a:latin typeface="Courier New" pitchFamily="49" charset="0"/>
              </a:rPr>
              <a:t> *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outcount</a:t>
            </a:r>
            <a:r>
              <a:rPr lang="ru-RU" altLang="zh-CN" sz="2100" b="1" smtClean="0">
                <a:latin typeface="Courier New" pitchFamily="49" charset="0"/>
              </a:rPr>
              <a:t>, 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indices</a:t>
            </a:r>
            <a:r>
              <a:rPr lang="ru-RU" altLang="zh-CN" sz="2100" b="1" smtClean="0">
                <a:latin typeface="Courier New" pitchFamily="49" charset="0"/>
              </a:rPr>
              <a:t>[], 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100" b="1" smtClean="0">
                <a:latin typeface="Courier New" pitchFamily="49" charset="0"/>
              </a:rPr>
              <a:t>_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Status statuses</a:t>
            </a:r>
            <a:r>
              <a:rPr lang="ru-RU" altLang="zh-CN" sz="2100" b="1" smtClean="0">
                <a:latin typeface="Courier New" pitchFamily="49" charset="0"/>
              </a:rPr>
              <a:t>[])</a:t>
            </a:r>
            <a:endParaRPr lang="en-GB" altLang="zh-CN" sz="2100" b="1" smtClean="0">
              <a:latin typeface="Courier New" pitchFamily="49" charset="0"/>
              <a:ea typeface="SimSun" pitchFamily="2" charset="-122"/>
            </a:endParaRPr>
          </a:p>
          <a:p>
            <a:pPr eaLnBrk="1" hangingPunct="1"/>
            <a:endParaRPr lang="ru-RU" altLang="zh-CN" sz="1900" smtClean="0">
              <a:latin typeface="Courier New" pitchFamily="49" charset="0"/>
            </a:endParaRPr>
          </a:p>
          <a:p>
            <a:pPr eaLnBrk="1" hangingPunct="1"/>
            <a:r>
              <a:rPr lang="ru-RU" altLang="zh-CN" sz="1900" smtClean="0"/>
              <a:t>Здесь </a:t>
            </a:r>
            <a:r>
              <a:rPr lang="ru-RU" altLang="zh-CN" sz="1900" smtClean="0">
                <a:latin typeface="Courier New" pitchFamily="49" charset="0"/>
              </a:rPr>
              <a:t>incount</a:t>
            </a:r>
            <a:r>
              <a:rPr lang="en-GB" altLang="zh-CN" sz="1900" smtClean="0">
                <a:ea typeface="SimSun" pitchFamily="2" charset="-122"/>
              </a:rPr>
              <a:t> </a:t>
            </a:r>
            <a:r>
              <a:rPr lang="ru-RU" altLang="zh-CN" sz="1900" smtClean="0"/>
              <a:t>- количество запросов. В </a:t>
            </a:r>
            <a:r>
              <a:rPr lang="ru-RU" altLang="zh-CN" sz="1900" smtClean="0">
                <a:latin typeface="Courier New" pitchFamily="49" charset="0"/>
              </a:rPr>
              <a:t>outcount</a:t>
            </a:r>
            <a:r>
              <a:rPr lang="ru-RU" altLang="zh-CN" sz="1900" smtClean="0"/>
              <a:t> возвращается количество выполненных запросов из массива </a:t>
            </a:r>
            <a:r>
              <a:rPr lang="ru-RU" altLang="zh-CN" sz="1900" smtClean="0">
                <a:latin typeface="Courier New" pitchFamily="49" charset="0"/>
              </a:rPr>
              <a:t>requests</a:t>
            </a:r>
            <a:r>
              <a:rPr lang="ru-RU" altLang="zh-CN" sz="1900" smtClean="0"/>
              <a:t>, а в первых </a:t>
            </a:r>
            <a:r>
              <a:rPr lang="ru-RU" altLang="zh-CN" sz="1900" smtClean="0">
                <a:latin typeface="Courier New" pitchFamily="49" charset="0"/>
              </a:rPr>
              <a:t>outcount</a:t>
            </a:r>
            <a:r>
              <a:rPr lang="ru-RU" altLang="zh-CN" sz="1900" smtClean="0"/>
              <a:t> элементах массива </a:t>
            </a:r>
            <a:r>
              <a:rPr lang="ru-RU" altLang="zh-CN" sz="1900" smtClean="0">
                <a:latin typeface="Courier New" pitchFamily="49" charset="0"/>
              </a:rPr>
              <a:t>indices</a:t>
            </a:r>
            <a:r>
              <a:rPr lang="ru-RU" altLang="zh-CN" sz="1900" smtClean="0"/>
              <a:t> возвращаются индексы этих операций. В первых </a:t>
            </a:r>
            <a:r>
              <a:rPr lang="ru-RU" altLang="zh-CN" sz="1900" smtClean="0">
                <a:latin typeface="Courier New" pitchFamily="49" charset="0"/>
              </a:rPr>
              <a:t>outcount</a:t>
            </a:r>
            <a:r>
              <a:rPr lang="ru-RU" altLang="zh-CN" sz="1900" smtClean="0"/>
              <a:t> элементах массива </a:t>
            </a:r>
            <a:r>
              <a:rPr lang="ru-RU" altLang="zh-CN" sz="1900" smtClean="0">
                <a:latin typeface="Courier New" pitchFamily="49" charset="0"/>
              </a:rPr>
              <a:t>statu</a:t>
            </a:r>
            <a:r>
              <a:rPr lang="en-GB" altLang="zh-CN" sz="1900" smtClean="0">
                <a:latin typeface="Courier New" pitchFamily="49" charset="0"/>
                <a:ea typeface="SimSun" pitchFamily="2" charset="-122"/>
              </a:rPr>
              <a:t>se</a:t>
            </a:r>
            <a:r>
              <a:rPr lang="ru-RU" altLang="zh-CN" sz="1900" smtClean="0">
                <a:latin typeface="Courier New" pitchFamily="49" charset="0"/>
              </a:rPr>
              <a:t>s</a:t>
            </a:r>
            <a:r>
              <a:rPr lang="ru-RU" altLang="zh-CN" sz="1900" smtClean="0"/>
              <a:t> возвращается статус завершенных операций. Если выполненный запрос был сформирован неблокирующей операцией обмена, он аннулируется. Если в списке нет активных запросов, выполнение подпрограммы завершается сразу, а параметру </a:t>
            </a:r>
            <a:r>
              <a:rPr lang="ru-RU" altLang="zh-CN" sz="1900" smtClean="0">
                <a:latin typeface="Courier New" pitchFamily="49" charset="0"/>
              </a:rPr>
              <a:t>outcount</a:t>
            </a:r>
            <a:r>
              <a:rPr lang="ru-RU" altLang="zh-CN" sz="1900" smtClean="0"/>
              <a:t> присваивается значение </a:t>
            </a:r>
            <a:r>
              <a:rPr lang="ru-RU" altLang="zh-CN" sz="1900" smtClean="0">
                <a:latin typeface="Courier New" pitchFamily="49" charset="0"/>
              </a:rPr>
              <a:t>MPI_UNDEFINED</a:t>
            </a:r>
            <a:r>
              <a:rPr lang="ru-RU" altLang="zh-CN" sz="190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Другие операции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2100" smtClean="0">
                <a:ea typeface="SimSun" pitchFamily="2" charset="-122"/>
              </a:rPr>
              <a:t>Неблокирующая проверка выполнения обменов</a:t>
            </a:r>
            <a:r>
              <a:rPr lang="en-US" altLang="zh-CN" sz="2100" smtClean="0">
                <a:ea typeface="SimSun" pitchFamily="2" charset="-122"/>
              </a:rPr>
              <a:t>:</a:t>
            </a:r>
            <a:endParaRPr lang="en-GB" altLang="zh-CN" sz="2100" smtClean="0">
              <a:ea typeface="SimSun" pitchFamily="2" charset="-122"/>
            </a:endParaRPr>
          </a:p>
          <a:p>
            <a:pPr eaLnBrk="1" hangingPunct="1"/>
            <a:endParaRPr lang="ru-RU" altLang="zh-CN" sz="2100" smtClean="0">
              <a:latin typeface="Courier New" pitchFamily="49" charset="0"/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210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MPI_Testsome(int incount, MPI_Request requests[], int *outcount, int indices[], MPI_Status statuses[])</a:t>
            </a:r>
          </a:p>
          <a:p>
            <a:pPr eaLnBrk="1" hangingPunct="1"/>
            <a:endParaRPr lang="ru-RU" altLang="zh-CN" sz="2100" smtClean="0">
              <a:latin typeface="Courier New" pitchFamily="49" charset="0"/>
            </a:endParaRPr>
          </a:p>
          <a:p>
            <a:pPr eaLnBrk="1" hangingPunct="1"/>
            <a:r>
              <a:rPr lang="ru-RU" altLang="zh-CN" sz="2100" smtClean="0"/>
              <a:t>Параметры такие же, как и у подпрограммы </a:t>
            </a:r>
            <a:r>
              <a:rPr lang="ru-RU" altLang="zh-CN" sz="2100" smtClean="0">
                <a:latin typeface="Courier New" pitchFamily="49" charset="0"/>
              </a:rPr>
              <a:t>MPI_Waitsome</a:t>
            </a:r>
            <a:r>
              <a:rPr lang="ru-RU" altLang="zh-CN" sz="2100" smtClean="0"/>
              <a:t>. Эффективность подпрограммы </a:t>
            </a:r>
            <a:r>
              <a:rPr lang="ru-RU" altLang="zh-CN" sz="2100" smtClean="0">
                <a:latin typeface="Courier New" pitchFamily="49" charset="0"/>
              </a:rPr>
              <a:t>MPI_Testsome</a:t>
            </a:r>
            <a:r>
              <a:rPr lang="ru-RU" altLang="zh-CN" sz="2100" smtClean="0"/>
              <a:t> выше, чем у </a:t>
            </a:r>
            <a:r>
              <a:rPr lang="ru-RU" altLang="zh-CN" sz="2100" smtClean="0">
                <a:latin typeface="Courier New" pitchFamily="49" charset="0"/>
              </a:rPr>
              <a:t>MPI_Testany</a:t>
            </a:r>
            <a:r>
              <a:rPr lang="ru-RU" altLang="zh-CN" sz="2100" smtClean="0"/>
              <a:t>, поскольку первая возвращает информацию обо всех операциях, а для второй требуется новый вызов для каждой выполненной операции.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Другие операции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Рейтинг </a:t>
            </a:r>
            <a:r>
              <a:rPr lang="en-US" dirty="0" smtClean="0"/>
              <a:t>TOP-500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11026" r="37907" b="7086"/>
          <a:stretch/>
        </p:blipFill>
        <p:spPr bwMode="auto">
          <a:xfrm>
            <a:off x="3024384" y="764704"/>
            <a:ext cx="5004000" cy="56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sz="2100" dirty="0" smtClean="0"/>
              <a:t>Блокирующая проверка</a:t>
            </a:r>
            <a:r>
              <a:rPr lang="en-US" altLang="zh-CN" sz="2100" dirty="0" smtClean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MPI_Probe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(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source,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tag,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MPI_Comm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comm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,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MPI_Status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* status)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altLang="zh-CN" sz="2100" b="1" dirty="0" smtClean="0">
              <a:latin typeface="Courier New" pitchFamily="49" charset="0"/>
              <a:ea typeface="SimSun" pitchFamily="2" charset="-12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sz="2100" dirty="0" smtClean="0"/>
              <a:t>Неблокирующая проверка</a:t>
            </a:r>
            <a:r>
              <a:rPr lang="en-US" altLang="zh-CN" sz="2100" dirty="0" smtClean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MPI</a:t>
            </a:r>
            <a:r>
              <a:rPr lang="ru-RU" altLang="zh-CN" sz="2500" b="1" dirty="0" smtClean="0">
                <a:latin typeface="Courier New" pitchFamily="49" charset="0"/>
              </a:rPr>
              <a:t>_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Iprobe</a:t>
            </a:r>
            <a:r>
              <a:rPr lang="ru-RU" altLang="zh-CN" sz="2500" b="1" dirty="0" smtClean="0">
                <a:latin typeface="Courier New" pitchFamily="49" charset="0"/>
              </a:rPr>
              <a:t>(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source</a:t>
            </a:r>
            <a:r>
              <a:rPr lang="ru-RU" altLang="zh-CN" sz="2500" b="1" dirty="0" smtClean="0">
                <a:latin typeface="Courier New" pitchFamily="49" charset="0"/>
              </a:rPr>
              <a:t>,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tag</a:t>
            </a:r>
            <a:r>
              <a:rPr lang="ru-RU" altLang="zh-CN" sz="2500" b="1" dirty="0" smtClean="0">
                <a:latin typeface="Courier New" pitchFamily="49" charset="0"/>
              </a:rPr>
              <a:t>, 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500" b="1" dirty="0" smtClean="0">
                <a:latin typeface="Courier New" pitchFamily="49" charset="0"/>
              </a:rPr>
              <a:t>_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Comm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comm</a:t>
            </a:r>
            <a:r>
              <a:rPr lang="ru-RU" altLang="zh-CN" sz="2500" b="1" dirty="0" smtClean="0">
                <a:latin typeface="Courier New" pitchFamily="49" charset="0"/>
              </a:rPr>
              <a:t>,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ru-RU" altLang="zh-CN" sz="2500" b="1" dirty="0" smtClean="0">
                <a:latin typeface="Courier New" pitchFamily="49" charset="0"/>
              </a:rPr>
              <a:t> *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flag</a:t>
            </a:r>
            <a:r>
              <a:rPr lang="ru-RU" altLang="zh-CN" sz="2500" b="1" dirty="0" smtClean="0">
                <a:latin typeface="Courier New" pitchFamily="49" charset="0"/>
              </a:rPr>
              <a:t>, 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500" b="1" dirty="0" smtClean="0">
                <a:latin typeface="Courier New" pitchFamily="49" charset="0"/>
              </a:rPr>
              <a:t>_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Status</a:t>
            </a:r>
            <a:r>
              <a:rPr lang="ru-RU" altLang="zh-CN" sz="2500" b="1" dirty="0" smtClean="0">
                <a:latin typeface="Courier New" pitchFamily="49" charset="0"/>
              </a:rPr>
              <a:t> *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status</a:t>
            </a:r>
            <a:r>
              <a:rPr lang="ru-RU" altLang="zh-CN" sz="2500" b="1" dirty="0" smtClean="0">
                <a:latin typeface="Courier New" pitchFamily="49" charset="0"/>
              </a:rPr>
              <a:t>)</a:t>
            </a:r>
            <a:endParaRPr lang="en-GB" altLang="zh-CN" sz="2500" b="1" dirty="0" smtClean="0">
              <a:latin typeface="Courier New" pitchFamily="49" charset="0"/>
              <a:ea typeface="SimSun" pitchFamily="2" charset="-12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sz="21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sz="2100" dirty="0" smtClean="0"/>
              <a:t>Входные параметры этой подпрограммы те же, что и у подпрограммы </a:t>
            </a:r>
            <a:r>
              <a:rPr lang="ru-RU" altLang="zh-CN" sz="2100" dirty="0" smtClean="0">
                <a:latin typeface="Courier New" pitchFamily="49" charset="0"/>
              </a:rPr>
              <a:t>MPI_Probe</a:t>
            </a:r>
            <a:r>
              <a:rPr lang="ru-RU" altLang="zh-CN" sz="2100" dirty="0" smtClean="0"/>
              <a:t>.</a:t>
            </a:r>
            <a:endParaRPr lang="en-US" altLang="zh-CN" sz="2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sz="2100" dirty="0" smtClean="0"/>
              <a:t>Выходные параметры: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zh-CN" sz="2100" dirty="0" smtClean="0"/>
              <a:t> </a:t>
            </a:r>
            <a:r>
              <a:rPr lang="ru-RU" altLang="zh-CN" sz="2100" dirty="0" smtClean="0">
                <a:latin typeface="Courier New" pitchFamily="49" charset="0"/>
              </a:rPr>
              <a:t>flag</a:t>
            </a:r>
            <a:r>
              <a:rPr lang="ru-RU" altLang="zh-CN" sz="2100" dirty="0" smtClean="0"/>
              <a:t> - флаг;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zh-CN" sz="2100" dirty="0" smtClean="0"/>
              <a:t> </a:t>
            </a:r>
            <a:r>
              <a:rPr lang="ru-RU" altLang="zh-CN" sz="2100" dirty="0" smtClean="0">
                <a:latin typeface="Courier New" pitchFamily="49" charset="0"/>
              </a:rPr>
              <a:t>status</a:t>
            </a:r>
            <a:r>
              <a:rPr lang="ru-RU" altLang="zh-CN" sz="2100" dirty="0" smtClean="0"/>
              <a:t> - статус.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sz="2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sz="2100" dirty="0" smtClean="0"/>
              <a:t>Если сообщение уже поступило и может быть принято, возвращается значение флага «истина».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статуса операции приема сообщения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if (rank == 0)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 MPI_Send(buf, size, MPI_INT, 1, 0, MPI_COMM_WORLD); // Send to process 1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 printf("0 sent %d numbers to 1\n", 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} else if (rank == 1)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MPI_Status status;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MPI_Probe(0, 0, MPI_COMM_WORLD, &amp;status); // Probe for an incoming  msg.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// When probe returns, the status object has the size and other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// attributes of the incoming message. Get the size of the message.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MPI_Get_count(&amp;status, MPI_INT, &amp;size);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// Allocate a buffer just big enough to hold the incoming numbers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int* bufnumber = (int*)malloc(sizeof(int) * 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// Now receive the message with the allocated buffer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 MPI_Recv(bufnumber, size, MPI_INT, 0, 0, MPI_COMM_WORLD,MPI_STATUS_IGNORE);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 printf("1 dynamically received %d numbers from 0.\n", 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 free(bufnumber);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}</a:t>
            </a:r>
          </a:p>
          <a:p>
            <a:pPr eaLnBrk="1" hangingPunct="1"/>
            <a:endParaRPr lang="ru-RU" sz="1600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статуса операции приема сообщения</a:t>
            </a:r>
            <a:r>
              <a:rPr lang="en-US" dirty="0" smtClean="0"/>
              <a:t> (</a:t>
            </a:r>
            <a:r>
              <a:rPr lang="ru-RU" dirty="0" smtClean="0"/>
              <a:t>пример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Передача сообщений между группой процессов</a:t>
            </a:r>
          </a:p>
          <a:p>
            <a:pPr eaLnBrk="1" hangingPunct="1"/>
            <a:r>
              <a:rPr lang="ru-RU" smtClean="0"/>
              <a:t>Вызываются ВСЕМИ процессами в коммуникаторе</a:t>
            </a:r>
          </a:p>
          <a:p>
            <a:pPr eaLnBrk="1" hangingPunct="1"/>
            <a:r>
              <a:rPr lang="ru-RU" smtClean="0"/>
              <a:t>Примеры:</a:t>
            </a:r>
          </a:p>
          <a:p>
            <a:pPr lvl="1" eaLnBrk="1" hangingPunct="1"/>
            <a:r>
              <a:rPr lang="ru-RU" smtClean="0"/>
              <a:t>Broadcast, scatter, gather (рассылка данных)</a:t>
            </a:r>
          </a:p>
          <a:p>
            <a:pPr lvl="1" eaLnBrk="1" hangingPunct="1"/>
            <a:r>
              <a:rPr lang="ru-RU" smtClean="0"/>
              <a:t>Global sum, global maximum, и.т.д. (редукционные операции)</a:t>
            </a:r>
          </a:p>
          <a:p>
            <a:pPr lvl="1" eaLnBrk="1" hangingPunct="1"/>
            <a:r>
              <a:rPr lang="ru-RU" smtClean="0"/>
              <a:t>Барьерная синхронизаци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Коллективные операции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Коллективные операции не являются помехой операциям типа точка-точка и наоборот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Все процессы коммуникатора должны вызывать коллективную операцию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Синхронизация не гарантируется (за исключением барьера)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Нет тэгов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Принимающий буфер должен точно соответствовать размеру отсылаемого буфера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Характеристики коллективных передач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switch(rank) {</a:t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0: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0,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1,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1: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1,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0,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Особенности коллективных передач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switch(rank) {</a:t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0: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0, comm0);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2, comm2);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1: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1, comm1);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0, comm0);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2: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2, comm2);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1, comm1);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/* comm0 is {0,1}, comm1 is {1, 2} comm2 is {2,0} */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Особенности коллективных передач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switch(rank) {</a:t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0: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0,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MPI_Send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1, tag,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break;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1: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MPI_Recv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0, tag,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status);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0,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break;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Особенности коллективных передач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1"/>
          <p:cNvSpPr>
            <a:spLocks noGrp="1"/>
          </p:cNvSpPr>
          <p:nvPr>
            <p:ph idx="1"/>
          </p:nvPr>
        </p:nvSpPr>
        <p:spPr>
          <a:xfrm>
            <a:off x="457200" y="1135063"/>
            <a:ext cx="8229600" cy="4525962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Синхронизация всех процессов с помощью барьеров (MPI_Barrier).</a:t>
            </a:r>
          </a:p>
          <a:p>
            <a:pPr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Коллективные коммуникационные операции, в число которых входят: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рассылка информации от одного процесса всем остальным членам некоторой области связи (MPI_Bcast);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сборка распределенного по процессам массива в один массив с сохранением его в адресном пространстве выделенного (root) процесса (MPI_Gather, MPI_Gatherv);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сборка распределенного массива в один массив с рассылкой его всем процессам некоторой области связи (MPI_Allgather, MPI_Allgatherv);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разбиение массива и рассылка его фрагментов (scatter) всем процессам области связи (MPI_Scatter, MPI_Scatterv);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совмещенная операция Scatter/Gather (All-to-All), каждый процесс делит данные из своего буфера передачи и разбрасывает фрагменты всем остальным процессам, одновременно собирая фрагменты, посланные другими процессами в свой буфер приема (MPI_Alltoall, MPI_Alltoallv).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Обзор коллективных операций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437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Глобальные вычислительные операции (sum, min, max и др.) над данными, расположенными в адресных пространствах различных процессов: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 сохранением результата в адресном пространстве одного процесса (MPI_Reduce);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 рассылкой результата всем процессам (MPI_Allreduce);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совмещенная операция Reduce/Scatter (MPI_Reduce_scatter);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префиксная редукция (MPI_Scan).</a:t>
            </a:r>
          </a:p>
          <a:p>
            <a:pPr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Все коммуникационные подпрограммы, за исключением MPI_Bcast, представлены в двух вариантах: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простой вариант, когда все части передаваемого сообщения имеют одинаковую длину;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"векторный" вариант, который снимает ограничения, присущие простому варианту, как в части длин блоков, так и в части размещения данных в адресном пространстве процессов. Векторные варианты отличаются дополнительным символом "v" в конце имени функции.</a:t>
            </a:r>
          </a:p>
          <a:p>
            <a:pPr lvl="1" eaLnBrk="1" hangingPunct="1"/>
            <a:endParaRPr lang="ru-RU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Обзор коллективных операций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int MPI_Bcast(void* buffer, int count, MPI_Datatype datatype, int root,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    MPI_Comm comm )</a:t>
            </a:r>
          </a:p>
          <a:p>
            <a:pPr eaLnBrk="1" hangingPunct="1">
              <a:buFont typeface="Wingdings 3" pitchFamily="18" charset="2"/>
              <a:buNone/>
            </a:pPr>
            <a:endParaRPr lang="en-US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INOUT 	buffer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расположения в памяти рассылаемых данных;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count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datatype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root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номер процесса-отправителя;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comm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коммуникатор.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	Процесс с номером root рассылает сообщение из своего буфера передачи всем процессам области связи коммуникатора comm.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Широковещательная рассылка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2592</TotalTime>
  <Words>6147</Words>
  <Application>Microsoft Office PowerPoint</Application>
  <PresentationFormat>Экран (4:3)</PresentationFormat>
  <Paragraphs>1235</Paragraphs>
  <Slides>142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43" baseType="lpstr">
      <vt:lpstr>Concourse</vt:lpstr>
      <vt:lpstr>Обзор технологии параллельного программирования MPI</vt:lpstr>
      <vt:lpstr>План лекции</vt:lpstr>
      <vt:lpstr>Презентация PowerPoint</vt:lpstr>
      <vt:lpstr>Презентация PowerPoint</vt:lpstr>
      <vt:lpstr>Рейтинг TOP-500</vt:lpstr>
      <vt:lpstr>Рейтинг TOP-500</vt:lpstr>
      <vt:lpstr>Рейтинг TOP-500. Россия</vt:lpstr>
      <vt:lpstr>Рейтинг TOP-500</vt:lpstr>
      <vt:lpstr>Рейтинг TOP-500</vt:lpstr>
      <vt:lpstr>MPI</vt:lpstr>
      <vt:lpstr>Цель MPI</vt:lpstr>
      <vt:lpstr>Реализации MPI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MPI</vt:lpstr>
      <vt:lpstr>Реализация MPI. Libfabric OpenFabrics</vt:lpstr>
      <vt:lpstr>Модель MPI</vt:lpstr>
      <vt:lpstr>Основные понятия</vt:lpstr>
      <vt:lpstr>Понятие коммуникатора MPI</vt:lpstr>
      <vt:lpstr>Типы данных MPI</vt:lpstr>
      <vt:lpstr>Базовые типы данных</vt:lpstr>
      <vt:lpstr>Понятие тега</vt:lpstr>
      <vt:lpstr>Формат MPI-функций</vt:lpstr>
      <vt:lpstr>Выполнение MPI-программы</vt:lpstr>
      <vt:lpstr>C: MPI helloworld.c</vt:lpstr>
      <vt:lpstr>Функции определения среды</vt:lpstr>
      <vt:lpstr>Функции определения среды</vt:lpstr>
      <vt:lpstr>Функции работы с таймером</vt:lpstr>
      <vt:lpstr>Использование таймера</vt:lpstr>
      <vt:lpstr>Информация о статусе сообщения</vt:lpstr>
      <vt:lpstr>Двухточечный (point-to-point, p2p) обмен</vt:lpstr>
      <vt:lpstr>Двухточечный (point-to-point, p2p) обмен</vt:lpstr>
      <vt:lpstr>Условия успешного взаимодействия точка-точка</vt:lpstr>
      <vt:lpstr>Выполнение двухточечных обменов</vt:lpstr>
      <vt:lpstr>Разновидности двухточечного обмена</vt:lpstr>
      <vt:lpstr>Двухточечный (point-to-point, p2p) обмен</vt:lpstr>
      <vt:lpstr>Двухточечный (point-to-point, p2p) обмен</vt:lpstr>
      <vt:lpstr>Двухточечный (point-to-point, p2p) обмен</vt:lpstr>
      <vt:lpstr>Cтандартная блокирующая передача</vt:lpstr>
      <vt:lpstr>Cтандартная блокирующая передача</vt:lpstr>
      <vt:lpstr>Cтандартный блокирующий прием</vt:lpstr>
      <vt:lpstr>Cтандартный блокирующий прием</vt:lpstr>
      <vt:lpstr> Прием сообщения</vt:lpstr>
      <vt:lpstr>Коды завершения</vt:lpstr>
      <vt:lpstr>Джокеры</vt:lpstr>
      <vt:lpstr>Двухточечные обмены</vt:lpstr>
      <vt:lpstr>Двухточечные обмены</vt:lpstr>
      <vt:lpstr>Двухточечный обмен с буферизацией</vt:lpstr>
      <vt:lpstr>Двухточечный обмен с буферизацией</vt:lpstr>
      <vt:lpstr>Двухточечный обмен с буферизацией</vt:lpstr>
      <vt:lpstr>Двухточечный обмен с буферизацией</vt:lpstr>
      <vt:lpstr>Двухточечный обмен с буферизацией</vt:lpstr>
      <vt:lpstr>Двухточечный обмен с буферизацией</vt:lpstr>
      <vt:lpstr>Синхронный режим</vt:lpstr>
      <vt:lpstr>Режим «по готовности»</vt:lpstr>
      <vt:lpstr>Режим «по готовности»</vt:lpstr>
      <vt:lpstr>Режим «по готовности»</vt:lpstr>
      <vt:lpstr>Совместные прием и передача</vt:lpstr>
      <vt:lpstr>Неблокирующие обмены</vt:lpstr>
      <vt:lpstr>Неблокирующие обмены</vt:lpstr>
      <vt:lpstr>Неблокирующие обмены</vt:lpstr>
      <vt:lpstr>Неблокирующие обмены</vt:lpstr>
      <vt:lpstr>Неблокирующие обмены</vt:lpstr>
      <vt:lpstr>Неблокирующие обмены</vt:lpstr>
      <vt:lpstr>Проверка выполнения обмена</vt:lpstr>
      <vt:lpstr>Проверка выполнения обмена</vt:lpstr>
      <vt:lpstr>Блокирующие операции проверки</vt:lpstr>
      <vt:lpstr>Блокирующие операции проверки</vt:lpstr>
      <vt:lpstr>Проверка завершения всех обменов</vt:lpstr>
      <vt:lpstr>Проверка завершения всех обменов</vt:lpstr>
      <vt:lpstr>Алгоритм Якоби. Последовательная версия</vt:lpstr>
      <vt:lpstr>Алгоритм Якоби. Последовательная версия</vt:lpstr>
      <vt:lpstr>Алгоритм Якоби. MPI-версия</vt:lpstr>
      <vt:lpstr>Алгоритм Якоби. MPI-версия</vt:lpstr>
      <vt:lpstr>Алгоритм Якоби. MPI-версия</vt:lpstr>
      <vt:lpstr>Алгоритм Якоби. MPI-версия</vt:lpstr>
      <vt:lpstr>Алгоритм Якоби. MPI-версия</vt:lpstr>
      <vt:lpstr>Алгоритм Якоби. MPI-версия</vt:lpstr>
      <vt:lpstr>Алгоритм Якоби. MPI-версия</vt:lpstr>
      <vt:lpstr>Алгоритм Якоби. MPI-версия</vt:lpstr>
      <vt:lpstr>Проверка завершения любого числа обменов</vt:lpstr>
      <vt:lpstr>Неблокирующие процедуры проверки</vt:lpstr>
      <vt:lpstr>Неблокирующая проверка завершения всех обменов</vt:lpstr>
      <vt:lpstr>Неблокирующая проверка любого числа обменов</vt:lpstr>
      <vt:lpstr>Другие операции проверки</vt:lpstr>
      <vt:lpstr>Другие операции проверки</vt:lpstr>
      <vt:lpstr>Другие операции проверки</vt:lpstr>
      <vt:lpstr>Проверка статуса операции приема сообщения</vt:lpstr>
      <vt:lpstr>Проверка статуса операции приема сообщения (пример)</vt:lpstr>
      <vt:lpstr>Коллективные операции</vt:lpstr>
      <vt:lpstr>Характеристики коллективных передач</vt:lpstr>
      <vt:lpstr>Особенности коллективных передач</vt:lpstr>
      <vt:lpstr>Особенности коллективных передач</vt:lpstr>
      <vt:lpstr>Особенности коллективных передач</vt:lpstr>
      <vt:lpstr>Обзор коллективных операций</vt:lpstr>
      <vt:lpstr>Обзор коллективных операций</vt:lpstr>
      <vt:lpstr>Широковещательная рассылка</vt:lpstr>
      <vt:lpstr>Широковещательная рассылка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Рассылка блоков данных по всем процессам группы</vt:lpstr>
      <vt:lpstr>Рассылка блоков данных по всем процессам группы</vt:lpstr>
      <vt:lpstr>Рассылка блоков данных по всем процессам группы</vt:lpstr>
      <vt:lpstr>Рассылка блоков данных по всем процессам группы</vt:lpstr>
      <vt:lpstr>Рассылка блоков данных по всем процессам группы</vt:lpstr>
      <vt:lpstr>Рассылка блоков данных по всем процессам группы</vt:lpstr>
      <vt:lpstr>Рассылка данных от всех процессов всем процессам</vt:lpstr>
      <vt:lpstr>Рассылка данных от всех процессов всем процессам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Коллективные асинхроные операции</vt:lpstr>
      <vt:lpstr>Коллективные асинхроные операции</vt:lpstr>
      <vt:lpstr>Реализация MPI_Allreduce</vt:lpstr>
      <vt:lpstr>Реализация MPI_Gather</vt:lpstr>
      <vt:lpstr>Передача длинного сообщения</vt:lpstr>
      <vt:lpstr>Partitioned Point-to-Point Communication</vt:lpstr>
      <vt:lpstr>Partitioned Point-to-Point Communication</vt:lpstr>
      <vt:lpstr>Partitioned Point-to-Point Communication</vt:lpstr>
      <vt:lpstr>Point-to-Point Persistent Communication</vt:lpstr>
      <vt:lpstr>Collective Persistent Communication</vt:lpstr>
      <vt:lpstr>Моделирование сбоя во время работы MPI-программы</vt:lpstr>
      <vt:lpstr>Моделирование сбоя во время работы MPI-программы</vt:lpstr>
      <vt:lpstr>Моделирование сбоя во время работы MPI-программы</vt:lpstr>
      <vt:lpstr>Моделирование сбоя во время работы MPI-программы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технологии параллельного программирования MPI</dc:title>
  <dc:creator>Vladimir Bakhtin</dc:creator>
  <cp:lastModifiedBy>Vladimir Bakhtin</cp:lastModifiedBy>
  <cp:revision>102</cp:revision>
  <dcterms:created xsi:type="dcterms:W3CDTF">2014-11-20T16:15:54Z</dcterms:created>
  <dcterms:modified xsi:type="dcterms:W3CDTF">2023-11-14T11:35:57Z</dcterms:modified>
</cp:coreProperties>
</file>